
<file path=[Content_Types].xml><?xml version="1.0" encoding="utf-8"?>
<Types xmlns="http://schemas.openxmlformats.org/package/2006/content-types">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Lst>
  <p:sldSz cx="7556500"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3" d="100"/>
          <a:sy n="73" d="100"/>
        </p:scale>
        <p:origin x="207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142" y="427736"/>
            <a:ext cx="6806565" cy="17109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71369" y="9944862"/>
            <a:ext cx="2420112"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142" y="9944862"/>
            <a:ext cx="1739455"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1/24/2022</a:t>
            </a:fld>
            <a:endParaRPr lang="en-US"/>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www.tsowell.com/columns.htm" TargetMode="External"/><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00.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5.xml"/><Relationship Id="rId6" Type="http://schemas.openxmlformats.org/officeDocument/2006/relationships/image" Target="../media/image225.jpg"/><Relationship Id="rId5" Type="http://schemas.openxmlformats.org/officeDocument/2006/relationships/image" Target="../media/image224.jpg"/><Relationship Id="rId4" Type="http://schemas.openxmlformats.org/officeDocument/2006/relationships/image" Target="../media/image223.jpg"/></Relationships>
</file>

<file path=ppt/slides/_rels/slide101.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227.jpg"/><Relationship Id="rId1" Type="http://schemas.openxmlformats.org/officeDocument/2006/relationships/slideLayout" Target="../slideLayouts/slideLayout5.xml"/><Relationship Id="rId4" Type="http://schemas.openxmlformats.org/officeDocument/2006/relationships/image" Target="../media/image229.jpg"/></Relationships>
</file>

<file path=ppt/slides/_rels/slide103.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image" Target="../media/image230.jp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5.xml"/><Relationship Id="rId5" Type="http://schemas.openxmlformats.org/officeDocument/2006/relationships/image" Target="../media/image235.jpg"/><Relationship Id="rId4" Type="http://schemas.openxmlformats.org/officeDocument/2006/relationships/image" Target="../media/image234.jpg"/></Relationships>
</file>

<file path=ppt/slides/_rels/slide105.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236.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hyperlink" Target="http://www.w3schools.com/tags/tag_img.a" TargetMode="External"/><Relationship Id="rId2" Type="http://schemas.openxmlformats.org/officeDocument/2006/relationships/image" Target="../media/image238.jpg"/><Relationship Id="rId1" Type="http://schemas.openxmlformats.org/officeDocument/2006/relationships/slideLayout" Target="../slideLayouts/slideLayout5.xml"/><Relationship Id="rId4" Type="http://schemas.openxmlformats.org/officeDocument/2006/relationships/image" Target="../media/image239.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240.jp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hyperlink" Target="http://www.cars.com/" TargetMode="External"/><Relationship Id="rId2" Type="http://schemas.openxmlformats.org/officeDocument/2006/relationships/image" Target="../media/image24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image" Target="../media/image243.jpg"/><Relationship Id="rId1" Type="http://schemas.openxmlformats.org/officeDocument/2006/relationships/slideLayout" Target="../slideLayouts/slideLayout5.xml"/><Relationship Id="rId6" Type="http://schemas.openxmlformats.org/officeDocument/2006/relationships/image" Target="../media/image247.jpg"/><Relationship Id="rId5" Type="http://schemas.openxmlformats.org/officeDocument/2006/relationships/image" Target="../media/image246.jpg"/><Relationship Id="rId4" Type="http://schemas.openxmlformats.org/officeDocument/2006/relationships/image" Target="../media/image245.jpg"/></Relationships>
</file>

<file path=ppt/slides/_rels/slide111.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248.jp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250.jp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52.jpg"/><Relationship Id="rId7" Type="http://schemas.openxmlformats.org/officeDocument/2006/relationships/image" Target="../media/image256.jpg"/><Relationship Id="rId2" Type="http://schemas.openxmlformats.org/officeDocument/2006/relationships/image" Target="../media/image251.jpg"/><Relationship Id="rId1" Type="http://schemas.openxmlformats.org/officeDocument/2006/relationships/slideLayout" Target="../slideLayouts/slideLayout5.xml"/><Relationship Id="rId6" Type="http://schemas.openxmlformats.org/officeDocument/2006/relationships/image" Target="../media/image255.jpg"/><Relationship Id="rId5" Type="http://schemas.openxmlformats.org/officeDocument/2006/relationships/image" Target="../media/image254.jpg"/><Relationship Id="rId4" Type="http://schemas.openxmlformats.org/officeDocument/2006/relationships/image" Target="../media/image253.jpg"/></Relationships>
</file>

<file path=ppt/slides/_rels/slide116.xml.rels><?xml version="1.0" encoding="UTF-8" standalone="yes"?>
<Relationships xmlns="http://schemas.openxmlformats.org/package/2006/relationships"><Relationship Id="rId8" Type="http://schemas.openxmlformats.org/officeDocument/2006/relationships/image" Target="../media/image263.jpg"/><Relationship Id="rId3" Type="http://schemas.openxmlformats.org/officeDocument/2006/relationships/image" Target="../media/image258.jpg"/><Relationship Id="rId7" Type="http://schemas.openxmlformats.org/officeDocument/2006/relationships/image" Target="../media/image262.jpg"/><Relationship Id="rId2" Type="http://schemas.openxmlformats.org/officeDocument/2006/relationships/image" Target="../media/image257.jpg"/><Relationship Id="rId1" Type="http://schemas.openxmlformats.org/officeDocument/2006/relationships/slideLayout" Target="../slideLayouts/slideLayout5.xml"/><Relationship Id="rId6" Type="http://schemas.openxmlformats.org/officeDocument/2006/relationships/image" Target="../media/image261.jpg"/><Relationship Id="rId5" Type="http://schemas.openxmlformats.org/officeDocument/2006/relationships/image" Target="../media/image260.jpg"/><Relationship Id="rId4" Type="http://schemas.openxmlformats.org/officeDocument/2006/relationships/image" Target="../media/image259.jpg"/></Relationships>
</file>

<file path=ppt/slides/_rels/slide117.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jpg"/><Relationship Id="rId1" Type="http://schemas.openxmlformats.org/officeDocument/2006/relationships/slideLayout" Target="../slideLayouts/slideLayout5.xml"/><Relationship Id="rId6" Type="http://schemas.openxmlformats.org/officeDocument/2006/relationships/image" Target="../media/image268.jpg"/><Relationship Id="rId5" Type="http://schemas.openxmlformats.org/officeDocument/2006/relationships/image" Target="../media/image267.jpg"/><Relationship Id="rId4" Type="http://schemas.openxmlformats.org/officeDocument/2006/relationships/image" Target="../media/image266.jpg"/></Relationships>
</file>

<file path=ppt/slides/_rels/slide118.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269.jpg"/><Relationship Id="rId1" Type="http://schemas.openxmlformats.org/officeDocument/2006/relationships/slideLayout" Target="../slideLayouts/slideLayout5.xml"/><Relationship Id="rId4" Type="http://schemas.openxmlformats.org/officeDocument/2006/relationships/image" Target="../media/image271.jpg"/></Relationships>
</file>

<file path=ppt/slides/_rels/slide119.xml.rels><?xml version="1.0" encoding="UTF-8" standalone="yes"?>
<Relationships xmlns="http://schemas.openxmlformats.org/package/2006/relationships"><Relationship Id="rId2" Type="http://schemas.openxmlformats.org/officeDocument/2006/relationships/image" Target="../media/image272.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hyperlink" Target="http://php.net/manual/en/tutorial.firstpage.php" TargetMode="External"/></Relationships>
</file>

<file path=ppt/slides/_rels/slide120.xml.rels><?xml version="1.0" encoding="UTF-8" standalone="yes"?>
<Relationships xmlns="http://schemas.openxmlformats.org/package/2006/relationships"><Relationship Id="rId3" Type="http://schemas.openxmlformats.org/officeDocument/2006/relationships/hyperlink" Target="http://www.joyofphp.com/sample-code-to-illustrate-comparison-operators" TargetMode="External"/><Relationship Id="rId2" Type="http://schemas.openxmlformats.org/officeDocument/2006/relationships/image" Target="../media/image273.jpg"/><Relationship Id="rId1" Type="http://schemas.openxmlformats.org/officeDocument/2006/relationships/slideLayout" Target="../slideLayouts/slideLayout5.xml"/><Relationship Id="rId4" Type="http://schemas.openxmlformats.org/officeDocument/2006/relationships/image" Target="../media/image274.jpg"/></Relationships>
</file>

<file path=ppt/slides/_rels/slide121.xml.rels><?xml version="1.0" encoding="UTF-8" standalone="yes"?>
<Relationships xmlns="http://schemas.openxmlformats.org/package/2006/relationships"><Relationship Id="rId3" Type="http://schemas.openxmlformats.org/officeDocument/2006/relationships/image" Target="../media/image276.jpg"/><Relationship Id="rId2" Type="http://schemas.openxmlformats.org/officeDocument/2006/relationships/image" Target="../media/image275.jp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hyperlink" Target="http://facebook.com/" TargetMode="External"/><Relationship Id="rId1" Type="http://schemas.openxmlformats.org/officeDocument/2006/relationships/slideLayout" Target="../slideLayouts/slideLayout5.xml"/><Relationship Id="rId4" Type="http://schemas.openxmlformats.org/officeDocument/2006/relationships/image" Target="../media/image280.jpg"/></Relationships>
</file>

<file path=ppt/slides/_rels/slide125.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281.jpg"/><Relationship Id="rId1" Type="http://schemas.openxmlformats.org/officeDocument/2006/relationships/slideLayout" Target="../slideLayouts/slideLayout5.xml"/><Relationship Id="rId6" Type="http://schemas.openxmlformats.org/officeDocument/2006/relationships/hyperlink" Target="http://phpsec.org/projects/guide/" TargetMode="External"/><Relationship Id="rId5" Type="http://schemas.openxmlformats.org/officeDocument/2006/relationships/hyperlink" Target="http://www.addedbytes.com/articles/writing-secure-php/writing-secure-php-1/" TargetMode="External"/><Relationship Id="rId4" Type="http://schemas.openxmlformats.org/officeDocument/2006/relationships/image" Target="../media/image283.jpg"/></Relationships>
</file>

<file path=ppt/slides/_rels/slide126.xml.rels><?xml version="1.0" encoding="UTF-8" standalone="yes"?>
<Relationships xmlns="http://schemas.openxmlformats.org/package/2006/relationships"><Relationship Id="rId3" Type="http://schemas.openxmlformats.org/officeDocument/2006/relationships/hyperlink" Target="http://www.howtogeek.com/50432/how-to-install-php-on-iis-7-for-windows-server-2008/" TargetMode="External"/><Relationship Id="rId2" Type="http://schemas.openxmlformats.org/officeDocument/2006/relationships/hyperlink" Target="http://www.microsoft.com/web/gallery/install.aspx?appid=PHP53" TargetMode="External"/><Relationship Id="rId1" Type="http://schemas.openxmlformats.org/officeDocument/2006/relationships/slideLayout" Target="../slideLayouts/slideLayout5.xml"/><Relationship Id="rId4" Type="http://schemas.openxmlformats.org/officeDocument/2006/relationships/hyperlink" Target="http://www.thegeekstuff.com/2008/07/instruction-guide-to-install-php5-from-source-on-linux/"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www.amazon.com/review/create-review?ie=UTF8&amp;asin=B00BALXN70" TargetMode="External"/><Relationship Id="rId2" Type="http://schemas.openxmlformats.org/officeDocument/2006/relationships/hyperlink" Target="mailto:AlanForbes@outlook.com" TargetMode="External"/><Relationship Id="rId1" Type="http://schemas.openxmlformats.org/officeDocument/2006/relationships/slideLayout" Target="../slideLayouts/slideLayout5.xml"/><Relationship Id="rId4" Type="http://schemas.openxmlformats.org/officeDocument/2006/relationships/hyperlink" Target="http://www.amazon.com/The-Joy-jQuery-Beginners-Javascript-ebook/dp/B00H1G7B08"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www.wampserver.com/en/" TargetMode="Externa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hyperlink" Target="http://www.apachefriends.org/en/xampp-macosx.html" TargetMode="External"/><Relationship Id="rId4" Type="http://schemas.openxmlformats.org/officeDocument/2006/relationships/hyperlink" Target="http://localhos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localhost/"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munkyonline.co.uk/articles/lamp-ubuntu-server-on-virtualbox" TargetMode="External"/><Relationship Id="rId2"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hyperlink" Target="http://localhost/phpinfo.php" TargetMode="External"/><Relationship Id="rId5" Type="http://schemas.openxmlformats.org/officeDocument/2006/relationships/slide" Target="slide126.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 Id="rId5" Type="http://schemas.openxmlformats.org/officeDocument/2006/relationships/image" Target="../media/image24.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10.xml"/><Relationship Id="rId7" Type="http://schemas.openxmlformats.org/officeDocument/2006/relationships/slide" Target="slide15.xml"/><Relationship Id="rId12" Type="http://schemas.openxmlformats.org/officeDocument/2006/relationships/slide" Target="slide21.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14.xml"/><Relationship Id="rId11" Type="http://schemas.openxmlformats.org/officeDocument/2006/relationships/slide" Target="slide20.xml"/><Relationship Id="rId5" Type="http://schemas.openxmlformats.org/officeDocument/2006/relationships/slide" Target="slide13.xml"/><Relationship Id="rId10" Type="http://schemas.openxmlformats.org/officeDocument/2006/relationships/slide" Target="slide19.xml"/><Relationship Id="rId4" Type="http://schemas.openxmlformats.org/officeDocument/2006/relationships/slide" Target="slide11.xml"/><Relationship Id="rId9"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 Id="rId5" Type="http://schemas.openxmlformats.org/officeDocument/2006/relationships/image" Target="../media/image47.jp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2" Type="http://schemas.openxmlformats.org/officeDocument/2006/relationships/slide" Target="slide7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hyperlink" Target="http://127.0.0.1/hello.php" TargetMode="External"/><Relationship Id="rId2" Type="http://schemas.openxmlformats.org/officeDocument/2006/relationships/image" Target="../media/image48.jpg"/><Relationship Id="rId1" Type="http://schemas.openxmlformats.org/officeDocument/2006/relationships/slideLayout" Target="../slideLayouts/slideLayout5.xml"/><Relationship Id="rId6" Type="http://schemas.openxmlformats.org/officeDocument/2006/relationships/hyperlink" Target="http://localhost/hello.php" TargetMode="External"/><Relationship Id="rId5" Type="http://schemas.openxmlformats.org/officeDocument/2006/relationships/image" Target="../media/image51.jpg"/><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35.xml"/><Relationship Id="rId3" Type="http://schemas.openxmlformats.org/officeDocument/2006/relationships/slide" Target="slide22.xml"/><Relationship Id="rId7" Type="http://schemas.openxmlformats.org/officeDocument/2006/relationships/slide" Target="slide26.xml"/><Relationship Id="rId12" Type="http://schemas.openxmlformats.org/officeDocument/2006/relationships/slide" Target="slide34.xml"/><Relationship Id="rId17" Type="http://schemas.openxmlformats.org/officeDocument/2006/relationships/slide" Target="slide41.xml"/><Relationship Id="rId2" Type="http://schemas.openxmlformats.org/officeDocument/2006/relationships/slide" Target="slide21.xml"/><Relationship Id="rId16" Type="http://schemas.openxmlformats.org/officeDocument/2006/relationships/slide" Target="slide40.xml"/><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slide" Target="slide33.xml"/><Relationship Id="rId5" Type="http://schemas.openxmlformats.org/officeDocument/2006/relationships/slide" Target="slide24.xml"/><Relationship Id="rId15" Type="http://schemas.openxmlformats.org/officeDocument/2006/relationships/slide" Target="slide38.xml"/><Relationship Id="rId10" Type="http://schemas.openxmlformats.org/officeDocument/2006/relationships/slide" Target="slide32.xml"/><Relationship Id="rId4" Type="http://schemas.openxmlformats.org/officeDocument/2006/relationships/slide" Target="slide23.xml"/><Relationship Id="rId9" Type="http://schemas.openxmlformats.org/officeDocument/2006/relationships/slide" Target="slide30.xml"/><Relationship Id="rId14" Type="http://schemas.openxmlformats.org/officeDocument/2006/relationships/slide" Target="slide36.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 Id="rId5" Type="http://schemas.openxmlformats.org/officeDocument/2006/relationships/image" Target="../media/image56.jpg"/><Relationship Id="rId4" Type="http://schemas.openxmlformats.org/officeDocument/2006/relationships/hyperlink" Target="http://www.php.net/manual/en/function.mktime.ph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5.xml"/><Relationship Id="rId5" Type="http://schemas.openxmlformats.org/officeDocument/2006/relationships/image" Target="../media/image60.jpg"/><Relationship Id="rId4" Type="http://schemas.openxmlformats.org/officeDocument/2006/relationships/image" Target="../media/image59.jpg"/></Relationships>
</file>

<file path=ppt/slides/_rels/slide3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www.microsoft.com/expression/products/Web_Overview.aspx" TargetMode="External"/><Relationship Id="rId2" Type="http://schemas.openxmlformats.org/officeDocument/2006/relationships/image" Target="../media/image62.jpg"/><Relationship Id="rId1" Type="http://schemas.openxmlformats.org/officeDocument/2006/relationships/slideLayout" Target="../slideLayouts/slideLayout5.xml"/><Relationship Id="rId5" Type="http://schemas.openxmlformats.org/officeDocument/2006/relationships/image" Target="../media/image63.jpg"/><Relationship Id="rId4" Type="http://schemas.openxmlformats.org/officeDocument/2006/relationships/hyperlink" Target="http://www.mpsoftware.dk/phpdesigner.php"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www.barebones.com/products/textwrangler/" TargetMode="External"/><Relationship Id="rId3" Type="http://schemas.openxmlformats.org/officeDocument/2006/relationships/hyperlink" Target="http://www.editrocket.com/features/php_editor.html" TargetMode="External"/><Relationship Id="rId7" Type="http://schemas.openxmlformats.org/officeDocument/2006/relationships/hyperlink" Target="http://devphp.sourceforge.net/" TargetMode="External"/><Relationship Id="rId2" Type="http://schemas.openxmlformats.org/officeDocument/2006/relationships/image" Target="../media/image64.jpg"/><Relationship Id="rId1" Type="http://schemas.openxmlformats.org/officeDocument/2006/relationships/slideLayout" Target="../slideLayouts/slideLayout5.xml"/><Relationship Id="rId6" Type="http://schemas.openxmlformats.org/officeDocument/2006/relationships/hyperlink" Target="http://notepad-plus-plus.org/" TargetMode="External"/><Relationship Id="rId5" Type="http://schemas.openxmlformats.org/officeDocument/2006/relationships/hyperlink" Target="http://www.pnotepad.org/" TargetMode="External"/><Relationship Id="rId4" Type="http://schemas.openxmlformats.org/officeDocument/2006/relationships/image" Target="../media/image65.jpg"/></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5.xml"/><Relationship Id="rId5" Type="http://schemas.openxmlformats.org/officeDocument/2006/relationships/image" Target="../media/image71.jpg"/><Relationship Id="rId4"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5.xml"/><Relationship Id="rId5" Type="http://schemas.openxmlformats.org/officeDocument/2006/relationships/hyperlink" Target="http://www.joyofphp.com/variables-bad-form/" TargetMode="External"/><Relationship Id="rId4" Type="http://schemas.openxmlformats.org/officeDocument/2006/relationships/image" Target="../media/image74.jpg"/></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5.xml"/><Relationship Id="rId4" Type="http://schemas.openxmlformats.org/officeDocument/2006/relationships/hyperlink" Target="http://www.joyofphp.com/variables-good-form/"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54.xml"/><Relationship Id="rId3" Type="http://schemas.openxmlformats.org/officeDocument/2006/relationships/slide" Target="slide42.xml"/><Relationship Id="rId7" Type="http://schemas.openxmlformats.org/officeDocument/2006/relationships/slide" Target="slide47.xml"/><Relationship Id="rId12" Type="http://schemas.openxmlformats.org/officeDocument/2006/relationships/slide" Target="slide53.xml"/><Relationship Id="rId17" Type="http://schemas.openxmlformats.org/officeDocument/2006/relationships/slide" Target="slide58.xml"/><Relationship Id="rId2" Type="http://schemas.openxmlformats.org/officeDocument/2006/relationships/slide" Target="slide41.xml"/><Relationship Id="rId16" Type="http://schemas.openxmlformats.org/officeDocument/2006/relationships/slide" Target="slide57.xml"/><Relationship Id="rId1" Type="http://schemas.openxmlformats.org/officeDocument/2006/relationships/slideLayout" Target="../slideLayouts/slideLayout5.xml"/><Relationship Id="rId6" Type="http://schemas.openxmlformats.org/officeDocument/2006/relationships/slide" Target="slide46.xml"/><Relationship Id="rId11" Type="http://schemas.openxmlformats.org/officeDocument/2006/relationships/slide" Target="slide52.xml"/><Relationship Id="rId5" Type="http://schemas.openxmlformats.org/officeDocument/2006/relationships/slide" Target="slide44.xml"/><Relationship Id="rId15" Type="http://schemas.openxmlformats.org/officeDocument/2006/relationships/slide" Target="slide56.xml"/><Relationship Id="rId10" Type="http://schemas.openxmlformats.org/officeDocument/2006/relationships/slide" Target="slide50.xml"/><Relationship Id="rId4" Type="http://schemas.openxmlformats.org/officeDocument/2006/relationships/slide" Target="slide43.xml"/><Relationship Id="rId9" Type="http://schemas.openxmlformats.org/officeDocument/2006/relationships/slide" Target="slide49.xml"/><Relationship Id="rId14" Type="http://schemas.openxmlformats.org/officeDocument/2006/relationships/slide" Target="slide55.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5.xml"/><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php.net/manual/en/ref.strings.php" TargetMode="External"/><Relationship Id="rId1" Type="http://schemas.openxmlformats.org/officeDocument/2006/relationships/slideLayout" Target="../slideLayouts/slideLayout5.xml"/><Relationship Id="rId5" Type="http://schemas.openxmlformats.org/officeDocument/2006/relationships/image" Target="../media/image81.jpg"/><Relationship Id="rId4" Type="http://schemas.openxmlformats.org/officeDocument/2006/relationships/hyperlink" Target="http://www.php.n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hyperlink" Target="http://php.net/manual/en/function.gmdate.php"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5.xml"/><Relationship Id="rId5" Type="http://schemas.openxmlformats.org/officeDocument/2006/relationships/image" Target="../media/image90.jpg"/><Relationship Id="rId4" Type="http://schemas.openxmlformats.org/officeDocument/2006/relationships/image" Target="../media/image89.jpg"/></Relationships>
</file>

<file path=ppt/slides/_rels/slide48.xml.rels><?xml version="1.0" encoding="UTF-8" standalone="yes"?>
<Relationships xmlns="http://schemas.openxmlformats.org/package/2006/relationships"><Relationship Id="rId3" Type="http://schemas.openxmlformats.org/officeDocument/2006/relationships/hyperlink" Target="http://php.net/manual/en/function.date-default-timezone-set.php" TargetMode="External"/><Relationship Id="rId2" Type="http://schemas.openxmlformats.org/officeDocument/2006/relationships/image" Target="../media/image91.jpg"/><Relationship Id="rId1" Type="http://schemas.openxmlformats.org/officeDocument/2006/relationships/slideLayout" Target="../slideLayouts/slideLayout5.xml"/><Relationship Id="rId4" Type="http://schemas.openxmlformats.org/officeDocument/2006/relationships/image" Target="../media/image92.jp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5.xml"/><Relationship Id="rId4" Type="http://schemas.openxmlformats.org/officeDocument/2006/relationships/image" Target="../media/image95.jpg"/></Relationships>
</file>

<file path=ppt/slides/_rels/slide5.xml.rels><?xml version="1.0" encoding="UTF-8" standalone="yes"?>
<Relationships xmlns="http://schemas.openxmlformats.org/package/2006/relationships"><Relationship Id="rId8" Type="http://schemas.openxmlformats.org/officeDocument/2006/relationships/slide" Target="slide67.xml"/><Relationship Id="rId13" Type="http://schemas.openxmlformats.org/officeDocument/2006/relationships/slide" Target="slide78.xml"/><Relationship Id="rId18" Type="http://schemas.openxmlformats.org/officeDocument/2006/relationships/slide" Target="slide89.xml"/><Relationship Id="rId3" Type="http://schemas.openxmlformats.org/officeDocument/2006/relationships/slide" Target="slide60.xml"/><Relationship Id="rId21" Type="http://schemas.openxmlformats.org/officeDocument/2006/relationships/slide" Target="slide93.xml"/><Relationship Id="rId7" Type="http://schemas.openxmlformats.org/officeDocument/2006/relationships/slide" Target="slide66.xml"/><Relationship Id="rId12" Type="http://schemas.openxmlformats.org/officeDocument/2006/relationships/slide" Target="slide77.xml"/><Relationship Id="rId17" Type="http://schemas.openxmlformats.org/officeDocument/2006/relationships/slide" Target="slide87.xml"/><Relationship Id="rId2" Type="http://schemas.openxmlformats.org/officeDocument/2006/relationships/slide" Target="slide58.xml"/><Relationship Id="rId16" Type="http://schemas.openxmlformats.org/officeDocument/2006/relationships/slide" Target="slide86.xml"/><Relationship Id="rId20" Type="http://schemas.openxmlformats.org/officeDocument/2006/relationships/slide" Target="slide92.xml"/><Relationship Id="rId1" Type="http://schemas.openxmlformats.org/officeDocument/2006/relationships/slideLayout" Target="../slideLayouts/slideLayout5.xml"/><Relationship Id="rId6" Type="http://schemas.openxmlformats.org/officeDocument/2006/relationships/slide" Target="slide65.xml"/><Relationship Id="rId11" Type="http://schemas.openxmlformats.org/officeDocument/2006/relationships/slide" Target="slide76.xml"/><Relationship Id="rId5" Type="http://schemas.openxmlformats.org/officeDocument/2006/relationships/slide" Target="slide63.xml"/><Relationship Id="rId15" Type="http://schemas.openxmlformats.org/officeDocument/2006/relationships/slide" Target="slide85.xml"/><Relationship Id="rId10" Type="http://schemas.openxmlformats.org/officeDocument/2006/relationships/slide" Target="slide72.xml"/><Relationship Id="rId19" Type="http://schemas.openxmlformats.org/officeDocument/2006/relationships/slide" Target="slide91.xml"/><Relationship Id="rId4" Type="http://schemas.openxmlformats.org/officeDocument/2006/relationships/slide" Target="slide61.xml"/><Relationship Id="rId9" Type="http://schemas.openxmlformats.org/officeDocument/2006/relationships/slide" Target="slide69.xml"/><Relationship Id="rId14" Type="http://schemas.openxmlformats.org/officeDocument/2006/relationships/slide" Target="slide84.xml"/></Relationships>
</file>

<file path=ppt/slides/_rels/slide5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5.xml"/><Relationship Id="rId4" Type="http://schemas.openxmlformats.org/officeDocument/2006/relationships/image" Target="../media/image9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localhosty/" TargetMode="External"/><Relationship Id="rId2" Type="http://schemas.openxmlformats.org/officeDocument/2006/relationships/image" Target="../media/image101.jpg"/><Relationship Id="rId1" Type="http://schemas.openxmlformats.org/officeDocument/2006/relationships/slideLayout" Target="../slideLayouts/slideLayout5.xml"/><Relationship Id="rId5" Type="http://schemas.openxmlformats.org/officeDocument/2006/relationships/hyperlink" Target="http://localhost/phpmyadmin/" TargetMode="External"/><Relationship Id="rId4" Type="http://schemas.openxmlformats.org/officeDocument/2006/relationships/image" Target="../media/image102.jpg"/></Relationships>
</file>

<file path=ppt/slides/_rels/slide5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5.xml"/><Relationship Id="rId4" Type="http://schemas.openxmlformats.org/officeDocument/2006/relationships/image" Target="../media/image107.jpg"/></Relationships>
</file>

<file path=ppt/slides/_rels/slide5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5.xml"/><Relationship Id="rId4" Type="http://schemas.openxmlformats.org/officeDocument/2006/relationships/image" Target="../media/image110.jpg"/></Relationships>
</file>

<file path=ppt/slides/_rels/slide5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hyperlink" Target="http://www.cars.com/"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08.xml"/><Relationship Id="rId18" Type="http://schemas.openxmlformats.org/officeDocument/2006/relationships/slide" Target="slide115.xml"/><Relationship Id="rId3" Type="http://schemas.openxmlformats.org/officeDocument/2006/relationships/slide" Target="slide95.xml"/><Relationship Id="rId7" Type="http://schemas.openxmlformats.org/officeDocument/2006/relationships/slide" Target="slide100.xml"/><Relationship Id="rId12" Type="http://schemas.openxmlformats.org/officeDocument/2006/relationships/slide" Target="slide106.xml"/><Relationship Id="rId17" Type="http://schemas.openxmlformats.org/officeDocument/2006/relationships/slide" Target="slide112.xml"/><Relationship Id="rId2" Type="http://schemas.openxmlformats.org/officeDocument/2006/relationships/slide" Target="slide94.xml"/><Relationship Id="rId16" Type="http://schemas.openxmlformats.org/officeDocument/2006/relationships/slide" Target="slide111.xml"/><Relationship Id="rId1" Type="http://schemas.openxmlformats.org/officeDocument/2006/relationships/slideLayout" Target="../slideLayouts/slideLayout5.xml"/><Relationship Id="rId6" Type="http://schemas.openxmlformats.org/officeDocument/2006/relationships/slide" Target="slide99.xml"/><Relationship Id="rId11" Type="http://schemas.openxmlformats.org/officeDocument/2006/relationships/slide" Target="slide104.xml"/><Relationship Id="rId5" Type="http://schemas.openxmlformats.org/officeDocument/2006/relationships/slide" Target="slide97.xml"/><Relationship Id="rId15" Type="http://schemas.openxmlformats.org/officeDocument/2006/relationships/slide" Target="slide110.xml"/><Relationship Id="rId10" Type="http://schemas.openxmlformats.org/officeDocument/2006/relationships/slide" Target="slide103.xml"/><Relationship Id="rId19" Type="http://schemas.openxmlformats.org/officeDocument/2006/relationships/slide" Target="slide119.xml"/><Relationship Id="rId4" Type="http://schemas.openxmlformats.org/officeDocument/2006/relationships/slide" Target="slide96.xml"/><Relationship Id="rId9" Type="http://schemas.openxmlformats.org/officeDocument/2006/relationships/slide" Target="slide102.xml"/><Relationship Id="rId14" Type="http://schemas.openxmlformats.org/officeDocument/2006/relationships/slide" Target="slide109.xml"/></Relationships>
</file>

<file path=ppt/slides/_rels/slide6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5.xml"/><Relationship Id="rId4" Type="http://schemas.openxmlformats.org/officeDocument/2006/relationships/image" Target="../media/image117.jpg"/></Relationships>
</file>

<file path=ppt/slides/_rels/slide6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5.xml"/><Relationship Id="rId5" Type="http://schemas.openxmlformats.org/officeDocument/2006/relationships/image" Target="../media/image121.jpg"/><Relationship Id="rId4" Type="http://schemas.openxmlformats.org/officeDocument/2006/relationships/image" Target="../media/image120.jpg"/></Relationships>
</file>

<file path=ppt/slides/_rels/slide62.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5.xml"/><Relationship Id="rId4" Type="http://schemas.openxmlformats.org/officeDocument/2006/relationships/image" Target="../media/image127.jpg"/></Relationships>
</file>

<file path=ppt/slides/_rels/slide6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30.jpg"/><Relationship Id="rId1" Type="http://schemas.openxmlformats.org/officeDocument/2006/relationships/slideLayout" Target="../slideLayouts/slideLayout5.xml"/><Relationship Id="rId5" Type="http://schemas.openxmlformats.org/officeDocument/2006/relationships/image" Target="../media/image132.jpg"/><Relationship Id="rId4" Type="http://schemas.openxmlformats.org/officeDocument/2006/relationships/image" Target="../media/image131.jpg"/></Relationships>
</file>

<file path=ppt/slides/_rels/slide67.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5.xml"/><Relationship Id="rId5" Type="http://schemas.openxmlformats.org/officeDocument/2006/relationships/image" Target="../media/image136.jpg"/><Relationship Id="rId4" Type="http://schemas.openxmlformats.org/officeDocument/2006/relationships/image" Target="../media/image135.jpg"/></Relationships>
</file>

<file path=ppt/slides/_rels/slide68.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5.xml"/><Relationship Id="rId4" Type="http://schemas.openxmlformats.org/officeDocument/2006/relationships/hyperlink" Target="http://www.joyofphp.com/" TargetMode="External"/></Relationships>
</file>

<file path=ppt/slides/_rels/slide7.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slide" Target="slide121.xml"/><Relationship Id="rId7" Type="http://schemas.openxmlformats.org/officeDocument/2006/relationships/slide" Target="slide126.xml"/><Relationship Id="rId2" Type="http://schemas.openxmlformats.org/officeDocument/2006/relationships/slide" Target="slide119.xml"/><Relationship Id="rId1" Type="http://schemas.openxmlformats.org/officeDocument/2006/relationships/slideLayout" Target="../slideLayouts/slideLayout5.xml"/><Relationship Id="rId6" Type="http://schemas.openxmlformats.org/officeDocument/2006/relationships/slide" Target="slide125.xml"/><Relationship Id="rId5" Type="http://schemas.openxmlformats.org/officeDocument/2006/relationships/slide" Target="slide124.xml"/><Relationship Id="rId4" Type="http://schemas.openxmlformats.org/officeDocument/2006/relationships/slide" Target="slide123.xml"/><Relationship Id="rId9" Type="http://schemas.openxmlformats.org/officeDocument/2006/relationships/slide" Target="slide1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hyperlink" Target="http://www.joyofphp.com/" TargetMode="External"/><Relationship Id="rId7" Type="http://schemas.openxmlformats.org/officeDocument/2006/relationships/slide" Target="slide18.xml"/><Relationship Id="rId2" Type="http://schemas.openxmlformats.org/officeDocument/2006/relationships/image" Target="../media/image2.jpg"/><Relationship Id="rId1" Type="http://schemas.openxmlformats.org/officeDocument/2006/relationships/slideLayout" Target="../slideLayouts/slideLayout5.xml"/><Relationship Id="rId6" Type="http://schemas.openxmlformats.org/officeDocument/2006/relationships/slide" Target="slide14.xml"/><Relationship Id="rId5" Type="http://schemas.openxmlformats.org/officeDocument/2006/relationships/slide" Target="slide10.xml"/><Relationship Id="rId10" Type="http://schemas.openxmlformats.org/officeDocument/2006/relationships/slide" Target="slide33.xml"/><Relationship Id="rId4" Type="http://schemas.openxmlformats.org/officeDocument/2006/relationships/hyperlink" Target="mailto:AlanForbes@Outlook.com" TargetMode="External"/><Relationship Id="rId9" Type="http://schemas.openxmlformats.org/officeDocument/2006/relationships/slide" Target="slide30.xml"/></Relationships>
</file>

<file path=ppt/slides/_rels/slide80.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5.xml"/><Relationship Id="rId6" Type="http://schemas.openxmlformats.org/officeDocument/2006/relationships/image" Target="../media/image151.jpg"/><Relationship Id="rId5" Type="http://schemas.openxmlformats.org/officeDocument/2006/relationships/image" Target="../media/image150.jpg"/><Relationship Id="rId4" Type="http://schemas.openxmlformats.org/officeDocument/2006/relationships/image" Target="../media/image149.jpg"/></Relationships>
</file>

<file path=ppt/slides/_rels/slide81.xml.rels><?xml version="1.0" encoding="UTF-8" standalone="yes"?>
<Relationships xmlns="http://schemas.openxmlformats.org/package/2006/relationships"><Relationship Id="rId3" Type="http://schemas.openxmlformats.org/officeDocument/2006/relationships/image" Target="../media/image153.jpg"/><Relationship Id="rId7" Type="http://schemas.openxmlformats.org/officeDocument/2006/relationships/image" Target="../media/image157.jpg"/><Relationship Id="rId2" Type="http://schemas.openxmlformats.org/officeDocument/2006/relationships/image" Target="../media/image152.jpg"/><Relationship Id="rId1" Type="http://schemas.openxmlformats.org/officeDocument/2006/relationships/slideLayout" Target="../slideLayouts/slideLayout5.xml"/><Relationship Id="rId6" Type="http://schemas.openxmlformats.org/officeDocument/2006/relationships/image" Target="../media/image156.jpg"/><Relationship Id="rId5" Type="http://schemas.openxmlformats.org/officeDocument/2006/relationships/image" Target="../media/image155.jpg"/><Relationship Id="rId4" Type="http://schemas.openxmlformats.org/officeDocument/2006/relationships/image" Target="../media/image154.jpg"/></Relationships>
</file>

<file path=ppt/slides/_rels/slide8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5.xml"/><Relationship Id="rId6" Type="http://schemas.openxmlformats.org/officeDocument/2006/relationships/image" Target="../media/image162.jpg"/><Relationship Id="rId5" Type="http://schemas.openxmlformats.org/officeDocument/2006/relationships/image" Target="../media/image161.jpg"/><Relationship Id="rId4" Type="http://schemas.openxmlformats.org/officeDocument/2006/relationships/image" Target="../media/image160.jpg"/></Relationships>
</file>

<file path=ppt/slides/_rels/slide83.xml.rels><?xml version="1.0" encoding="UTF-8" standalone="yes"?>
<Relationships xmlns="http://schemas.openxmlformats.org/package/2006/relationships"><Relationship Id="rId8" Type="http://schemas.openxmlformats.org/officeDocument/2006/relationships/image" Target="../media/image168.jpg"/><Relationship Id="rId3" Type="http://schemas.openxmlformats.org/officeDocument/2006/relationships/hyperlink" Target="http://php.net/manual/en/function.exit.php" TargetMode="External"/><Relationship Id="rId7" Type="http://schemas.openxmlformats.org/officeDocument/2006/relationships/image" Target="../media/image167.jpg"/><Relationship Id="rId2" Type="http://schemas.openxmlformats.org/officeDocument/2006/relationships/image" Target="../media/image163.jpg"/><Relationship Id="rId1" Type="http://schemas.openxmlformats.org/officeDocument/2006/relationships/slideLayout" Target="../slideLayouts/slideLayout5.xml"/><Relationship Id="rId6" Type="http://schemas.openxmlformats.org/officeDocument/2006/relationships/image" Target="../media/image166.jpg"/><Relationship Id="rId5" Type="http://schemas.openxmlformats.org/officeDocument/2006/relationships/image" Target="../media/image165.jpg"/><Relationship Id="rId4" Type="http://schemas.openxmlformats.org/officeDocument/2006/relationships/image" Target="../media/image164.jpg"/></Relationships>
</file>

<file path=ppt/slides/_rels/slide84.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jpg"/><Relationship Id="rId1" Type="http://schemas.openxmlformats.org/officeDocument/2006/relationships/slideLayout" Target="../slideLayouts/slideLayout5.xml"/><Relationship Id="rId5" Type="http://schemas.openxmlformats.org/officeDocument/2006/relationships/image" Target="../media/image172.jpg"/><Relationship Id="rId4" Type="http://schemas.openxmlformats.org/officeDocument/2006/relationships/image" Target="../media/image171.jpg"/></Relationships>
</file>

<file path=ppt/slides/_rels/slide8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hyperlink" Target="http://www.dreamincode.net/forums/topic/54239-introduction-to-mysqli-and-prepared-statements/"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5.xml"/><Relationship Id="rId4" Type="http://schemas.openxmlformats.org/officeDocument/2006/relationships/image" Target="../media/image180.jpg"/></Relationships>
</file>

<file path=ppt/slides/_rels/slide9.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47.xml"/><Relationship Id="rId7" Type="http://schemas.openxmlformats.org/officeDocument/2006/relationships/slide" Target="slide102.xml"/><Relationship Id="rId2"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slide" Target="slide77.xml"/><Relationship Id="rId11" Type="http://schemas.openxmlformats.org/officeDocument/2006/relationships/slide" Target="slide123.xml"/><Relationship Id="rId5" Type="http://schemas.openxmlformats.org/officeDocument/2006/relationships/slide" Target="slide69.xml"/><Relationship Id="rId10" Type="http://schemas.openxmlformats.org/officeDocument/2006/relationships/slide" Target="slide119.xml"/><Relationship Id="rId4" Type="http://schemas.openxmlformats.org/officeDocument/2006/relationships/slide" Target="slide52.xml"/><Relationship Id="rId9" Type="http://schemas.openxmlformats.org/officeDocument/2006/relationships/slide" Target="slide111.xml"/></Relationships>
</file>

<file path=ppt/slides/_rels/slide90.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image" Target="../media/image181.jpg"/><Relationship Id="rId1" Type="http://schemas.openxmlformats.org/officeDocument/2006/relationships/slideLayout" Target="../slideLayouts/slideLayout5.xml"/><Relationship Id="rId6" Type="http://schemas.openxmlformats.org/officeDocument/2006/relationships/image" Target="../media/image185.jpg"/><Relationship Id="rId5" Type="http://schemas.openxmlformats.org/officeDocument/2006/relationships/image" Target="../media/image184.jpg"/><Relationship Id="rId4" Type="http://schemas.openxmlformats.org/officeDocument/2006/relationships/image" Target="../media/image183.jpg"/></Relationships>
</file>

<file path=ppt/slides/_rels/slide91.xml.rels><?xml version="1.0" encoding="UTF-8" standalone="yes"?>
<Relationships xmlns="http://schemas.openxmlformats.org/package/2006/relationships"><Relationship Id="rId8" Type="http://schemas.openxmlformats.org/officeDocument/2006/relationships/image" Target="../media/image192.jpg"/><Relationship Id="rId3" Type="http://schemas.openxmlformats.org/officeDocument/2006/relationships/image" Target="../media/image187.jpg"/><Relationship Id="rId7" Type="http://schemas.openxmlformats.org/officeDocument/2006/relationships/image" Target="../media/image191.jpg"/><Relationship Id="rId2" Type="http://schemas.openxmlformats.org/officeDocument/2006/relationships/image" Target="../media/image186.jpg"/><Relationship Id="rId1" Type="http://schemas.openxmlformats.org/officeDocument/2006/relationships/slideLayout" Target="../slideLayouts/slideLayout5.xml"/><Relationship Id="rId6" Type="http://schemas.openxmlformats.org/officeDocument/2006/relationships/image" Target="../media/image190.jpg"/><Relationship Id="rId5" Type="http://schemas.openxmlformats.org/officeDocument/2006/relationships/image" Target="../media/image189.jpg"/><Relationship Id="rId4" Type="http://schemas.openxmlformats.org/officeDocument/2006/relationships/image" Target="../media/image188.jpg"/></Relationships>
</file>

<file path=ppt/slides/_rels/slide92.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image" Target="../media/image193.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5.xml"/><Relationship Id="rId5" Type="http://schemas.openxmlformats.org/officeDocument/2006/relationships/image" Target="../media/image198.jpg"/><Relationship Id="rId4" Type="http://schemas.openxmlformats.org/officeDocument/2006/relationships/image" Target="../media/image197.jpg"/></Relationships>
</file>

<file path=ppt/slides/_rels/slide94.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image" Target="../media/image199.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5.xml"/><Relationship Id="rId5" Type="http://schemas.openxmlformats.org/officeDocument/2006/relationships/image" Target="../media/image204.jpg"/><Relationship Id="rId4" Type="http://schemas.openxmlformats.org/officeDocument/2006/relationships/image" Target="../media/image203.jpg"/></Relationships>
</file>

<file path=ppt/slides/_rels/slide96.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5.xml"/><Relationship Id="rId4" Type="http://schemas.openxmlformats.org/officeDocument/2006/relationships/image" Target="../media/image207.jpg"/></Relationships>
</file>

<file path=ppt/slides/_rels/slide97.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5.xml"/><Relationship Id="rId6" Type="http://schemas.openxmlformats.org/officeDocument/2006/relationships/image" Target="../media/image212.jpg"/><Relationship Id="rId5" Type="http://schemas.openxmlformats.org/officeDocument/2006/relationships/image" Target="../media/image211.jpg"/><Relationship Id="rId4" Type="http://schemas.openxmlformats.org/officeDocument/2006/relationships/image" Target="../media/image210.jpg"/></Relationships>
</file>

<file path=ppt/slides/_rels/slide98.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3.jpg"/><Relationship Id="rId1" Type="http://schemas.openxmlformats.org/officeDocument/2006/relationships/slideLayout" Target="../slideLayouts/slideLayout5.xml"/><Relationship Id="rId6" Type="http://schemas.openxmlformats.org/officeDocument/2006/relationships/image" Target="../media/image217.jpg"/><Relationship Id="rId5" Type="http://schemas.openxmlformats.org/officeDocument/2006/relationships/image" Target="../media/image216.jpg"/><Relationship Id="rId4" Type="http://schemas.openxmlformats.org/officeDocument/2006/relationships/image" Target="../media/image215.jpg"/></Relationships>
</file>

<file path=ppt/slides/_rels/slide99.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jpg"/><Relationship Id="rId1" Type="http://schemas.openxmlformats.org/officeDocument/2006/relationships/slideLayout" Target="../slideLayouts/slideLayout5.xml"/><Relationship Id="rId4" Type="http://schemas.openxmlformats.org/officeDocument/2006/relationships/image" Target="../media/image22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3" y="0"/>
            <a:ext cx="7559856" cy="10692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868407" cy="144511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2072649"/>
            <a:ext cx="6665595" cy="6629400"/>
          </a:xfrm>
          <a:prstGeom prst="rect">
            <a:avLst/>
          </a:prstGeom>
        </p:spPr>
        <p:txBody>
          <a:bodyPr vert="horz" wrap="square" lIns="0" tIns="14604" rIns="0" bIns="0" rtlCol="0">
            <a:spAutoFit/>
          </a:bodyPr>
          <a:lstStyle/>
          <a:p>
            <a:pPr marL="12700">
              <a:lnSpc>
                <a:spcPct val="100000"/>
              </a:lnSpc>
              <a:spcBef>
                <a:spcPts val="114"/>
              </a:spcBef>
            </a:pPr>
            <a:r>
              <a:rPr sz="2000" b="1" spc="5" dirty="0">
                <a:latin typeface="Times New Roman"/>
                <a:cs typeface="Times New Roman"/>
              </a:rPr>
              <a:t>What </a:t>
            </a:r>
            <a:r>
              <a:rPr sz="2000" b="1" dirty="0">
                <a:latin typeface="Times New Roman"/>
                <a:cs typeface="Times New Roman"/>
              </a:rPr>
              <a:t>is</a:t>
            </a:r>
            <a:r>
              <a:rPr sz="2000" b="1" spc="-10" dirty="0">
                <a:latin typeface="Times New Roman"/>
                <a:cs typeface="Times New Roman"/>
              </a:rPr>
              <a:t> </a:t>
            </a:r>
            <a:r>
              <a:rPr sz="2000" b="1" spc="5" dirty="0">
                <a:latin typeface="Times New Roman"/>
                <a:cs typeface="Times New Roman"/>
              </a:rPr>
              <a:t>PHP?</a:t>
            </a:r>
            <a:endParaRPr sz="2000">
              <a:latin typeface="Times New Roman"/>
              <a:cs typeface="Times New Roman"/>
            </a:endParaRPr>
          </a:p>
          <a:p>
            <a:pPr marL="186055" marR="24765">
              <a:lnSpc>
                <a:spcPts val="1660"/>
              </a:lnSpc>
              <a:spcBef>
                <a:spcPts val="1155"/>
              </a:spcBef>
            </a:pPr>
            <a:r>
              <a:rPr sz="1450" spc="-10" dirty="0">
                <a:latin typeface="Times New Roman"/>
                <a:cs typeface="Times New Roman"/>
              </a:rPr>
              <a:t>PHP is </a:t>
            </a:r>
            <a:r>
              <a:rPr sz="1450" spc="-5" dirty="0">
                <a:latin typeface="Times New Roman"/>
                <a:cs typeface="Times New Roman"/>
              </a:rPr>
              <a:t>a </a:t>
            </a:r>
            <a:r>
              <a:rPr sz="1450" spc="-10" dirty="0">
                <a:latin typeface="Times New Roman"/>
                <a:cs typeface="Times New Roman"/>
              </a:rPr>
              <a:t>programming language you can use to create web applications. </a:t>
            </a:r>
            <a:r>
              <a:rPr sz="1450" spc="-30" dirty="0">
                <a:latin typeface="Times New Roman"/>
                <a:cs typeface="Times New Roman"/>
              </a:rPr>
              <a:t>It’s </a:t>
            </a:r>
            <a:r>
              <a:rPr sz="1450" spc="-10" dirty="0">
                <a:latin typeface="Times New Roman"/>
                <a:cs typeface="Times New Roman"/>
              </a:rPr>
              <a:t>free,  powerful, relatively easy to set up and learn, and it has extensions and frameworks  available to do almost anything you could imagine. </a:t>
            </a:r>
            <a:r>
              <a:rPr sz="1450" spc="-60" dirty="0">
                <a:latin typeface="Times New Roman"/>
                <a:cs typeface="Times New Roman"/>
              </a:rPr>
              <a:t>You </a:t>
            </a:r>
            <a:r>
              <a:rPr sz="1450" spc="-10" dirty="0">
                <a:latin typeface="Times New Roman"/>
                <a:cs typeface="Times New Roman"/>
              </a:rPr>
              <a:t>can get started </a:t>
            </a:r>
            <a:r>
              <a:rPr sz="1450" spc="-20" dirty="0">
                <a:latin typeface="Times New Roman"/>
                <a:cs typeface="Times New Roman"/>
              </a:rPr>
              <a:t>quickly, </a:t>
            </a:r>
            <a:r>
              <a:rPr sz="1450" spc="-10" dirty="0">
                <a:latin typeface="Times New Roman"/>
                <a:cs typeface="Times New Roman"/>
              </a:rPr>
              <a:t>and you  </a:t>
            </a:r>
            <a:r>
              <a:rPr sz="1450" spc="-15" dirty="0">
                <a:latin typeface="Times New Roman"/>
                <a:cs typeface="Times New Roman"/>
              </a:rPr>
              <a:t>won’t </a:t>
            </a:r>
            <a:r>
              <a:rPr sz="1450" spc="-10" dirty="0">
                <a:latin typeface="Times New Roman"/>
                <a:cs typeface="Times New Roman"/>
              </a:rPr>
              <a:t>outgrow it later when you get really good at it. In my humble opinion, PHP is </a:t>
            </a:r>
            <a:r>
              <a:rPr sz="1450" spc="-5" dirty="0">
                <a:latin typeface="Times New Roman"/>
                <a:cs typeface="Times New Roman"/>
              </a:rPr>
              <a:t>a  </a:t>
            </a:r>
            <a:r>
              <a:rPr sz="1450" spc="-10" dirty="0">
                <a:latin typeface="Times New Roman"/>
                <a:cs typeface="Times New Roman"/>
              </a:rPr>
              <a:t>great language that will </a:t>
            </a:r>
            <a:r>
              <a:rPr sz="1450" spc="-5" dirty="0">
                <a:latin typeface="Times New Roman"/>
                <a:cs typeface="Times New Roman"/>
              </a:rPr>
              <a:t>be </a:t>
            </a:r>
            <a:r>
              <a:rPr sz="1450" spc="-10" dirty="0">
                <a:latin typeface="Times New Roman"/>
                <a:cs typeface="Times New Roman"/>
              </a:rPr>
              <a:t>well worth it the time and </a:t>
            </a:r>
            <a:r>
              <a:rPr sz="1450" spc="-15" dirty="0">
                <a:latin typeface="Times New Roman"/>
                <a:cs typeface="Times New Roman"/>
              </a:rPr>
              <a:t>effort </a:t>
            </a:r>
            <a:r>
              <a:rPr sz="1450" spc="-10" dirty="0">
                <a:latin typeface="Times New Roman"/>
                <a:cs typeface="Times New Roman"/>
              </a:rPr>
              <a:t>you </a:t>
            </a:r>
            <a:r>
              <a:rPr sz="1450" spc="-5" dirty="0">
                <a:latin typeface="Times New Roman"/>
                <a:cs typeface="Times New Roman"/>
              </a:rPr>
              <a:t>put </a:t>
            </a:r>
            <a:r>
              <a:rPr sz="1450" spc="-10" dirty="0">
                <a:latin typeface="Times New Roman"/>
                <a:cs typeface="Times New Roman"/>
              </a:rPr>
              <a:t>into learning</a:t>
            </a:r>
            <a:r>
              <a:rPr sz="1450" spc="130"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86055">
              <a:lnSpc>
                <a:spcPct val="100000"/>
              </a:lnSpc>
              <a:spcBef>
                <a:spcPts val="580"/>
              </a:spcBef>
            </a:pPr>
            <a:r>
              <a:rPr sz="1450" spc="-20" dirty="0">
                <a:latin typeface="Times New Roman"/>
                <a:cs typeface="Times New Roman"/>
              </a:rPr>
              <a:t>Frankly, </a:t>
            </a:r>
            <a:r>
              <a:rPr sz="1450" spc="-30" dirty="0">
                <a:latin typeface="Times New Roman"/>
                <a:cs typeface="Times New Roman"/>
              </a:rPr>
              <a:t>it’s </a:t>
            </a:r>
            <a:r>
              <a:rPr sz="1450" spc="-10" dirty="0">
                <a:latin typeface="Times New Roman"/>
                <a:cs typeface="Times New Roman"/>
              </a:rPr>
              <a:t>just</a:t>
            </a:r>
            <a:r>
              <a:rPr sz="1450" i="1" spc="-10" dirty="0">
                <a:latin typeface="Times New Roman"/>
                <a:cs typeface="Times New Roman"/>
              </a:rPr>
              <a:t>plain fun</a:t>
            </a:r>
            <a:r>
              <a:rPr sz="1450" i="1" spc="35" dirty="0">
                <a:latin typeface="Times New Roman"/>
                <a:cs typeface="Times New Roman"/>
              </a:rPr>
              <a:t> </a:t>
            </a:r>
            <a:r>
              <a:rPr sz="1450" spc="-10" dirty="0">
                <a:latin typeface="Times New Roman"/>
                <a:cs typeface="Times New Roman"/>
              </a:rPr>
              <a:t>too.</a:t>
            </a:r>
            <a:endParaRPr sz="1450">
              <a:latin typeface="Times New Roman"/>
              <a:cs typeface="Times New Roman"/>
            </a:endParaRPr>
          </a:p>
          <a:p>
            <a:pPr marL="186055" marR="167640" algn="just">
              <a:lnSpc>
                <a:spcPts val="1660"/>
              </a:lnSpc>
              <a:spcBef>
                <a:spcPts val="755"/>
              </a:spcBef>
            </a:pPr>
            <a:r>
              <a:rPr sz="1450" spc="-25" dirty="0">
                <a:latin typeface="Times New Roman"/>
                <a:cs typeface="Times New Roman"/>
              </a:rPr>
              <a:t>Let’s </a:t>
            </a:r>
            <a:r>
              <a:rPr sz="1450" spc="-10" dirty="0">
                <a:latin typeface="Times New Roman"/>
                <a:cs typeface="Times New Roman"/>
              </a:rPr>
              <a:t>get started. The most basic concept you need to grasp is that </a:t>
            </a:r>
            <a:r>
              <a:rPr sz="1450" spc="-5" dirty="0">
                <a:latin typeface="Times New Roman"/>
                <a:cs typeface="Times New Roman"/>
              </a:rPr>
              <a:t>a </a:t>
            </a:r>
            <a:r>
              <a:rPr sz="1450" spc="-10" dirty="0">
                <a:latin typeface="Times New Roman"/>
                <a:cs typeface="Times New Roman"/>
              </a:rPr>
              <a:t>web page is just </a:t>
            </a:r>
            <a:r>
              <a:rPr sz="1450" spc="-5" dirty="0">
                <a:latin typeface="Times New Roman"/>
                <a:cs typeface="Times New Roman"/>
              </a:rPr>
              <a:t>a  </a:t>
            </a:r>
            <a:r>
              <a:rPr sz="1450" spc="-10" dirty="0">
                <a:latin typeface="Times New Roman"/>
                <a:cs typeface="Times New Roman"/>
              </a:rPr>
              <a:t>bunch </a:t>
            </a:r>
            <a:r>
              <a:rPr sz="1450" spc="-5" dirty="0">
                <a:latin typeface="Times New Roman"/>
                <a:cs typeface="Times New Roman"/>
              </a:rPr>
              <a:t>of </a:t>
            </a:r>
            <a:r>
              <a:rPr sz="1450" spc="-10" dirty="0">
                <a:latin typeface="Times New Roman"/>
                <a:cs typeface="Times New Roman"/>
              </a:rPr>
              <a:t>text, </a:t>
            </a:r>
            <a:r>
              <a:rPr sz="1450" spc="-15" dirty="0">
                <a:latin typeface="Times New Roman"/>
                <a:cs typeface="Times New Roman"/>
              </a:rPr>
              <a:t>organized </a:t>
            </a:r>
            <a:r>
              <a:rPr sz="1450" spc="-10" dirty="0">
                <a:latin typeface="Times New Roman"/>
                <a:cs typeface="Times New Roman"/>
              </a:rPr>
              <a:t>in </a:t>
            </a:r>
            <a:r>
              <a:rPr sz="1450" spc="-5" dirty="0">
                <a:latin typeface="Times New Roman"/>
                <a:cs typeface="Times New Roman"/>
              </a:rPr>
              <a:t>a </a:t>
            </a:r>
            <a:r>
              <a:rPr sz="1450" spc="-10" dirty="0">
                <a:latin typeface="Times New Roman"/>
                <a:cs typeface="Times New Roman"/>
              </a:rPr>
              <a:t>certain </a:t>
            </a:r>
            <a:r>
              <a:rPr sz="1450" spc="-35" dirty="0">
                <a:latin typeface="Times New Roman"/>
                <a:cs typeface="Times New Roman"/>
              </a:rPr>
              <a:t>way, </a:t>
            </a:r>
            <a:r>
              <a:rPr sz="1450" spc="-10" dirty="0">
                <a:latin typeface="Times New Roman"/>
                <a:cs typeface="Times New Roman"/>
              </a:rPr>
              <a:t>which is displayed by </a:t>
            </a:r>
            <a:r>
              <a:rPr sz="1450" spc="-5" dirty="0">
                <a:latin typeface="Times New Roman"/>
                <a:cs typeface="Times New Roman"/>
              </a:rPr>
              <a:t>a </a:t>
            </a:r>
            <a:r>
              <a:rPr sz="1450" spc="-20" dirty="0">
                <a:latin typeface="Times New Roman"/>
                <a:cs typeface="Times New Roman"/>
              </a:rPr>
              <a:t>browser. </a:t>
            </a:r>
            <a:r>
              <a:rPr sz="1450" spc="-10" dirty="0">
                <a:latin typeface="Times New Roman"/>
                <a:cs typeface="Times New Roman"/>
              </a:rPr>
              <a:t>Only </a:t>
            </a:r>
            <a:r>
              <a:rPr sz="1450" spc="-5" dirty="0">
                <a:latin typeface="Times New Roman"/>
                <a:cs typeface="Times New Roman"/>
              </a:rPr>
              <a:t>a </a:t>
            </a:r>
            <a:r>
              <a:rPr sz="1450" spc="-10" dirty="0">
                <a:latin typeface="Times New Roman"/>
                <a:cs typeface="Times New Roman"/>
              </a:rPr>
              <a:t>few  companies make browsers, </a:t>
            </a:r>
            <a:r>
              <a:rPr sz="1450" spc="-5" dirty="0">
                <a:latin typeface="Times New Roman"/>
                <a:cs typeface="Times New Roman"/>
              </a:rPr>
              <a:t>but </a:t>
            </a:r>
            <a:r>
              <a:rPr sz="1450" spc="-10" dirty="0">
                <a:latin typeface="Times New Roman"/>
                <a:cs typeface="Times New Roman"/>
              </a:rPr>
              <a:t>millions </a:t>
            </a:r>
            <a:r>
              <a:rPr sz="1450" spc="-5" dirty="0">
                <a:latin typeface="Times New Roman"/>
                <a:cs typeface="Times New Roman"/>
              </a:rPr>
              <a:t>of </a:t>
            </a:r>
            <a:r>
              <a:rPr sz="1450" spc="-10" dirty="0">
                <a:latin typeface="Times New Roman"/>
                <a:cs typeface="Times New Roman"/>
              </a:rPr>
              <a:t>people make web pages—and so can</a:t>
            </a:r>
            <a:r>
              <a:rPr sz="1450" spc="65" dirty="0">
                <a:latin typeface="Times New Roman"/>
                <a:cs typeface="Times New Roman"/>
              </a:rPr>
              <a:t> </a:t>
            </a:r>
            <a:r>
              <a:rPr sz="1450" spc="-5" dirty="0">
                <a:latin typeface="Times New Roman"/>
                <a:cs typeface="Times New Roman"/>
              </a:rPr>
              <a:t>you.</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Most computer programs need some way to know if </a:t>
            </a:r>
            <a:r>
              <a:rPr sz="1450" spc="-5" dirty="0">
                <a:latin typeface="Times New Roman"/>
                <a:cs typeface="Times New Roman"/>
              </a:rPr>
              <a:t>a </a:t>
            </a:r>
            <a:r>
              <a:rPr sz="1450" spc="-10" dirty="0">
                <a:latin typeface="Times New Roman"/>
                <a:cs typeface="Times New Roman"/>
              </a:rPr>
              <a:t>file is intended for them </a:t>
            </a:r>
            <a:r>
              <a:rPr sz="1450" spc="-5" dirty="0">
                <a:latin typeface="Times New Roman"/>
                <a:cs typeface="Times New Roman"/>
              </a:rPr>
              <a:t>or </a:t>
            </a:r>
            <a:r>
              <a:rPr sz="1450" spc="-10" dirty="0">
                <a:latin typeface="Times New Roman"/>
                <a:cs typeface="Times New Roman"/>
              </a:rPr>
              <a:t>not. In  the PC world, this is accomplished by file extensions. (Bear with me, this next bit </a:t>
            </a:r>
            <a:r>
              <a:rPr sz="1450" i="1" spc="-10" dirty="0">
                <a:latin typeface="Times New Roman"/>
                <a:cs typeface="Times New Roman"/>
              </a:rPr>
              <a:t>is  </a:t>
            </a:r>
            <a:r>
              <a:rPr sz="1450" spc="-10" dirty="0">
                <a:latin typeface="Times New Roman"/>
                <a:cs typeface="Times New Roman"/>
              </a:rPr>
              <a:t>relevant). For example, </a:t>
            </a:r>
            <a:r>
              <a:rPr sz="1450" spc="-5" dirty="0">
                <a:latin typeface="Times New Roman"/>
                <a:cs typeface="Times New Roman"/>
              </a:rPr>
              <a:t>a </a:t>
            </a:r>
            <a:r>
              <a:rPr sz="1450" spc="-10" dirty="0">
                <a:latin typeface="Times New Roman"/>
                <a:cs typeface="Times New Roman"/>
              </a:rPr>
              <a:t>file named “my book.</a:t>
            </a:r>
            <a:r>
              <a:rPr sz="1450" b="1" spc="-10" dirty="0">
                <a:latin typeface="Times New Roman"/>
                <a:cs typeface="Times New Roman"/>
              </a:rPr>
              <a:t>docx</a:t>
            </a:r>
            <a:r>
              <a:rPr sz="1450" spc="-10" dirty="0">
                <a:latin typeface="Times New Roman"/>
                <a:cs typeface="Times New Roman"/>
              </a:rPr>
              <a:t>” is associated with Microsoft </a:t>
            </a:r>
            <a:r>
              <a:rPr sz="1450" spc="-40" dirty="0">
                <a:latin typeface="Times New Roman"/>
                <a:cs typeface="Times New Roman"/>
              </a:rPr>
              <a:t>Word  </a:t>
            </a:r>
            <a:r>
              <a:rPr sz="1450" spc="-10" dirty="0">
                <a:latin typeface="Times New Roman"/>
                <a:cs typeface="Times New Roman"/>
              </a:rPr>
              <a:t>because its extension (the text following the dot) is “docx”. </a:t>
            </a:r>
            <a:r>
              <a:rPr sz="1450" spc="-20" dirty="0">
                <a:latin typeface="Times New Roman"/>
                <a:cs typeface="Times New Roman"/>
              </a:rPr>
              <a:t>Similarly, </a:t>
            </a:r>
            <a:r>
              <a:rPr sz="1450" spc="-5" dirty="0">
                <a:latin typeface="Times New Roman"/>
                <a:cs typeface="Times New Roman"/>
              </a:rPr>
              <a:t>a </a:t>
            </a:r>
            <a:r>
              <a:rPr sz="1450" spc="-10" dirty="0">
                <a:latin typeface="Times New Roman"/>
                <a:cs typeface="Times New Roman"/>
              </a:rPr>
              <a:t>PowerPoint file  might end with </a:t>
            </a:r>
            <a:r>
              <a:rPr sz="1450" spc="-5" dirty="0">
                <a:latin typeface="Times New Roman"/>
                <a:cs typeface="Times New Roman"/>
              </a:rPr>
              <a:t>.ppt or .pptx. </a:t>
            </a:r>
            <a:r>
              <a:rPr sz="1450" spc="-10" dirty="0">
                <a:latin typeface="Times New Roman"/>
                <a:cs typeface="Times New Roman"/>
              </a:rPr>
              <a:t>Other programs also have their own unique</a:t>
            </a:r>
            <a:r>
              <a:rPr sz="1450" spc="85" dirty="0">
                <a:latin typeface="Times New Roman"/>
                <a:cs typeface="Times New Roman"/>
              </a:rPr>
              <a:t> </a:t>
            </a:r>
            <a:r>
              <a:rPr sz="1450" spc="-10" dirty="0">
                <a:latin typeface="Times New Roman"/>
                <a:cs typeface="Times New Roman"/>
              </a:rPr>
              <a:t>extensions.</a:t>
            </a:r>
            <a:endParaRPr sz="1450">
              <a:latin typeface="Times New Roman"/>
              <a:cs typeface="Times New Roman"/>
            </a:endParaRPr>
          </a:p>
          <a:p>
            <a:pPr marL="186055" marR="206375">
              <a:lnSpc>
                <a:spcPts val="1660"/>
              </a:lnSpc>
              <a:spcBef>
                <a:spcPts val="705"/>
              </a:spcBef>
            </a:pPr>
            <a:r>
              <a:rPr sz="1450" spc="-10" dirty="0">
                <a:latin typeface="Times New Roman"/>
                <a:cs typeface="Times New Roman"/>
              </a:rPr>
              <a:t>A web page </a:t>
            </a:r>
            <a:r>
              <a:rPr sz="1450" spc="-20" dirty="0">
                <a:latin typeface="Times New Roman"/>
                <a:cs typeface="Times New Roman"/>
              </a:rPr>
              <a:t>typically, </a:t>
            </a:r>
            <a:r>
              <a:rPr sz="1450" spc="-5" dirty="0">
                <a:latin typeface="Times New Roman"/>
                <a:cs typeface="Times New Roman"/>
              </a:rPr>
              <a:t>but not </a:t>
            </a:r>
            <a:r>
              <a:rPr sz="1450" spc="-15" dirty="0">
                <a:latin typeface="Times New Roman"/>
                <a:cs typeface="Times New Roman"/>
              </a:rPr>
              <a:t>exclusively, </a:t>
            </a:r>
            <a:r>
              <a:rPr sz="1450" spc="-10" dirty="0">
                <a:latin typeface="Times New Roman"/>
                <a:cs typeface="Times New Roman"/>
              </a:rPr>
              <a:t>has an extension such as .htm </a:t>
            </a:r>
            <a:r>
              <a:rPr sz="1450" spc="-5" dirty="0">
                <a:latin typeface="Times New Roman"/>
                <a:cs typeface="Times New Roman"/>
              </a:rPr>
              <a:t>or </a:t>
            </a:r>
            <a:r>
              <a:rPr sz="1450" spc="-10" dirty="0">
                <a:latin typeface="Times New Roman"/>
                <a:cs typeface="Times New Roman"/>
              </a:rPr>
              <a:t>.html to  indicate that it is an </a:t>
            </a:r>
            <a:r>
              <a:rPr sz="1450" spc="-15" dirty="0">
                <a:latin typeface="Times New Roman"/>
                <a:cs typeface="Times New Roman"/>
              </a:rPr>
              <a:t>HTML </a:t>
            </a:r>
            <a:r>
              <a:rPr sz="1450" spc="-10" dirty="0">
                <a:latin typeface="Times New Roman"/>
                <a:cs typeface="Times New Roman"/>
              </a:rPr>
              <a:t>file. An </a:t>
            </a:r>
            <a:r>
              <a:rPr sz="1450" spc="-15" dirty="0">
                <a:latin typeface="Times New Roman"/>
                <a:cs typeface="Times New Roman"/>
              </a:rPr>
              <a:t>HTML </a:t>
            </a:r>
            <a:r>
              <a:rPr sz="1450" spc="-10" dirty="0">
                <a:latin typeface="Times New Roman"/>
                <a:cs typeface="Times New Roman"/>
              </a:rPr>
              <a:t>file can </a:t>
            </a:r>
            <a:r>
              <a:rPr sz="1450" spc="-5" dirty="0">
                <a:latin typeface="Times New Roman"/>
                <a:cs typeface="Times New Roman"/>
              </a:rPr>
              <a:t>be </a:t>
            </a:r>
            <a:r>
              <a:rPr sz="1450" spc="-10" dirty="0">
                <a:latin typeface="Times New Roman"/>
                <a:cs typeface="Times New Roman"/>
              </a:rPr>
              <a:t>on </a:t>
            </a:r>
            <a:r>
              <a:rPr sz="1450" spc="-5" dirty="0">
                <a:latin typeface="Times New Roman"/>
                <a:cs typeface="Times New Roman"/>
              </a:rPr>
              <a:t>your </a:t>
            </a:r>
            <a:r>
              <a:rPr sz="1450" spc="-10" dirty="0">
                <a:latin typeface="Times New Roman"/>
                <a:cs typeface="Times New Roman"/>
              </a:rPr>
              <a:t>own </a:t>
            </a:r>
            <a:r>
              <a:rPr sz="1450" spc="-15" dirty="0">
                <a:latin typeface="Times New Roman"/>
                <a:cs typeface="Times New Roman"/>
              </a:rPr>
              <a:t>computer, </a:t>
            </a:r>
            <a:r>
              <a:rPr sz="1450" spc="-5" dirty="0">
                <a:latin typeface="Times New Roman"/>
                <a:cs typeface="Times New Roman"/>
              </a:rPr>
              <a:t>or </a:t>
            </a:r>
            <a:r>
              <a:rPr sz="1450" spc="-10" dirty="0">
                <a:latin typeface="Times New Roman"/>
                <a:cs typeface="Times New Roman"/>
              </a:rPr>
              <a:t>on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computer somewhere </a:t>
            </a:r>
            <a:r>
              <a:rPr sz="1450" spc="-5" dirty="0">
                <a:latin typeface="Times New Roman"/>
                <a:cs typeface="Times New Roman"/>
              </a:rPr>
              <a:t>out </a:t>
            </a:r>
            <a:r>
              <a:rPr sz="1450" spc="-10" dirty="0">
                <a:latin typeface="Times New Roman"/>
                <a:cs typeface="Times New Roman"/>
              </a:rPr>
              <a:t>on the Internet. The browser </a:t>
            </a:r>
            <a:r>
              <a:rPr sz="1450" spc="-15" dirty="0">
                <a:latin typeface="Times New Roman"/>
                <a:cs typeface="Times New Roman"/>
              </a:rPr>
              <a:t>doesn’t </a:t>
            </a:r>
            <a:r>
              <a:rPr sz="1450" spc="-10" dirty="0">
                <a:latin typeface="Times New Roman"/>
                <a:cs typeface="Times New Roman"/>
              </a:rPr>
              <a:t>care. </a:t>
            </a: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simple example </a:t>
            </a:r>
            <a:r>
              <a:rPr sz="1450" spc="-5" dirty="0">
                <a:latin typeface="Times New Roman"/>
                <a:cs typeface="Times New Roman"/>
              </a:rPr>
              <a:t>of </a:t>
            </a:r>
            <a:r>
              <a:rPr sz="1450" spc="-10" dirty="0">
                <a:latin typeface="Times New Roman"/>
                <a:cs typeface="Times New Roman"/>
              </a:rPr>
              <a:t>an html file </a:t>
            </a:r>
            <a:r>
              <a:rPr sz="1450" spc="-5" dirty="0">
                <a:latin typeface="Times New Roman"/>
                <a:cs typeface="Times New Roman"/>
              </a:rPr>
              <a:t>out </a:t>
            </a:r>
            <a:r>
              <a:rPr sz="1450" spc="-10" dirty="0">
                <a:latin typeface="Times New Roman"/>
                <a:cs typeface="Times New Roman"/>
              </a:rPr>
              <a:t>on the</a:t>
            </a:r>
            <a:r>
              <a:rPr sz="1450" spc="25" dirty="0">
                <a:latin typeface="Times New Roman"/>
                <a:cs typeface="Times New Roman"/>
              </a:rPr>
              <a:t> </a:t>
            </a:r>
            <a:r>
              <a:rPr sz="1450" spc="-10" dirty="0">
                <a:latin typeface="Times New Roman"/>
                <a:cs typeface="Times New Roman"/>
              </a:rPr>
              <a:t>Internet:</a:t>
            </a:r>
            <a:endParaRPr sz="1450">
              <a:latin typeface="Times New Roman"/>
              <a:cs typeface="Times New Roman"/>
            </a:endParaRPr>
          </a:p>
          <a:p>
            <a:pPr marL="204470">
              <a:lnSpc>
                <a:spcPct val="100000"/>
              </a:lnSpc>
              <a:spcBef>
                <a:spcPts val="695"/>
              </a:spcBef>
            </a:pPr>
            <a:r>
              <a:rPr sz="1050" b="1" u="sng" spc="5" dirty="0">
                <a:solidFill>
                  <a:srgbClr val="0000ED"/>
                </a:solidFill>
                <a:uFill>
                  <a:solidFill>
                    <a:srgbClr val="0000ED"/>
                  </a:solidFill>
                </a:uFill>
                <a:latin typeface="Times New Roman"/>
                <a:cs typeface="Times New Roman"/>
                <a:hlinkClick r:id="rId3"/>
              </a:rPr>
              <a:t>http://www.tsowell.com/columns.htm</a:t>
            </a:r>
            <a:endParaRPr sz="1050">
              <a:latin typeface="Times New Roman"/>
              <a:cs typeface="Times New Roman"/>
            </a:endParaRPr>
          </a:p>
          <a:p>
            <a:pPr>
              <a:lnSpc>
                <a:spcPct val="100000"/>
              </a:lnSpc>
            </a:pPr>
            <a:endParaRPr sz="1200">
              <a:latin typeface="Times New Roman"/>
              <a:cs typeface="Times New Roman"/>
            </a:endParaRPr>
          </a:p>
          <a:p>
            <a:pPr>
              <a:lnSpc>
                <a:spcPct val="100000"/>
              </a:lnSpc>
              <a:spcBef>
                <a:spcPts val="35"/>
              </a:spcBef>
            </a:pPr>
            <a:endParaRPr sz="1500">
              <a:latin typeface="Times New Roman"/>
              <a:cs typeface="Times New Roman"/>
            </a:endParaRPr>
          </a:p>
          <a:p>
            <a:pPr marL="186055" marR="160020">
              <a:lnSpc>
                <a:spcPts val="1660"/>
              </a:lnSpc>
            </a:pPr>
            <a:r>
              <a:rPr sz="1450" spc="-10" dirty="0">
                <a:latin typeface="Times New Roman"/>
                <a:cs typeface="Times New Roman"/>
              </a:rPr>
              <a:t>This was about the simplest web page </a:t>
            </a:r>
            <a:r>
              <a:rPr sz="1450" spc="-5" dirty="0">
                <a:latin typeface="Times New Roman"/>
                <a:cs typeface="Times New Roman"/>
              </a:rPr>
              <a:t>I </a:t>
            </a:r>
            <a:r>
              <a:rPr sz="1450" spc="-10" dirty="0">
                <a:latin typeface="Times New Roman"/>
                <a:cs typeface="Times New Roman"/>
              </a:rPr>
              <a:t>could find… just two links to other pages.  Notice that the last four characters are .htm, which indicates that it is an </a:t>
            </a:r>
            <a:r>
              <a:rPr sz="1450" spc="-15" dirty="0">
                <a:latin typeface="Times New Roman"/>
                <a:cs typeface="Times New Roman"/>
              </a:rPr>
              <a:t>HTML </a:t>
            </a:r>
            <a:r>
              <a:rPr sz="1450" spc="-10" dirty="0">
                <a:latin typeface="Times New Roman"/>
                <a:cs typeface="Times New Roman"/>
              </a:rPr>
              <a:t>file  intended for display in </a:t>
            </a:r>
            <a:r>
              <a:rPr sz="1450" spc="-5" dirty="0">
                <a:latin typeface="Times New Roman"/>
                <a:cs typeface="Times New Roman"/>
              </a:rPr>
              <a:t>a </a:t>
            </a:r>
            <a:r>
              <a:rPr sz="1450" spc="-20" dirty="0">
                <a:latin typeface="Times New Roman"/>
                <a:cs typeface="Times New Roman"/>
              </a:rPr>
              <a:t>browser. </a:t>
            </a:r>
            <a:r>
              <a:rPr sz="1450" spc="-10" dirty="0">
                <a:latin typeface="Times New Roman"/>
                <a:cs typeface="Times New Roman"/>
              </a:rPr>
              <a:t>If that file were on </a:t>
            </a:r>
            <a:r>
              <a:rPr sz="1450" spc="-5" dirty="0">
                <a:latin typeface="Times New Roman"/>
                <a:cs typeface="Times New Roman"/>
              </a:rPr>
              <a:t>your </a:t>
            </a:r>
            <a:r>
              <a:rPr sz="1450" spc="-10" dirty="0">
                <a:latin typeface="Times New Roman"/>
                <a:cs typeface="Times New Roman"/>
              </a:rPr>
              <a:t>local </a:t>
            </a:r>
            <a:r>
              <a:rPr sz="1450" spc="-15" dirty="0">
                <a:latin typeface="Times New Roman"/>
                <a:cs typeface="Times New Roman"/>
              </a:rPr>
              <a:t>computer, </a:t>
            </a:r>
            <a:r>
              <a:rPr sz="1450" spc="-10" dirty="0">
                <a:latin typeface="Times New Roman"/>
                <a:cs typeface="Times New Roman"/>
              </a:rPr>
              <a:t>for instance  in </a:t>
            </a:r>
            <a:r>
              <a:rPr sz="1450" spc="-5" dirty="0">
                <a:latin typeface="Times New Roman"/>
                <a:cs typeface="Times New Roman"/>
              </a:rPr>
              <a:t>your </a:t>
            </a:r>
            <a:r>
              <a:rPr sz="1450" spc="-10" dirty="0">
                <a:latin typeface="Times New Roman"/>
                <a:cs typeface="Times New Roman"/>
              </a:rPr>
              <a:t>“My Documents” </a:t>
            </a:r>
            <a:r>
              <a:rPr sz="1450" spc="-15" dirty="0">
                <a:latin typeface="Times New Roman"/>
                <a:cs typeface="Times New Roman"/>
              </a:rPr>
              <a:t>folder, </a:t>
            </a:r>
            <a:r>
              <a:rPr sz="1450" spc="-10" dirty="0">
                <a:latin typeface="Times New Roman"/>
                <a:cs typeface="Times New Roman"/>
              </a:rPr>
              <a:t>all you would have to do to see it in </a:t>
            </a:r>
            <a:r>
              <a:rPr sz="1450" spc="-5" dirty="0">
                <a:latin typeface="Times New Roman"/>
                <a:cs typeface="Times New Roman"/>
              </a:rPr>
              <a:t>a </a:t>
            </a:r>
            <a:r>
              <a:rPr sz="1450" spc="-10" dirty="0">
                <a:latin typeface="Times New Roman"/>
                <a:cs typeface="Times New Roman"/>
              </a:rPr>
              <a:t>browser would  </a:t>
            </a:r>
            <a:r>
              <a:rPr sz="1450" spc="-5" dirty="0">
                <a:latin typeface="Times New Roman"/>
                <a:cs typeface="Times New Roman"/>
              </a:rPr>
              <a:t>be </a:t>
            </a:r>
            <a:r>
              <a:rPr sz="1450" spc="-10" dirty="0">
                <a:latin typeface="Times New Roman"/>
                <a:cs typeface="Times New Roman"/>
              </a:rPr>
              <a:t>to double-click on</a:t>
            </a:r>
            <a:r>
              <a:rPr sz="1450"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86055">
              <a:lnSpc>
                <a:spcPct val="100000"/>
              </a:lnSpc>
              <a:spcBef>
                <a:spcPts val="585"/>
              </a:spcBef>
            </a:pPr>
            <a:r>
              <a:rPr sz="1450" spc="-45" dirty="0">
                <a:latin typeface="Times New Roman"/>
                <a:cs typeface="Times New Roman"/>
              </a:rPr>
              <a:t>Your </a:t>
            </a:r>
            <a:r>
              <a:rPr sz="1450" spc="-10" dirty="0">
                <a:latin typeface="Times New Roman"/>
                <a:cs typeface="Times New Roman"/>
              </a:rPr>
              <a:t>browser would know how to do the rest and you would see something like</a:t>
            </a:r>
            <a:r>
              <a:rPr sz="1450" spc="17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4" name="object 4"/>
          <p:cNvSpPr/>
          <p:nvPr/>
        </p:nvSpPr>
        <p:spPr>
          <a:xfrm>
            <a:off x="2486530" y="8926762"/>
            <a:ext cx="2559516" cy="71340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9700641"/>
            <a:ext cx="642620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a:t>
            </a:r>
            <a:r>
              <a:rPr sz="1450" i="1" spc="-10" dirty="0">
                <a:latin typeface="Times New Roman"/>
                <a:cs typeface="Times New Roman"/>
              </a:rPr>
              <a:t>particular </a:t>
            </a:r>
            <a:r>
              <a:rPr sz="1450" spc="-10" dirty="0">
                <a:latin typeface="Times New Roman"/>
                <a:cs typeface="Times New Roman"/>
              </a:rPr>
              <a:t>file is </a:t>
            </a:r>
            <a:r>
              <a:rPr sz="1450" spc="-5" dirty="0">
                <a:latin typeface="Times New Roman"/>
                <a:cs typeface="Times New Roman"/>
              </a:rPr>
              <a:t>not </a:t>
            </a:r>
            <a:r>
              <a:rPr sz="1450" spc="-10" dirty="0">
                <a:latin typeface="Times New Roman"/>
                <a:cs typeface="Times New Roman"/>
              </a:rPr>
              <a:t>on </a:t>
            </a:r>
            <a:r>
              <a:rPr sz="1450" spc="-5" dirty="0">
                <a:latin typeface="Times New Roman"/>
                <a:cs typeface="Times New Roman"/>
              </a:rPr>
              <a:t>your </a:t>
            </a:r>
            <a:r>
              <a:rPr sz="1450" spc="-10" dirty="0">
                <a:latin typeface="Times New Roman"/>
                <a:cs typeface="Times New Roman"/>
              </a:rPr>
              <a:t>local </a:t>
            </a:r>
            <a:r>
              <a:rPr sz="1450" spc="-15" dirty="0">
                <a:latin typeface="Times New Roman"/>
                <a:cs typeface="Times New Roman"/>
              </a:rPr>
              <a:t>computer, </a:t>
            </a:r>
            <a:r>
              <a:rPr sz="1450" spc="-20" dirty="0">
                <a:latin typeface="Times New Roman"/>
                <a:cs typeface="Times New Roman"/>
              </a:rPr>
              <a:t>however. </a:t>
            </a:r>
            <a:r>
              <a:rPr sz="1450" spc="-10" dirty="0">
                <a:latin typeface="Times New Roman"/>
                <a:cs typeface="Times New Roman"/>
              </a:rPr>
              <a:t>It is on </a:t>
            </a:r>
            <a:r>
              <a:rPr sz="1450" spc="-5" dirty="0">
                <a:latin typeface="Times New Roman"/>
                <a:cs typeface="Times New Roman"/>
              </a:rPr>
              <a:t>a </a:t>
            </a:r>
            <a:r>
              <a:rPr sz="1450" b="1" spc="-10" dirty="0">
                <a:latin typeface="Times New Roman"/>
                <a:cs typeface="Times New Roman"/>
              </a:rPr>
              <a:t>server </a:t>
            </a:r>
            <a:r>
              <a:rPr sz="1450" spc="-5" dirty="0">
                <a:latin typeface="Times New Roman"/>
                <a:cs typeface="Times New Roman"/>
              </a:rPr>
              <a:t>out </a:t>
            </a:r>
            <a:r>
              <a:rPr sz="1450" spc="-10" dirty="0">
                <a:latin typeface="Times New Roman"/>
                <a:cs typeface="Times New Roman"/>
              </a:rPr>
              <a:t>on the  Internet. So how does the file get into </a:t>
            </a:r>
            <a:r>
              <a:rPr sz="1450" spc="-5" dirty="0">
                <a:latin typeface="Times New Roman"/>
                <a:cs typeface="Times New Roman"/>
              </a:rPr>
              <a:t>your </a:t>
            </a:r>
            <a:r>
              <a:rPr sz="1450" spc="-10" dirty="0">
                <a:latin typeface="Times New Roman"/>
                <a:cs typeface="Times New Roman"/>
              </a:rPr>
              <a:t>browser when you click on it? At the risk</a:t>
            </a:r>
            <a:r>
              <a:rPr sz="1450" spc="170" dirty="0">
                <a:latin typeface="Times New Roman"/>
                <a:cs typeface="Times New Roman"/>
              </a:rPr>
              <a:t> </a:t>
            </a:r>
            <a:r>
              <a:rPr sz="1450" spc="-5" dirty="0">
                <a:latin typeface="Times New Roman"/>
                <a:cs typeface="Times New Roman"/>
              </a:rPr>
              <a:t>of</a:t>
            </a:r>
            <a:endParaRPr sz="1450">
              <a:latin typeface="Times New Roman"/>
              <a:cs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16466" y="448167"/>
            <a:ext cx="4936210" cy="149084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2008625"/>
            <a:ext cx="1456055" cy="278130"/>
          </a:xfrm>
          <a:prstGeom prst="rect">
            <a:avLst/>
          </a:prstGeom>
        </p:spPr>
        <p:txBody>
          <a:bodyPr vert="horz" wrap="square" lIns="0" tIns="13335" rIns="0" bIns="0" rtlCol="0">
            <a:spAutoFit/>
          </a:bodyPr>
          <a:lstStyle/>
          <a:p>
            <a:pPr marL="12700">
              <a:lnSpc>
                <a:spcPct val="100000"/>
              </a:lnSpc>
              <a:spcBef>
                <a:spcPts val="105"/>
              </a:spcBef>
            </a:pPr>
            <a:r>
              <a:rPr sz="1650" b="1" dirty="0">
                <a:solidFill>
                  <a:srgbClr val="003366"/>
                </a:solidFill>
                <a:latin typeface="Times New Roman"/>
                <a:cs typeface="Times New Roman"/>
              </a:rPr>
              <a:t>Code</a:t>
            </a:r>
            <a:r>
              <a:rPr sz="1650" b="1" spc="-45" dirty="0">
                <a:solidFill>
                  <a:srgbClr val="003366"/>
                </a:solidFill>
                <a:latin typeface="Times New Roman"/>
                <a:cs typeface="Times New Roman"/>
              </a:rPr>
              <a:t> </a:t>
            </a:r>
            <a:r>
              <a:rPr sz="1650" b="1" spc="-5" dirty="0">
                <a:solidFill>
                  <a:srgbClr val="003366"/>
                </a:solidFill>
                <a:latin typeface="Times New Roman"/>
                <a:cs typeface="Times New Roman"/>
              </a:rPr>
              <a:t>Explained</a:t>
            </a:r>
            <a:endParaRPr sz="1650">
              <a:latin typeface="Times New Roman"/>
              <a:cs typeface="Times New Roman"/>
            </a:endParaRPr>
          </a:p>
        </p:txBody>
      </p:sp>
      <p:sp>
        <p:nvSpPr>
          <p:cNvPr id="4" name="object 4"/>
          <p:cNvSpPr/>
          <p:nvPr/>
        </p:nvSpPr>
        <p:spPr>
          <a:xfrm>
            <a:off x="630881" y="2396323"/>
            <a:ext cx="3117125" cy="126218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718978"/>
            <a:ext cx="5942330" cy="455295"/>
          </a:xfrm>
          <a:prstGeom prst="rect">
            <a:avLst/>
          </a:prstGeom>
        </p:spPr>
        <p:txBody>
          <a:bodyPr vert="horz" wrap="square" lIns="0" tIns="11430" rIns="0" bIns="0" rtlCol="0">
            <a:spAutoFit/>
          </a:bodyPr>
          <a:lstStyle/>
          <a:p>
            <a:pPr marL="12700">
              <a:lnSpc>
                <a:spcPts val="1700"/>
              </a:lnSpc>
              <a:spcBef>
                <a:spcPts val="90"/>
              </a:spcBef>
            </a:pPr>
            <a:r>
              <a:rPr sz="1450" b="1" spc="-10" dirty="0">
                <a:latin typeface="Times New Roman"/>
                <a:cs typeface="Times New Roman"/>
              </a:rPr>
              <a:t>Lines 1 – 6 </a:t>
            </a:r>
            <a:r>
              <a:rPr sz="1450" spc="-10" dirty="0">
                <a:latin typeface="Times New Roman"/>
                <a:cs typeface="Times New Roman"/>
              </a:rPr>
              <a:t>set up the basics </a:t>
            </a:r>
            <a:r>
              <a:rPr sz="1450" spc="-5" dirty="0">
                <a:latin typeface="Times New Roman"/>
                <a:cs typeface="Times New Roman"/>
              </a:rPr>
              <a:t>of </a:t>
            </a:r>
            <a:r>
              <a:rPr sz="1450" spc="-10" dirty="0">
                <a:latin typeface="Times New Roman"/>
                <a:cs typeface="Times New Roman"/>
              </a:rPr>
              <a:t>the page. </a:t>
            </a:r>
            <a:r>
              <a:rPr sz="1450" spc="-70" dirty="0">
                <a:latin typeface="Times New Roman"/>
                <a:cs typeface="Times New Roman"/>
              </a:rPr>
              <a:t>We </a:t>
            </a:r>
            <a:r>
              <a:rPr sz="1450" spc="-10" dirty="0">
                <a:latin typeface="Times New Roman"/>
                <a:cs typeface="Times New Roman"/>
              </a:rPr>
              <a:t>open an &lt;html&gt;, open and close</a:t>
            </a:r>
            <a:r>
              <a:rPr sz="1450" spc="210" dirty="0">
                <a:latin typeface="Times New Roman"/>
                <a:cs typeface="Times New Roman"/>
              </a:rPr>
              <a:t> </a:t>
            </a:r>
            <a:r>
              <a:rPr sz="1450" spc="-10" dirty="0">
                <a:latin typeface="Times New Roman"/>
                <a:cs typeface="Times New Roman"/>
              </a:rPr>
              <a:t>the</a:t>
            </a:r>
            <a:endParaRPr sz="1450">
              <a:latin typeface="Times New Roman"/>
              <a:cs typeface="Times New Roman"/>
            </a:endParaRPr>
          </a:p>
          <a:p>
            <a:pPr marL="12700">
              <a:lnSpc>
                <a:spcPts val="1700"/>
              </a:lnSpc>
            </a:pPr>
            <a:r>
              <a:rPr sz="1450" spc="-10" dirty="0">
                <a:latin typeface="Times New Roman"/>
                <a:cs typeface="Times New Roman"/>
              </a:rPr>
              <a:t>&lt;head&gt; tags, and start the body with </a:t>
            </a:r>
            <a:r>
              <a:rPr sz="1450" spc="-5" dirty="0">
                <a:latin typeface="Times New Roman"/>
                <a:cs typeface="Times New Roman"/>
              </a:rPr>
              <a:t>a </a:t>
            </a:r>
            <a:r>
              <a:rPr sz="1450" spc="-10" dirty="0">
                <a:latin typeface="Times New Roman"/>
                <a:cs typeface="Times New Roman"/>
              </a:rPr>
              <a:t>headline proclaiming </a:t>
            </a:r>
            <a:r>
              <a:rPr sz="1450" spc="-25" dirty="0">
                <a:latin typeface="Times New Roman"/>
                <a:cs typeface="Times New Roman"/>
              </a:rPr>
              <a:t>“Sam’s </a:t>
            </a:r>
            <a:r>
              <a:rPr sz="1450" spc="-10" dirty="0">
                <a:latin typeface="Times New Roman"/>
                <a:cs typeface="Times New Roman"/>
              </a:rPr>
              <a:t>Used</a:t>
            </a:r>
            <a:r>
              <a:rPr sz="1450" spc="114" dirty="0">
                <a:latin typeface="Times New Roman"/>
                <a:cs typeface="Times New Roman"/>
              </a:rPr>
              <a:t> </a:t>
            </a:r>
            <a:r>
              <a:rPr sz="1450" spc="-10" dirty="0">
                <a:latin typeface="Times New Roman"/>
                <a:cs typeface="Times New Roman"/>
              </a:rPr>
              <a:t>Cars”.</a:t>
            </a:r>
            <a:endParaRPr sz="1450">
              <a:latin typeface="Times New Roman"/>
              <a:cs typeface="Times New Roman"/>
            </a:endParaRPr>
          </a:p>
        </p:txBody>
      </p:sp>
      <p:sp>
        <p:nvSpPr>
          <p:cNvPr id="6" name="object 6"/>
          <p:cNvSpPr/>
          <p:nvPr/>
        </p:nvSpPr>
        <p:spPr>
          <a:xfrm>
            <a:off x="630881" y="4262163"/>
            <a:ext cx="1910496" cy="44816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4770800"/>
            <a:ext cx="631825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6 – 7 </a:t>
            </a:r>
            <a:r>
              <a:rPr sz="1450" spc="-10" dirty="0">
                <a:latin typeface="Times New Roman"/>
                <a:cs typeface="Times New Roman"/>
              </a:rPr>
              <a:t>are also familiar to </a:t>
            </a:r>
            <a:r>
              <a:rPr sz="1450" spc="-5" dirty="0">
                <a:latin typeface="Times New Roman"/>
                <a:cs typeface="Times New Roman"/>
              </a:rPr>
              <a:t>us </a:t>
            </a:r>
            <a:r>
              <a:rPr sz="1450" spc="-10" dirty="0">
                <a:latin typeface="Times New Roman"/>
                <a:cs typeface="Times New Roman"/>
              </a:rPr>
              <a:t>by </a:t>
            </a:r>
            <a:r>
              <a:rPr sz="1450" spc="-30" dirty="0">
                <a:latin typeface="Times New Roman"/>
                <a:cs typeface="Times New Roman"/>
              </a:rPr>
              <a:t>now. </a:t>
            </a:r>
            <a:r>
              <a:rPr sz="1450" spc="-70" dirty="0">
                <a:latin typeface="Times New Roman"/>
                <a:cs typeface="Times New Roman"/>
              </a:rPr>
              <a:t>We </a:t>
            </a:r>
            <a:r>
              <a:rPr sz="1450" spc="-10" dirty="0">
                <a:latin typeface="Times New Roman"/>
                <a:cs typeface="Times New Roman"/>
              </a:rPr>
              <a:t>open the php tag and add the insert line  to connect </a:t>
            </a:r>
            <a:r>
              <a:rPr sz="1450" spc="-5" dirty="0">
                <a:latin typeface="Times New Roman"/>
                <a:cs typeface="Times New Roman"/>
              </a:rPr>
              <a:t>us </a:t>
            </a:r>
            <a:r>
              <a:rPr sz="1450" spc="-10" dirty="0">
                <a:latin typeface="Times New Roman"/>
                <a:cs typeface="Times New Roman"/>
              </a:rPr>
              <a:t>to </a:t>
            </a:r>
            <a:r>
              <a:rPr sz="1450" spc="-5" dirty="0">
                <a:latin typeface="Times New Roman"/>
                <a:cs typeface="Times New Roman"/>
              </a:rPr>
              <a:t>our </a:t>
            </a:r>
            <a:r>
              <a:rPr sz="1450" spc="-10" dirty="0">
                <a:latin typeface="Times New Roman"/>
                <a:cs typeface="Times New Roman"/>
              </a:rPr>
              <a:t>mySQL</a:t>
            </a:r>
            <a:r>
              <a:rPr sz="1450" spc="-50" dirty="0">
                <a:latin typeface="Times New Roman"/>
                <a:cs typeface="Times New Roman"/>
              </a:rPr>
              <a:t> </a:t>
            </a:r>
            <a:r>
              <a:rPr sz="1450" spc="-10" dirty="0">
                <a:latin typeface="Times New Roman"/>
                <a:cs typeface="Times New Roman"/>
              </a:rPr>
              <a:t>database.</a:t>
            </a:r>
            <a:endParaRPr sz="1450">
              <a:latin typeface="Times New Roman"/>
              <a:cs typeface="Times New Roman"/>
            </a:endParaRPr>
          </a:p>
        </p:txBody>
      </p:sp>
      <p:sp>
        <p:nvSpPr>
          <p:cNvPr id="8" name="object 8"/>
          <p:cNvSpPr/>
          <p:nvPr/>
        </p:nvSpPr>
        <p:spPr>
          <a:xfrm>
            <a:off x="630881" y="5313984"/>
            <a:ext cx="4534000" cy="84145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6215911"/>
            <a:ext cx="6390640"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9 </a:t>
            </a:r>
            <a:r>
              <a:rPr sz="1450" spc="-10" dirty="0">
                <a:latin typeface="Times New Roman"/>
                <a:cs typeface="Times New Roman"/>
              </a:rPr>
              <a:t>gets the VIN from the query string. </a:t>
            </a:r>
            <a:r>
              <a:rPr sz="1450" spc="-20" dirty="0">
                <a:latin typeface="Times New Roman"/>
                <a:cs typeface="Times New Roman"/>
              </a:rPr>
              <a:t>Remember, </a:t>
            </a:r>
            <a:r>
              <a:rPr sz="1450" spc="-10" dirty="0">
                <a:latin typeface="Times New Roman"/>
                <a:cs typeface="Times New Roman"/>
              </a:rPr>
              <a:t>this page will </a:t>
            </a:r>
            <a:r>
              <a:rPr sz="1450" spc="-5" dirty="0">
                <a:latin typeface="Times New Roman"/>
                <a:cs typeface="Times New Roman"/>
              </a:rPr>
              <a:t>be </a:t>
            </a:r>
            <a:r>
              <a:rPr sz="1450" spc="-10" dirty="0">
                <a:latin typeface="Times New Roman"/>
                <a:cs typeface="Times New Roman"/>
              </a:rPr>
              <a:t>called with </a:t>
            </a:r>
            <a:r>
              <a:rPr sz="1450" spc="-5" dirty="0">
                <a:latin typeface="Times New Roman"/>
                <a:cs typeface="Times New Roman"/>
              </a:rPr>
              <a:t>?  </a:t>
            </a:r>
            <a:r>
              <a:rPr sz="1450" spc="-10" dirty="0">
                <a:latin typeface="Times New Roman"/>
                <a:cs typeface="Times New Roman"/>
              </a:rPr>
              <a:t>VIN=‘23ABC..’ appended to the end. </a:t>
            </a:r>
            <a:r>
              <a:rPr sz="1450" b="1" spc="-10" dirty="0">
                <a:latin typeface="Times New Roman"/>
                <a:cs typeface="Times New Roman"/>
              </a:rPr>
              <a:t>Line 10 </a:t>
            </a:r>
            <a:r>
              <a:rPr sz="1450" spc="-10" dirty="0">
                <a:latin typeface="Times New Roman"/>
                <a:cs typeface="Times New Roman"/>
              </a:rPr>
              <a:t>builds </a:t>
            </a:r>
            <a:r>
              <a:rPr sz="1450" spc="-5" dirty="0">
                <a:latin typeface="Times New Roman"/>
                <a:cs typeface="Times New Roman"/>
              </a:rPr>
              <a:t>a </a:t>
            </a:r>
            <a:r>
              <a:rPr sz="1450" spc="-10" dirty="0">
                <a:latin typeface="Times New Roman"/>
                <a:cs typeface="Times New Roman"/>
              </a:rPr>
              <a:t>SQL delete statement using the  VIN, so we know which vehicle to delete. </a:t>
            </a:r>
            <a:r>
              <a:rPr sz="1450" b="1" spc="-10" dirty="0">
                <a:latin typeface="Times New Roman"/>
                <a:cs typeface="Times New Roman"/>
              </a:rPr>
              <a:t>Line </a:t>
            </a:r>
            <a:r>
              <a:rPr sz="1450" b="1" spc="-50" dirty="0">
                <a:latin typeface="Times New Roman"/>
                <a:cs typeface="Times New Roman"/>
              </a:rPr>
              <a:t>11 </a:t>
            </a:r>
            <a:r>
              <a:rPr sz="1450" spc="-10" dirty="0">
                <a:latin typeface="Times New Roman"/>
                <a:cs typeface="Times New Roman"/>
              </a:rPr>
              <a:t>simply writes the query to screen so  we can see the query we built. It is </a:t>
            </a:r>
            <a:r>
              <a:rPr sz="1450" spc="-5" dirty="0">
                <a:latin typeface="Times New Roman"/>
                <a:cs typeface="Times New Roman"/>
              </a:rPr>
              <a:t>not </a:t>
            </a:r>
            <a:r>
              <a:rPr sz="1450" spc="-10" dirty="0">
                <a:latin typeface="Times New Roman"/>
                <a:cs typeface="Times New Roman"/>
              </a:rPr>
              <a:t>strictly required for the function to</a:t>
            </a:r>
            <a:r>
              <a:rPr sz="1450" spc="120" dirty="0">
                <a:latin typeface="Times New Roman"/>
                <a:cs typeface="Times New Roman"/>
              </a:rPr>
              <a:t> </a:t>
            </a:r>
            <a:r>
              <a:rPr sz="1450" spc="-10" dirty="0">
                <a:latin typeface="Times New Roman"/>
                <a:cs typeface="Times New Roman"/>
              </a:rPr>
              <a:t>work.</a:t>
            </a:r>
            <a:endParaRPr sz="1450">
              <a:latin typeface="Times New Roman"/>
              <a:cs typeface="Times New Roman"/>
            </a:endParaRPr>
          </a:p>
        </p:txBody>
      </p:sp>
      <p:sp>
        <p:nvSpPr>
          <p:cNvPr id="10" name="object 10"/>
          <p:cNvSpPr/>
          <p:nvPr/>
        </p:nvSpPr>
        <p:spPr>
          <a:xfrm>
            <a:off x="630881" y="7179824"/>
            <a:ext cx="5247008" cy="1701206"/>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618181" y="8941501"/>
            <a:ext cx="6353810"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14 </a:t>
            </a:r>
            <a:r>
              <a:rPr sz="1450" b="1" spc="-15" dirty="0">
                <a:latin typeface="Times New Roman"/>
                <a:cs typeface="Times New Roman"/>
              </a:rPr>
              <a:t>through </a:t>
            </a:r>
            <a:r>
              <a:rPr sz="1450" b="1" spc="-10" dirty="0">
                <a:latin typeface="Times New Roman"/>
                <a:cs typeface="Times New Roman"/>
              </a:rPr>
              <a:t>20 </a:t>
            </a:r>
            <a:r>
              <a:rPr sz="1450" spc="-10" dirty="0">
                <a:latin typeface="Times New Roman"/>
                <a:cs typeface="Times New Roman"/>
              </a:rPr>
              <a:t>do the actual work. Line 14 performs the </a:t>
            </a:r>
            <a:r>
              <a:rPr sz="1450" spc="-25" dirty="0">
                <a:latin typeface="Times New Roman"/>
                <a:cs typeface="Times New Roman"/>
              </a:rPr>
              <a:t>query, </a:t>
            </a:r>
            <a:r>
              <a:rPr sz="1450" spc="-10" dirty="0">
                <a:latin typeface="Times New Roman"/>
                <a:cs typeface="Times New Roman"/>
              </a:rPr>
              <a:t>and returns </a:t>
            </a:r>
            <a:r>
              <a:rPr sz="1450" spc="-20" dirty="0">
                <a:latin typeface="Times New Roman"/>
                <a:cs typeface="Times New Roman"/>
              </a:rPr>
              <a:t>True  </a:t>
            </a:r>
            <a:r>
              <a:rPr sz="1450" spc="-10" dirty="0">
                <a:latin typeface="Times New Roman"/>
                <a:cs typeface="Times New Roman"/>
              </a:rPr>
              <a:t>if the query succeeds. If so, line 15 prints </a:t>
            </a:r>
            <a:r>
              <a:rPr sz="1450" spc="-5" dirty="0">
                <a:latin typeface="Times New Roman"/>
                <a:cs typeface="Times New Roman"/>
              </a:rPr>
              <a:t>a </a:t>
            </a:r>
            <a:r>
              <a:rPr sz="1450" spc="-10" dirty="0">
                <a:latin typeface="Times New Roman"/>
                <a:cs typeface="Times New Roman"/>
              </a:rPr>
              <a:t>success message to the screen, and if not,  line 19 prints </a:t>
            </a:r>
            <a:r>
              <a:rPr sz="1450" spc="-5" dirty="0">
                <a:latin typeface="Times New Roman"/>
                <a:cs typeface="Times New Roman"/>
              </a:rPr>
              <a:t>a </a:t>
            </a:r>
            <a:r>
              <a:rPr sz="1450" spc="-10" dirty="0">
                <a:latin typeface="Times New Roman"/>
                <a:cs typeface="Times New Roman"/>
              </a:rPr>
              <a:t>failure message to the</a:t>
            </a:r>
            <a:r>
              <a:rPr sz="1450" spc="25" dirty="0">
                <a:latin typeface="Times New Roman"/>
                <a:cs typeface="Times New Roman"/>
              </a:rPr>
              <a:t> </a:t>
            </a:r>
            <a:r>
              <a:rPr sz="1450" spc="-10" dirty="0">
                <a:latin typeface="Times New Roman"/>
                <a:cs typeface="Times New Roman"/>
              </a:rPr>
              <a:t>screen.</a:t>
            </a:r>
            <a:endParaRPr sz="1450">
              <a:latin typeface="Times New Roman"/>
              <a:cs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2084177" cy="127133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779969"/>
            <a:ext cx="6588125" cy="2477135"/>
          </a:xfrm>
          <a:prstGeom prst="rect">
            <a:avLst/>
          </a:prstGeom>
        </p:spPr>
        <p:txBody>
          <a:bodyPr vert="horz" wrap="square" lIns="0" tIns="26670" rIns="0" bIns="0" rtlCol="0">
            <a:spAutoFit/>
          </a:bodyPr>
          <a:lstStyle/>
          <a:p>
            <a:pPr marL="186055" marR="114935">
              <a:lnSpc>
                <a:spcPts val="1660"/>
              </a:lnSpc>
              <a:spcBef>
                <a:spcPts val="210"/>
              </a:spcBef>
            </a:pPr>
            <a:r>
              <a:rPr sz="1450" spc="-10" dirty="0">
                <a:latin typeface="Times New Roman"/>
                <a:cs typeface="Times New Roman"/>
              </a:rPr>
              <a:t>The rest </a:t>
            </a:r>
            <a:r>
              <a:rPr sz="1450" spc="-5" dirty="0">
                <a:latin typeface="Times New Roman"/>
                <a:cs typeface="Times New Roman"/>
              </a:rPr>
              <a:t>of </a:t>
            </a:r>
            <a:r>
              <a:rPr sz="1450" spc="-10" dirty="0">
                <a:latin typeface="Times New Roman"/>
                <a:cs typeface="Times New Roman"/>
              </a:rPr>
              <a:t>the page close the database connection, closes the php tag, closes the body  tag, and finally closes the html</a:t>
            </a:r>
            <a:r>
              <a:rPr sz="1450" spc="15" dirty="0">
                <a:latin typeface="Times New Roman"/>
                <a:cs typeface="Times New Roman"/>
              </a:rPr>
              <a:t> </a:t>
            </a:r>
            <a:r>
              <a:rPr sz="1450" spc="-10" dirty="0">
                <a:latin typeface="Times New Roman"/>
                <a:cs typeface="Times New Roman"/>
              </a:rPr>
              <a:t>tag.</a:t>
            </a:r>
            <a:endParaRPr sz="1450">
              <a:latin typeface="Times New Roman"/>
              <a:cs typeface="Times New Roman"/>
            </a:endParaRPr>
          </a:p>
          <a:p>
            <a:pPr marL="12700">
              <a:lnSpc>
                <a:spcPct val="100000"/>
              </a:lnSpc>
              <a:spcBef>
                <a:spcPts val="680"/>
              </a:spcBef>
            </a:pPr>
            <a:r>
              <a:rPr sz="1650" b="1" spc="-5" dirty="0">
                <a:solidFill>
                  <a:srgbClr val="003366"/>
                </a:solidFill>
                <a:latin typeface="Times New Roman"/>
                <a:cs typeface="Times New Roman"/>
              </a:rPr>
              <a:t>Exercise</a:t>
            </a:r>
            <a:endParaRPr sz="1650">
              <a:latin typeface="Times New Roman"/>
              <a:cs typeface="Times New Roman"/>
            </a:endParaRPr>
          </a:p>
          <a:p>
            <a:pPr marL="186055" marR="5080">
              <a:lnSpc>
                <a:spcPts val="1660"/>
              </a:lnSpc>
              <a:spcBef>
                <a:spcPts val="935"/>
              </a:spcBef>
            </a:pPr>
            <a:r>
              <a:rPr sz="1450" spc="-60" dirty="0">
                <a:latin typeface="Times New Roman"/>
                <a:cs typeface="Times New Roman"/>
              </a:rPr>
              <a:t>To </a:t>
            </a:r>
            <a:r>
              <a:rPr sz="1450" spc="-10" dirty="0">
                <a:latin typeface="Times New Roman"/>
                <a:cs typeface="Times New Roman"/>
              </a:rPr>
              <a:t>add edit and delete </a:t>
            </a:r>
            <a:r>
              <a:rPr sz="1450" spc="-15" dirty="0">
                <a:latin typeface="Times New Roman"/>
                <a:cs typeface="Times New Roman"/>
              </a:rPr>
              <a:t>functionality, </a:t>
            </a:r>
            <a:r>
              <a:rPr sz="1450" spc="-10" dirty="0">
                <a:latin typeface="Times New Roman"/>
                <a:cs typeface="Times New Roman"/>
              </a:rPr>
              <a:t>simply add two new columns to the table with the  links for edit and delete, and call the appropriate php page. </a:t>
            </a:r>
            <a:r>
              <a:rPr sz="1450" b="1" spc="-20" dirty="0">
                <a:latin typeface="Times New Roman"/>
                <a:cs typeface="Times New Roman"/>
              </a:rPr>
              <a:t>deletecar.php </a:t>
            </a:r>
            <a:r>
              <a:rPr sz="1450" spc="-10" dirty="0">
                <a:latin typeface="Times New Roman"/>
                <a:cs typeface="Times New Roman"/>
              </a:rPr>
              <a:t>has been  provided, while </a:t>
            </a:r>
            <a:r>
              <a:rPr sz="1450" b="1" spc="-25" dirty="0">
                <a:latin typeface="Times New Roman"/>
                <a:cs typeface="Times New Roman"/>
              </a:rPr>
              <a:t>editcar.php </a:t>
            </a:r>
            <a:r>
              <a:rPr sz="1450" spc="-10" dirty="0">
                <a:latin typeface="Times New Roman"/>
                <a:cs typeface="Times New Roman"/>
              </a:rPr>
              <a:t>you will have to make yourself. If you </a:t>
            </a:r>
            <a:r>
              <a:rPr sz="1450" i="1" spc="-10" dirty="0">
                <a:latin typeface="Times New Roman"/>
                <a:cs typeface="Times New Roman"/>
              </a:rPr>
              <a:t>absolutely </a:t>
            </a:r>
            <a:r>
              <a:rPr sz="1450" i="1" spc="-40" dirty="0">
                <a:latin typeface="Times New Roman"/>
                <a:cs typeface="Times New Roman"/>
              </a:rPr>
              <a:t>can’t </a:t>
            </a:r>
            <a:r>
              <a:rPr sz="1450" spc="-10" dirty="0">
                <a:latin typeface="Times New Roman"/>
                <a:cs typeface="Times New Roman"/>
              </a:rPr>
              <a:t>get  </a:t>
            </a:r>
            <a:r>
              <a:rPr sz="1450" b="1" spc="-25" dirty="0">
                <a:latin typeface="Times New Roman"/>
                <a:cs typeface="Times New Roman"/>
              </a:rPr>
              <a:t>editcar.php </a:t>
            </a:r>
            <a:r>
              <a:rPr sz="1450" spc="-10" dirty="0">
                <a:latin typeface="Times New Roman"/>
                <a:cs typeface="Times New Roman"/>
              </a:rPr>
              <a:t>to work, </a:t>
            </a:r>
            <a:r>
              <a:rPr sz="1450" spc="-5" dirty="0">
                <a:latin typeface="Times New Roman"/>
                <a:cs typeface="Times New Roman"/>
              </a:rPr>
              <a:t>I </a:t>
            </a:r>
            <a:r>
              <a:rPr sz="1450" spc="-10" dirty="0">
                <a:latin typeface="Times New Roman"/>
                <a:cs typeface="Times New Roman"/>
              </a:rPr>
              <a:t>did include it in the sample code. Just do yourself </a:t>
            </a:r>
            <a:r>
              <a:rPr sz="1450" spc="-5" dirty="0">
                <a:latin typeface="Times New Roman"/>
                <a:cs typeface="Times New Roman"/>
              </a:rPr>
              <a:t>a </a:t>
            </a:r>
            <a:r>
              <a:rPr sz="1450" spc="-10" dirty="0">
                <a:latin typeface="Times New Roman"/>
                <a:cs typeface="Times New Roman"/>
              </a:rPr>
              <a:t>favor and  </a:t>
            </a:r>
            <a:r>
              <a:rPr sz="1450" spc="-40" dirty="0">
                <a:latin typeface="Times New Roman"/>
                <a:cs typeface="Times New Roman"/>
              </a:rPr>
              <a:t>TRY </a:t>
            </a:r>
            <a:r>
              <a:rPr sz="1450" spc="-10" dirty="0">
                <a:latin typeface="Times New Roman"/>
                <a:cs typeface="Times New Roman"/>
              </a:rPr>
              <a:t>to make</a:t>
            </a:r>
            <a:r>
              <a:rPr sz="1450" spc="-25"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86055" marR="333375">
              <a:lnSpc>
                <a:spcPts val="1660"/>
              </a:lnSpc>
              <a:spcBef>
                <a:spcPts val="700"/>
              </a:spcBef>
            </a:pPr>
            <a:r>
              <a:rPr sz="1450" spc="-10" dirty="0">
                <a:latin typeface="Times New Roman"/>
                <a:cs typeface="Times New Roman"/>
              </a:rPr>
              <a:t>For the answer to this challenge, look at the sample page </a:t>
            </a:r>
            <a:r>
              <a:rPr sz="1450" b="1" spc="-10" dirty="0">
                <a:latin typeface="Times New Roman"/>
                <a:cs typeface="Times New Roman"/>
              </a:rPr>
              <a:t>viewcarswithstyle2.php</a:t>
            </a:r>
            <a:r>
              <a:rPr sz="1450" spc="-10" dirty="0">
                <a:latin typeface="Times New Roman"/>
                <a:cs typeface="Times New Roman"/>
              </a:rPr>
              <a:t>,  which is included in the sample</a:t>
            </a:r>
            <a:r>
              <a:rPr sz="1450" spc="15" dirty="0">
                <a:latin typeface="Times New Roman"/>
                <a:cs typeface="Times New Roman"/>
              </a:rPr>
              <a:t> </a:t>
            </a:r>
            <a:r>
              <a:rPr sz="1450" spc="-10" dirty="0">
                <a:latin typeface="Times New Roman"/>
                <a:cs typeface="Times New Roman"/>
              </a:rPr>
              <a:t>code.</a:t>
            </a:r>
            <a:endParaRPr sz="1450">
              <a:latin typeface="Times New Roman"/>
              <a:cs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563133" cy="140852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75727"/>
            <a:ext cx="6660515" cy="2344420"/>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Session</a:t>
            </a:r>
            <a:r>
              <a:rPr sz="2000" b="1" spc="-5" dirty="0">
                <a:latin typeface="Times New Roman"/>
                <a:cs typeface="Times New Roman"/>
              </a:rPr>
              <a:t> </a:t>
            </a:r>
            <a:r>
              <a:rPr sz="2000" b="1" spc="-20" dirty="0">
                <a:latin typeface="Times New Roman"/>
                <a:cs typeface="Times New Roman"/>
              </a:rPr>
              <a:t>Variables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86995">
              <a:lnSpc>
                <a:spcPts val="1660"/>
              </a:lnSpc>
              <a:spcBef>
                <a:spcPts val="935"/>
              </a:spcBef>
            </a:pPr>
            <a:r>
              <a:rPr sz="1450" spc="-30" dirty="0">
                <a:latin typeface="Times New Roman"/>
                <a:cs typeface="Times New Roman"/>
              </a:rPr>
              <a:t>Variables </a:t>
            </a:r>
            <a:r>
              <a:rPr sz="1450" spc="-10" dirty="0">
                <a:latin typeface="Times New Roman"/>
                <a:cs typeface="Times New Roman"/>
              </a:rPr>
              <a:t>in PHP typically have </a:t>
            </a:r>
            <a:r>
              <a:rPr sz="1450" spc="-5" dirty="0">
                <a:latin typeface="Times New Roman"/>
                <a:cs typeface="Times New Roman"/>
              </a:rPr>
              <a:t>a </a:t>
            </a:r>
            <a:r>
              <a:rPr sz="1450" spc="-10" dirty="0">
                <a:latin typeface="Times New Roman"/>
                <a:cs typeface="Times New Roman"/>
              </a:rPr>
              <a:t>specific and limited </a:t>
            </a:r>
            <a:r>
              <a:rPr sz="1450" spc="-15" dirty="0">
                <a:latin typeface="Times New Roman"/>
                <a:cs typeface="Times New Roman"/>
              </a:rPr>
              <a:t>scope—generally, </a:t>
            </a:r>
            <a:r>
              <a:rPr sz="1450" spc="-5" dirty="0">
                <a:latin typeface="Times New Roman"/>
                <a:cs typeface="Times New Roman"/>
              </a:rPr>
              <a:t>a </a:t>
            </a:r>
            <a:r>
              <a:rPr sz="1450" spc="-10" dirty="0">
                <a:latin typeface="Times New Roman"/>
                <a:cs typeface="Times New Roman"/>
              </a:rPr>
              <a:t>variable is  only available on the page on which it was declared. The prime exception to this rule is  when you declare </a:t>
            </a:r>
            <a:r>
              <a:rPr sz="1450" spc="-5" dirty="0">
                <a:latin typeface="Times New Roman"/>
                <a:cs typeface="Times New Roman"/>
              </a:rPr>
              <a:t>a </a:t>
            </a:r>
            <a:r>
              <a:rPr sz="1450" spc="-10" dirty="0">
                <a:latin typeface="Times New Roman"/>
                <a:cs typeface="Times New Roman"/>
              </a:rPr>
              <a:t>variable inside </a:t>
            </a:r>
            <a:r>
              <a:rPr sz="1450" spc="-5" dirty="0">
                <a:latin typeface="Times New Roman"/>
                <a:cs typeface="Times New Roman"/>
              </a:rPr>
              <a:t>a </a:t>
            </a:r>
            <a:r>
              <a:rPr sz="1450" spc="-10" dirty="0">
                <a:latin typeface="Times New Roman"/>
                <a:cs typeface="Times New Roman"/>
              </a:rPr>
              <a:t>function, it only works in that</a:t>
            </a:r>
            <a:r>
              <a:rPr sz="1450" spc="85"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But what if you want access to the </a:t>
            </a:r>
            <a:r>
              <a:rPr sz="1450" b="1" spc="-10" dirty="0">
                <a:latin typeface="Times New Roman"/>
                <a:cs typeface="Times New Roman"/>
              </a:rPr>
              <a:t>same </a:t>
            </a:r>
            <a:r>
              <a:rPr sz="1450" spc="-10" dirty="0">
                <a:latin typeface="Times New Roman"/>
                <a:cs typeface="Times New Roman"/>
              </a:rPr>
              <a:t>variable across multiple pages in </a:t>
            </a:r>
            <a:r>
              <a:rPr sz="1450" spc="-5" dirty="0">
                <a:latin typeface="Times New Roman"/>
                <a:cs typeface="Times New Roman"/>
              </a:rPr>
              <a:t>your  </a:t>
            </a:r>
            <a:r>
              <a:rPr sz="1450" spc="-10" dirty="0">
                <a:latin typeface="Times New Roman"/>
                <a:cs typeface="Times New Roman"/>
              </a:rPr>
              <a:t>application? For instance, I’m </a:t>
            </a:r>
            <a:r>
              <a:rPr sz="1450" spc="-5" dirty="0">
                <a:latin typeface="Times New Roman"/>
                <a:cs typeface="Times New Roman"/>
              </a:rPr>
              <a:t>a </a:t>
            </a:r>
            <a:r>
              <a:rPr sz="1450" spc="-10" dirty="0">
                <a:latin typeface="Times New Roman"/>
                <a:cs typeface="Times New Roman"/>
              </a:rPr>
              <a:t>regular shopper on Amazon.com. If you are too, you  may have noticed that once you’re logged in, </a:t>
            </a:r>
            <a:r>
              <a:rPr sz="1450" b="1" spc="-10" dirty="0">
                <a:latin typeface="Times New Roman"/>
                <a:cs typeface="Times New Roman"/>
              </a:rPr>
              <a:t>every page </a:t>
            </a:r>
            <a:r>
              <a:rPr sz="1450" spc="-10" dirty="0">
                <a:latin typeface="Times New Roman"/>
                <a:cs typeface="Times New Roman"/>
              </a:rPr>
              <a:t>has </a:t>
            </a:r>
            <a:r>
              <a:rPr sz="1450" spc="-5" dirty="0">
                <a:latin typeface="Times New Roman"/>
                <a:cs typeface="Times New Roman"/>
              </a:rPr>
              <a:t>your </a:t>
            </a:r>
            <a:r>
              <a:rPr sz="1450" spc="-10" dirty="0">
                <a:latin typeface="Times New Roman"/>
                <a:cs typeface="Times New Roman"/>
              </a:rPr>
              <a:t>name on the top </a:t>
            </a:r>
            <a:r>
              <a:rPr sz="1450" spc="-5" dirty="0">
                <a:latin typeface="Times New Roman"/>
                <a:cs typeface="Times New Roman"/>
              </a:rPr>
              <a:t>of</a:t>
            </a:r>
            <a:r>
              <a:rPr sz="1450" spc="180"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
        <p:nvSpPr>
          <p:cNvPr id="4" name="object 4"/>
          <p:cNvSpPr/>
          <p:nvPr/>
        </p:nvSpPr>
        <p:spPr>
          <a:xfrm>
            <a:off x="457200" y="4307894"/>
            <a:ext cx="6645601" cy="9877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48308" y="6109710"/>
            <a:ext cx="3263383" cy="23780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44500" y="5356161"/>
            <a:ext cx="6658609" cy="4361180"/>
          </a:xfrm>
          <a:prstGeom prst="rect">
            <a:avLst/>
          </a:prstGeom>
        </p:spPr>
        <p:txBody>
          <a:bodyPr vert="horz" wrap="square" lIns="0" tIns="26670" rIns="0" bIns="0" rtlCol="0">
            <a:spAutoFit/>
          </a:bodyPr>
          <a:lstStyle/>
          <a:p>
            <a:pPr marL="186055" marR="66675">
              <a:lnSpc>
                <a:spcPts val="1660"/>
              </a:lnSpc>
              <a:spcBef>
                <a:spcPts val="210"/>
              </a:spcBef>
            </a:pPr>
            <a:r>
              <a:rPr sz="1450" spc="-20" dirty="0">
                <a:latin typeface="Times New Roman"/>
                <a:cs typeface="Times New Roman"/>
              </a:rPr>
              <a:t>Presumably, </a:t>
            </a:r>
            <a:r>
              <a:rPr sz="1450" spc="-10" dirty="0">
                <a:latin typeface="Times New Roman"/>
                <a:cs typeface="Times New Roman"/>
              </a:rPr>
              <a:t>there is </a:t>
            </a:r>
            <a:r>
              <a:rPr sz="1450" spc="-5" dirty="0">
                <a:latin typeface="Times New Roman"/>
                <a:cs typeface="Times New Roman"/>
              </a:rPr>
              <a:t>a </a:t>
            </a:r>
            <a:r>
              <a:rPr sz="1450" spc="-10" dirty="0">
                <a:latin typeface="Times New Roman"/>
                <a:cs typeface="Times New Roman"/>
              </a:rPr>
              <a:t>variable in </a:t>
            </a:r>
            <a:r>
              <a:rPr sz="1450" spc="-5" dirty="0">
                <a:latin typeface="Times New Roman"/>
                <a:cs typeface="Times New Roman"/>
              </a:rPr>
              <a:t>a </a:t>
            </a:r>
            <a:r>
              <a:rPr sz="1450" spc="-10" dirty="0">
                <a:latin typeface="Times New Roman"/>
                <a:cs typeface="Times New Roman"/>
              </a:rPr>
              <a:t>script somewhere called something like $FirstName  containing the value ‘Alan’. By </a:t>
            </a:r>
            <a:r>
              <a:rPr sz="1450" spc="-30" dirty="0">
                <a:latin typeface="Times New Roman"/>
                <a:cs typeface="Times New Roman"/>
              </a:rPr>
              <a:t>now, </a:t>
            </a:r>
            <a:r>
              <a:rPr sz="1450" spc="-10" dirty="0">
                <a:latin typeface="Times New Roman"/>
                <a:cs typeface="Times New Roman"/>
              </a:rPr>
              <a:t>you could probably easily write such </a:t>
            </a:r>
            <a:r>
              <a:rPr sz="1450" spc="-5" dirty="0">
                <a:latin typeface="Times New Roman"/>
                <a:cs typeface="Times New Roman"/>
              </a:rPr>
              <a:t>a</a:t>
            </a:r>
            <a:r>
              <a:rPr sz="1450" spc="130" dirty="0">
                <a:latin typeface="Times New Roman"/>
                <a:cs typeface="Times New Roman"/>
              </a:rPr>
              <a:t> </a:t>
            </a:r>
            <a:r>
              <a:rPr sz="1450" spc="-10" dirty="0">
                <a:latin typeface="Times New Roman"/>
                <a:cs typeface="Times New Roman"/>
              </a:rPr>
              <a:t>script.</a:t>
            </a:r>
            <a:endParaRPr sz="1450">
              <a:latin typeface="Times New Roman"/>
              <a:cs typeface="Times New Roman"/>
            </a:endParaRPr>
          </a:p>
          <a:p>
            <a:pPr marL="186055">
              <a:lnSpc>
                <a:spcPts val="1610"/>
              </a:lnSpc>
            </a:pPr>
            <a:r>
              <a:rPr sz="1450" spc="-25" dirty="0">
                <a:latin typeface="Times New Roman"/>
                <a:cs typeface="Times New Roman"/>
              </a:rPr>
              <a:t>Here’s </a:t>
            </a:r>
            <a:r>
              <a:rPr sz="1450" spc="-5" dirty="0">
                <a:latin typeface="Times New Roman"/>
                <a:cs typeface="Times New Roman"/>
              </a:rPr>
              <a:t>a</a:t>
            </a:r>
            <a:r>
              <a:rPr sz="1450" spc="10" dirty="0">
                <a:latin typeface="Times New Roman"/>
                <a:cs typeface="Times New Roman"/>
              </a:rPr>
              <a:t> </a:t>
            </a:r>
            <a:r>
              <a:rPr sz="1450" spc="-10" dirty="0">
                <a:latin typeface="Times New Roman"/>
                <a:cs typeface="Times New Roman"/>
              </a:rPr>
              <a:t>hint:</a:t>
            </a:r>
            <a:endParaRPr sz="1450">
              <a:latin typeface="Times New Roman"/>
              <a:cs typeface="Times New Roman"/>
            </a:endParaRPr>
          </a:p>
          <a:p>
            <a:pPr>
              <a:lnSpc>
                <a:spcPct val="100000"/>
              </a:lnSpc>
            </a:pPr>
            <a:endParaRPr sz="1600">
              <a:latin typeface="Times New Roman"/>
              <a:cs typeface="Times New Roman"/>
            </a:endParaRPr>
          </a:p>
          <a:p>
            <a:pPr>
              <a:lnSpc>
                <a:spcPct val="100000"/>
              </a:lnSpc>
              <a:spcBef>
                <a:spcPts val="15"/>
              </a:spcBef>
            </a:pPr>
            <a:endParaRPr sz="1300">
              <a:latin typeface="Times New Roman"/>
              <a:cs typeface="Times New Roman"/>
            </a:endParaRPr>
          </a:p>
          <a:p>
            <a:pPr marL="186055" marR="13335">
              <a:lnSpc>
                <a:spcPts val="1660"/>
              </a:lnSpc>
            </a:pPr>
            <a:r>
              <a:rPr sz="1450" spc="-10" dirty="0">
                <a:latin typeface="Times New Roman"/>
                <a:cs typeface="Times New Roman"/>
              </a:rPr>
              <a:t>But how does that value $FirstName pass from page to page as </a:t>
            </a:r>
            <a:r>
              <a:rPr sz="1450" spc="-5" dirty="0">
                <a:latin typeface="Times New Roman"/>
                <a:cs typeface="Times New Roman"/>
              </a:rPr>
              <a:t>I </a:t>
            </a:r>
            <a:r>
              <a:rPr sz="1450" spc="-10" dirty="0">
                <a:latin typeface="Times New Roman"/>
                <a:cs typeface="Times New Roman"/>
              </a:rPr>
              <a:t>wander about the site?  And how does the site keep track </a:t>
            </a:r>
            <a:r>
              <a:rPr sz="1450" spc="-5" dirty="0">
                <a:latin typeface="Times New Roman"/>
                <a:cs typeface="Times New Roman"/>
              </a:rPr>
              <a:t>of </a:t>
            </a:r>
            <a:r>
              <a:rPr sz="1450" spc="-10" dirty="0">
                <a:latin typeface="Times New Roman"/>
                <a:cs typeface="Times New Roman"/>
              </a:rPr>
              <a:t>hundreds </a:t>
            </a:r>
            <a:r>
              <a:rPr sz="1450" spc="-5" dirty="0">
                <a:latin typeface="Times New Roman"/>
                <a:cs typeface="Times New Roman"/>
              </a:rPr>
              <a:t>of </a:t>
            </a:r>
            <a:r>
              <a:rPr sz="1450" spc="-10" dirty="0">
                <a:latin typeface="Times New Roman"/>
                <a:cs typeface="Times New Roman"/>
              </a:rPr>
              <a:t>unique $FirstName variables for all the  unique customers who happen to </a:t>
            </a:r>
            <a:r>
              <a:rPr sz="1450" spc="-5" dirty="0">
                <a:latin typeface="Times New Roman"/>
                <a:cs typeface="Times New Roman"/>
              </a:rPr>
              <a:t>be </a:t>
            </a:r>
            <a:r>
              <a:rPr sz="1450" spc="-10" dirty="0">
                <a:latin typeface="Times New Roman"/>
                <a:cs typeface="Times New Roman"/>
              </a:rPr>
              <a:t>on the site at the same time? The answer is session  variables.</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Sessions</a:t>
            </a:r>
            <a:endParaRPr sz="1650">
              <a:latin typeface="Times New Roman"/>
              <a:cs typeface="Times New Roman"/>
            </a:endParaRPr>
          </a:p>
          <a:p>
            <a:pPr marL="186055" marR="13970">
              <a:lnSpc>
                <a:spcPts val="1660"/>
              </a:lnSpc>
              <a:spcBef>
                <a:spcPts val="860"/>
              </a:spcBef>
            </a:pPr>
            <a:r>
              <a:rPr sz="1450" spc="-10" dirty="0">
                <a:latin typeface="Times New Roman"/>
                <a:cs typeface="Times New Roman"/>
              </a:rPr>
              <a:t>A session variable is </a:t>
            </a:r>
            <a:r>
              <a:rPr sz="1450" spc="-5" dirty="0">
                <a:latin typeface="Times New Roman"/>
                <a:cs typeface="Times New Roman"/>
              </a:rPr>
              <a:t>a </a:t>
            </a:r>
            <a:r>
              <a:rPr sz="1450" spc="-10" dirty="0">
                <a:latin typeface="Times New Roman"/>
                <a:cs typeface="Times New Roman"/>
              </a:rPr>
              <a:t>special kind </a:t>
            </a:r>
            <a:r>
              <a:rPr sz="1450" spc="-5" dirty="0">
                <a:latin typeface="Times New Roman"/>
                <a:cs typeface="Times New Roman"/>
              </a:rPr>
              <a:t>of </a:t>
            </a:r>
            <a:r>
              <a:rPr sz="1450" spc="-10" dirty="0">
                <a:latin typeface="Times New Roman"/>
                <a:cs typeface="Times New Roman"/>
              </a:rPr>
              <a:t>variable that, once set, is available to all the pages  in an application for as long as the user has their browser open, </a:t>
            </a:r>
            <a:r>
              <a:rPr sz="1450" spc="-5" dirty="0">
                <a:latin typeface="Times New Roman"/>
                <a:cs typeface="Times New Roman"/>
              </a:rPr>
              <a:t>or </a:t>
            </a:r>
            <a:r>
              <a:rPr sz="1450" spc="-10" dirty="0">
                <a:latin typeface="Times New Roman"/>
                <a:cs typeface="Times New Roman"/>
              </a:rPr>
              <a:t>until the session is  explicitly terminated by the developer</a:t>
            </a:r>
            <a:r>
              <a:rPr sz="1450" spc="15" dirty="0">
                <a:latin typeface="Times New Roman"/>
                <a:cs typeface="Times New Roman"/>
              </a:rPr>
              <a:t> </a:t>
            </a:r>
            <a:r>
              <a:rPr sz="1450" spc="-10" dirty="0">
                <a:latin typeface="Times New Roman"/>
                <a:cs typeface="Times New Roman"/>
              </a:rPr>
              <a:t>(you).</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The great thing about session variables is that PHP will magically keep track </a:t>
            </a:r>
            <a:r>
              <a:rPr sz="1450" spc="-5" dirty="0">
                <a:latin typeface="Times New Roman"/>
                <a:cs typeface="Times New Roman"/>
              </a:rPr>
              <a:t>of </a:t>
            </a:r>
            <a:r>
              <a:rPr sz="1450" spc="-10" dirty="0">
                <a:latin typeface="Times New Roman"/>
                <a:cs typeface="Times New Roman"/>
              </a:rPr>
              <a:t>which  particular session variable goes with each particular </a:t>
            </a:r>
            <a:r>
              <a:rPr sz="1450" spc="-25" dirty="0">
                <a:latin typeface="Times New Roman"/>
                <a:cs typeface="Times New Roman"/>
              </a:rPr>
              <a:t>user. </a:t>
            </a:r>
            <a:r>
              <a:rPr sz="1450" spc="-10" dirty="0">
                <a:latin typeface="Times New Roman"/>
                <a:cs typeface="Times New Roman"/>
              </a:rPr>
              <a:t>So while my Amazon.com  experience will always say </a:t>
            </a:r>
            <a:r>
              <a:rPr sz="1450" i="1" spc="-35" dirty="0">
                <a:latin typeface="Times New Roman"/>
                <a:cs typeface="Times New Roman"/>
              </a:rPr>
              <a:t>“Alan’s </a:t>
            </a:r>
            <a:r>
              <a:rPr sz="1450" i="1" spc="-10" dirty="0">
                <a:latin typeface="Times New Roman"/>
                <a:cs typeface="Times New Roman"/>
              </a:rPr>
              <a:t>Amazon”</a:t>
            </a:r>
            <a:r>
              <a:rPr sz="1450" spc="-10" dirty="0">
                <a:latin typeface="Times New Roman"/>
                <a:cs typeface="Times New Roman"/>
              </a:rPr>
              <a:t>, yours will say something </a:t>
            </a:r>
            <a:r>
              <a:rPr sz="1450" spc="-15" dirty="0">
                <a:latin typeface="Times New Roman"/>
                <a:cs typeface="Times New Roman"/>
              </a:rPr>
              <a:t>different </a:t>
            </a:r>
            <a:r>
              <a:rPr sz="1450" spc="-10" dirty="0">
                <a:latin typeface="Times New Roman"/>
                <a:cs typeface="Times New Roman"/>
              </a:rPr>
              <a:t>(unless  </a:t>
            </a:r>
            <a:r>
              <a:rPr sz="1450" spc="-5" dirty="0">
                <a:latin typeface="Times New Roman"/>
                <a:cs typeface="Times New Roman"/>
              </a:rPr>
              <a:t>your </a:t>
            </a:r>
            <a:r>
              <a:rPr sz="1450" spc="-10" dirty="0">
                <a:latin typeface="Times New Roman"/>
                <a:cs typeface="Times New Roman"/>
              </a:rPr>
              <a:t>name also happens to </a:t>
            </a:r>
            <a:r>
              <a:rPr sz="1450" spc="-5" dirty="0">
                <a:latin typeface="Times New Roman"/>
                <a:cs typeface="Times New Roman"/>
              </a:rPr>
              <a:t>be </a:t>
            </a:r>
            <a:r>
              <a:rPr sz="1450" spc="-10" dirty="0">
                <a:latin typeface="Times New Roman"/>
                <a:cs typeface="Times New Roman"/>
              </a:rPr>
              <a:t>Alan, </a:t>
            </a:r>
            <a:r>
              <a:rPr sz="1450" spc="-5" dirty="0">
                <a:latin typeface="Times New Roman"/>
                <a:cs typeface="Times New Roman"/>
              </a:rPr>
              <a:t>of </a:t>
            </a:r>
            <a:r>
              <a:rPr sz="1450" spc="-10" dirty="0">
                <a:latin typeface="Times New Roman"/>
                <a:cs typeface="Times New Roman"/>
              </a:rPr>
              <a:t>course.) Sessions work by creating </a:t>
            </a:r>
            <a:r>
              <a:rPr sz="1450" spc="-5" dirty="0">
                <a:latin typeface="Times New Roman"/>
                <a:cs typeface="Times New Roman"/>
              </a:rPr>
              <a:t>a </a:t>
            </a:r>
            <a:r>
              <a:rPr sz="1450" spc="-10" dirty="0">
                <a:latin typeface="Times New Roman"/>
                <a:cs typeface="Times New Roman"/>
              </a:rPr>
              <a:t>unique id  (UID) for each visitor and storing variables based on this UID. The UID is typically  stored in </a:t>
            </a:r>
            <a:r>
              <a:rPr sz="1450" spc="-5" dirty="0">
                <a:latin typeface="Times New Roman"/>
                <a:cs typeface="Times New Roman"/>
              </a:rPr>
              <a:t>a</a:t>
            </a:r>
            <a:r>
              <a:rPr sz="1450" dirty="0">
                <a:latin typeface="Times New Roman"/>
                <a:cs typeface="Times New Roman"/>
              </a:rPr>
              <a:t> </a:t>
            </a:r>
            <a:r>
              <a:rPr sz="1450" spc="-10" dirty="0">
                <a:latin typeface="Times New Roman"/>
                <a:cs typeface="Times New Roman"/>
              </a:rPr>
              <a:t>cookie.</a:t>
            </a:r>
            <a:endParaRPr sz="1450">
              <a:latin typeface="Times New Roman"/>
              <a:cs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34196" y="448167"/>
            <a:ext cx="5100750" cy="129877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07408"/>
            <a:ext cx="6639559" cy="4461510"/>
          </a:xfrm>
          <a:prstGeom prst="rect">
            <a:avLst/>
          </a:prstGeom>
        </p:spPr>
        <p:txBody>
          <a:bodyPr vert="horz" wrap="square" lIns="0" tIns="26670" rIns="0" bIns="0" rtlCol="0">
            <a:spAutoFit/>
          </a:bodyPr>
          <a:lstStyle/>
          <a:p>
            <a:pPr marL="186055" marR="32384">
              <a:lnSpc>
                <a:spcPts val="1660"/>
              </a:lnSpc>
              <a:spcBef>
                <a:spcPts val="210"/>
              </a:spcBef>
            </a:pPr>
            <a:r>
              <a:rPr sz="1450" spc="-10" dirty="0">
                <a:latin typeface="Times New Roman"/>
                <a:cs typeface="Times New Roman"/>
              </a:rPr>
              <a:t>It </a:t>
            </a:r>
            <a:r>
              <a:rPr sz="1450" spc="-15" dirty="0">
                <a:latin typeface="Times New Roman"/>
                <a:cs typeface="Times New Roman"/>
              </a:rPr>
              <a:t>doesn’t </a:t>
            </a:r>
            <a:r>
              <a:rPr sz="1450" spc="-10" dirty="0">
                <a:latin typeface="Times New Roman"/>
                <a:cs typeface="Times New Roman"/>
              </a:rPr>
              <a:t>really matter </a:t>
            </a:r>
            <a:r>
              <a:rPr sz="1450" i="1" spc="-10" dirty="0">
                <a:latin typeface="Times New Roman"/>
                <a:cs typeface="Times New Roman"/>
              </a:rPr>
              <a:t>how </a:t>
            </a:r>
            <a:r>
              <a:rPr sz="1450" spc="-10" dirty="0">
                <a:latin typeface="Times New Roman"/>
                <a:cs typeface="Times New Roman"/>
              </a:rPr>
              <a:t>they work, the important thing is that they </a:t>
            </a:r>
            <a:r>
              <a:rPr sz="1450" i="1" spc="-10" dirty="0">
                <a:latin typeface="Times New Roman"/>
                <a:cs typeface="Times New Roman"/>
              </a:rPr>
              <a:t>do </a:t>
            </a:r>
            <a:r>
              <a:rPr sz="1450" spc="-10" dirty="0">
                <a:latin typeface="Times New Roman"/>
                <a:cs typeface="Times New Roman"/>
              </a:rPr>
              <a:t>work. And,  they are very cool. They open up </a:t>
            </a:r>
            <a:r>
              <a:rPr sz="1450" spc="-5" dirty="0">
                <a:latin typeface="Times New Roman"/>
                <a:cs typeface="Times New Roman"/>
              </a:rPr>
              <a:t>a </a:t>
            </a:r>
            <a:r>
              <a:rPr sz="1450" spc="-10" dirty="0">
                <a:latin typeface="Times New Roman"/>
                <a:cs typeface="Times New Roman"/>
              </a:rPr>
              <a:t>whole realm </a:t>
            </a:r>
            <a:r>
              <a:rPr sz="1450" spc="-5" dirty="0">
                <a:latin typeface="Times New Roman"/>
                <a:cs typeface="Times New Roman"/>
              </a:rPr>
              <a:t>of </a:t>
            </a:r>
            <a:r>
              <a:rPr sz="1450" spc="-10" dirty="0">
                <a:latin typeface="Times New Roman"/>
                <a:cs typeface="Times New Roman"/>
              </a:rPr>
              <a:t>possibilities for customizing </a:t>
            </a:r>
            <a:r>
              <a:rPr sz="1450" spc="-5" dirty="0">
                <a:latin typeface="Times New Roman"/>
                <a:cs typeface="Times New Roman"/>
              </a:rPr>
              <a:t>your  </a:t>
            </a:r>
            <a:r>
              <a:rPr sz="1450" spc="-10" dirty="0">
                <a:latin typeface="Times New Roman"/>
                <a:cs typeface="Times New Roman"/>
              </a:rPr>
              <a:t>web application for </a:t>
            </a:r>
            <a:r>
              <a:rPr sz="1450" spc="-5" dirty="0">
                <a:latin typeface="Times New Roman"/>
                <a:cs typeface="Times New Roman"/>
              </a:rPr>
              <a:t>a </a:t>
            </a:r>
            <a:r>
              <a:rPr sz="1450" spc="-10" dirty="0">
                <a:latin typeface="Times New Roman"/>
                <a:cs typeface="Times New Roman"/>
              </a:rPr>
              <a:t>specific </a:t>
            </a:r>
            <a:r>
              <a:rPr sz="1450" spc="-20" dirty="0">
                <a:latin typeface="Times New Roman"/>
                <a:cs typeface="Times New Roman"/>
              </a:rPr>
              <a:t>customer. </a:t>
            </a:r>
            <a:r>
              <a:rPr sz="1450" spc="-10" dirty="0">
                <a:latin typeface="Times New Roman"/>
                <a:cs typeface="Times New Roman"/>
              </a:rPr>
              <a:t>For example, in the case </a:t>
            </a:r>
            <a:r>
              <a:rPr sz="1450" spc="-5" dirty="0">
                <a:latin typeface="Times New Roman"/>
                <a:cs typeface="Times New Roman"/>
              </a:rPr>
              <a:t>of </a:t>
            </a:r>
            <a:r>
              <a:rPr sz="1450" b="1" spc="-20" dirty="0">
                <a:latin typeface="Times New Roman"/>
                <a:cs typeface="Times New Roman"/>
              </a:rPr>
              <a:t>Sam’s </a:t>
            </a:r>
            <a:r>
              <a:rPr sz="1450" b="1" spc="-10" dirty="0">
                <a:latin typeface="Times New Roman"/>
                <a:cs typeface="Times New Roman"/>
              </a:rPr>
              <a:t>Used Cars</a:t>
            </a:r>
            <a:r>
              <a:rPr sz="1450" spc="-10" dirty="0">
                <a:latin typeface="Times New Roman"/>
                <a:cs typeface="Times New Roman"/>
              </a:rPr>
              <a:t>,  you could ask </a:t>
            </a:r>
            <a:r>
              <a:rPr sz="1450" spc="-5" dirty="0">
                <a:latin typeface="Times New Roman"/>
                <a:cs typeface="Times New Roman"/>
              </a:rPr>
              <a:t>a </a:t>
            </a:r>
            <a:r>
              <a:rPr sz="1450" spc="-10" dirty="0">
                <a:latin typeface="Times New Roman"/>
                <a:cs typeface="Times New Roman"/>
              </a:rPr>
              <a:t>customer their preferred car </a:t>
            </a:r>
            <a:r>
              <a:rPr sz="1450" spc="-20" dirty="0">
                <a:latin typeface="Times New Roman"/>
                <a:cs typeface="Times New Roman"/>
              </a:rPr>
              <a:t>color, </a:t>
            </a:r>
            <a:r>
              <a:rPr sz="1450" spc="-10" dirty="0">
                <a:latin typeface="Times New Roman"/>
                <a:cs typeface="Times New Roman"/>
              </a:rPr>
              <a:t>make/model, features, etc. From that  point </a:t>
            </a:r>
            <a:r>
              <a:rPr sz="1450" spc="-5" dirty="0">
                <a:latin typeface="Times New Roman"/>
                <a:cs typeface="Times New Roman"/>
              </a:rPr>
              <a:t>on, </a:t>
            </a:r>
            <a:r>
              <a:rPr sz="1450" spc="-10" dirty="0">
                <a:latin typeface="Times New Roman"/>
                <a:cs typeface="Times New Roman"/>
              </a:rPr>
              <a:t>you can customize the pages to reflect the customers’ preferences. For  example, </a:t>
            </a:r>
            <a:r>
              <a:rPr sz="1450" i="1" spc="-10" dirty="0">
                <a:latin typeface="Times New Roman"/>
                <a:cs typeface="Times New Roman"/>
              </a:rPr>
              <a:t>Hey look, this car </a:t>
            </a:r>
            <a:r>
              <a:rPr sz="1450" i="1" spc="-5" dirty="0">
                <a:latin typeface="Times New Roman"/>
                <a:cs typeface="Times New Roman"/>
              </a:rPr>
              <a:t>has </a:t>
            </a:r>
            <a:r>
              <a:rPr sz="1450" i="1" spc="-10" dirty="0">
                <a:latin typeface="Times New Roman"/>
                <a:cs typeface="Times New Roman"/>
              </a:rPr>
              <a:t>a </a:t>
            </a:r>
            <a:r>
              <a:rPr sz="1450" i="1" spc="-15" dirty="0">
                <a:latin typeface="Times New Roman"/>
                <a:cs typeface="Times New Roman"/>
              </a:rPr>
              <a:t>sunroof! </a:t>
            </a:r>
            <a:r>
              <a:rPr sz="1450" spc="-10" dirty="0">
                <a:latin typeface="Times New Roman"/>
                <a:cs typeface="Times New Roman"/>
              </a:rPr>
              <a:t>(And </a:t>
            </a:r>
            <a:r>
              <a:rPr sz="1450" spc="-30" dirty="0">
                <a:latin typeface="Times New Roman"/>
                <a:cs typeface="Times New Roman"/>
              </a:rPr>
              <a:t>it’s </a:t>
            </a:r>
            <a:r>
              <a:rPr sz="1450" spc="-10" dirty="0">
                <a:latin typeface="Times New Roman"/>
                <a:cs typeface="Times New Roman"/>
              </a:rPr>
              <a:t>red too!) </a:t>
            </a:r>
            <a:r>
              <a:rPr sz="1450" spc="-30" dirty="0">
                <a:latin typeface="Times New Roman"/>
                <a:cs typeface="Times New Roman"/>
              </a:rPr>
              <a:t>It’s </a:t>
            </a:r>
            <a:r>
              <a:rPr sz="1450" spc="-10" dirty="0">
                <a:latin typeface="Times New Roman"/>
                <a:cs typeface="Times New Roman"/>
              </a:rPr>
              <a:t>just </a:t>
            </a:r>
            <a:r>
              <a:rPr sz="1450" spc="-5" dirty="0">
                <a:latin typeface="Times New Roman"/>
                <a:cs typeface="Times New Roman"/>
              </a:rPr>
              <a:t>a </a:t>
            </a:r>
            <a:r>
              <a:rPr sz="1450" spc="-10" dirty="0">
                <a:latin typeface="Times New Roman"/>
                <a:cs typeface="Times New Roman"/>
              </a:rPr>
              <a:t>sample app, so  </a:t>
            </a:r>
            <a:r>
              <a:rPr sz="1450" spc="-30" dirty="0">
                <a:latin typeface="Times New Roman"/>
                <a:cs typeface="Times New Roman"/>
              </a:rPr>
              <a:t>it’s </a:t>
            </a:r>
            <a:r>
              <a:rPr sz="1450" spc="-10" dirty="0">
                <a:latin typeface="Times New Roman"/>
                <a:cs typeface="Times New Roman"/>
              </a:rPr>
              <a:t>OK to code annoying features to learn something</a:t>
            </a:r>
            <a:r>
              <a:rPr sz="1450" spc="60" dirty="0">
                <a:latin typeface="Times New Roman"/>
                <a:cs typeface="Times New Roman"/>
              </a:rPr>
              <a:t> </a:t>
            </a:r>
            <a:r>
              <a:rPr sz="1450" spc="-10" dirty="0">
                <a:latin typeface="Times New Roman"/>
                <a:cs typeface="Times New Roman"/>
              </a:rPr>
              <a:t>valuable.</a:t>
            </a:r>
            <a:endParaRPr sz="1450">
              <a:latin typeface="Times New Roman"/>
              <a:cs typeface="Times New Roman"/>
            </a:endParaRPr>
          </a:p>
          <a:p>
            <a:pPr marL="186055" marR="5080">
              <a:lnSpc>
                <a:spcPts val="1660"/>
              </a:lnSpc>
              <a:spcBef>
                <a:spcPts val="695"/>
              </a:spcBef>
            </a:pPr>
            <a:r>
              <a:rPr sz="1450" spc="-10" dirty="0">
                <a:latin typeface="Times New Roman"/>
                <a:cs typeface="Times New Roman"/>
              </a:rPr>
              <a:t>Once </a:t>
            </a:r>
            <a:r>
              <a:rPr sz="1450" spc="-5" dirty="0">
                <a:latin typeface="Times New Roman"/>
                <a:cs typeface="Times New Roman"/>
              </a:rPr>
              <a:t>a </a:t>
            </a:r>
            <a:r>
              <a:rPr sz="1450" spc="-10" dirty="0">
                <a:latin typeface="Times New Roman"/>
                <a:cs typeface="Times New Roman"/>
              </a:rPr>
              <a:t>user closes their </a:t>
            </a:r>
            <a:r>
              <a:rPr sz="1450" spc="-15" dirty="0">
                <a:latin typeface="Times New Roman"/>
                <a:cs typeface="Times New Roman"/>
              </a:rPr>
              <a:t>browser, </a:t>
            </a:r>
            <a:r>
              <a:rPr sz="1450" spc="-10" dirty="0">
                <a:latin typeface="Times New Roman"/>
                <a:cs typeface="Times New Roman"/>
              </a:rPr>
              <a:t>the cookie will </a:t>
            </a:r>
            <a:r>
              <a:rPr sz="1450" spc="-5" dirty="0">
                <a:latin typeface="Times New Roman"/>
                <a:cs typeface="Times New Roman"/>
              </a:rPr>
              <a:t>be </a:t>
            </a:r>
            <a:r>
              <a:rPr sz="1450" spc="-10" dirty="0">
                <a:latin typeface="Times New Roman"/>
                <a:cs typeface="Times New Roman"/>
              </a:rPr>
              <a:t>erased and the session will end. So  sessions are </a:t>
            </a:r>
            <a:r>
              <a:rPr sz="1450" spc="-5" dirty="0">
                <a:latin typeface="Times New Roman"/>
                <a:cs typeface="Times New Roman"/>
              </a:rPr>
              <a:t>not a </a:t>
            </a:r>
            <a:r>
              <a:rPr sz="1450" spc="-10" dirty="0">
                <a:latin typeface="Times New Roman"/>
                <a:cs typeface="Times New Roman"/>
              </a:rPr>
              <a:t>good place to store data you intend to keep for long. The right place  to store long-term data is in </a:t>
            </a:r>
            <a:r>
              <a:rPr sz="1450" spc="-5" dirty="0">
                <a:latin typeface="Times New Roman"/>
                <a:cs typeface="Times New Roman"/>
              </a:rPr>
              <a:t>a </a:t>
            </a:r>
            <a:r>
              <a:rPr sz="1450" spc="-10" dirty="0">
                <a:latin typeface="Times New Roman"/>
                <a:cs typeface="Times New Roman"/>
              </a:rPr>
              <a:t>database. Of course, sessions and databases </a:t>
            </a:r>
            <a:r>
              <a:rPr sz="1450" i="1" spc="-10" dirty="0">
                <a:latin typeface="Times New Roman"/>
                <a:cs typeface="Times New Roman"/>
              </a:rPr>
              <a:t>can </a:t>
            </a:r>
            <a:r>
              <a:rPr sz="1450" spc="-10" dirty="0">
                <a:latin typeface="Times New Roman"/>
                <a:cs typeface="Times New Roman"/>
              </a:rPr>
              <a:t>work  </a:t>
            </a:r>
            <a:r>
              <a:rPr sz="1450" spc="-20" dirty="0">
                <a:latin typeface="Times New Roman"/>
                <a:cs typeface="Times New Roman"/>
              </a:rPr>
              <a:t>together. </a:t>
            </a:r>
            <a:r>
              <a:rPr sz="1450" spc="-10" dirty="0">
                <a:latin typeface="Times New Roman"/>
                <a:cs typeface="Times New Roman"/>
              </a:rPr>
              <a:t>For instance, you can store </a:t>
            </a:r>
            <a:r>
              <a:rPr sz="1450" spc="-5" dirty="0">
                <a:latin typeface="Times New Roman"/>
                <a:cs typeface="Times New Roman"/>
              </a:rPr>
              <a:t>a </a:t>
            </a:r>
            <a:r>
              <a:rPr sz="1450" spc="-15" dirty="0">
                <a:latin typeface="Times New Roman"/>
                <a:cs typeface="Times New Roman"/>
              </a:rPr>
              <a:t>user’s </a:t>
            </a:r>
            <a:r>
              <a:rPr sz="1450" spc="-10" dirty="0">
                <a:latin typeface="Times New Roman"/>
                <a:cs typeface="Times New Roman"/>
              </a:rPr>
              <a:t>preferences in </a:t>
            </a:r>
            <a:r>
              <a:rPr sz="1450" spc="-5" dirty="0">
                <a:latin typeface="Times New Roman"/>
                <a:cs typeface="Times New Roman"/>
              </a:rPr>
              <a:t>a </a:t>
            </a:r>
            <a:r>
              <a:rPr sz="1450" spc="-10" dirty="0">
                <a:latin typeface="Times New Roman"/>
                <a:cs typeface="Times New Roman"/>
              </a:rPr>
              <a:t>database, and retrieve  them from the database when the user “logs in” </a:t>
            </a:r>
            <a:r>
              <a:rPr sz="1450" spc="-5" dirty="0">
                <a:latin typeface="Times New Roman"/>
                <a:cs typeface="Times New Roman"/>
              </a:rPr>
              <a:t>or </a:t>
            </a:r>
            <a:r>
              <a:rPr sz="1450" spc="-10" dirty="0">
                <a:latin typeface="Times New Roman"/>
                <a:cs typeface="Times New Roman"/>
              </a:rPr>
              <a:t>types in their email address </a:t>
            </a:r>
            <a:r>
              <a:rPr sz="1450" spc="-5" dirty="0">
                <a:latin typeface="Times New Roman"/>
                <a:cs typeface="Times New Roman"/>
              </a:rPr>
              <a:t>or </a:t>
            </a:r>
            <a:r>
              <a:rPr sz="1450" spc="-10" dirty="0">
                <a:latin typeface="Times New Roman"/>
                <a:cs typeface="Times New Roman"/>
              </a:rPr>
              <a:t>does  whatever it is that you coded for them to identify themselves. Once the data is retrieved,  assign the preferences to the session variables and they will </a:t>
            </a:r>
            <a:r>
              <a:rPr sz="1450" spc="-5" dirty="0">
                <a:latin typeface="Times New Roman"/>
                <a:cs typeface="Times New Roman"/>
              </a:rPr>
              <a:t>be </a:t>
            </a:r>
            <a:r>
              <a:rPr sz="1450" spc="-10" dirty="0">
                <a:latin typeface="Times New Roman"/>
                <a:cs typeface="Times New Roman"/>
              </a:rPr>
              <a:t>available from then</a:t>
            </a:r>
            <a:r>
              <a:rPr sz="1450" spc="114" dirty="0">
                <a:latin typeface="Times New Roman"/>
                <a:cs typeface="Times New Roman"/>
              </a:rPr>
              <a:t> </a:t>
            </a:r>
            <a:r>
              <a:rPr sz="1450" spc="-5" dirty="0">
                <a:latin typeface="Times New Roman"/>
                <a:cs typeface="Times New Roman"/>
              </a:rPr>
              <a:t>on.</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200"/>
              </a:spcBef>
            </a:pPr>
            <a:r>
              <a:rPr sz="1650" b="1" spc="-5" dirty="0">
                <a:solidFill>
                  <a:srgbClr val="003366"/>
                </a:solidFill>
                <a:latin typeface="Times New Roman"/>
                <a:cs typeface="Times New Roman"/>
              </a:rPr>
              <a:t>Starting </a:t>
            </a:r>
            <a:r>
              <a:rPr sz="1650" b="1" dirty="0">
                <a:solidFill>
                  <a:srgbClr val="003366"/>
                </a:solidFill>
                <a:latin typeface="Times New Roman"/>
                <a:cs typeface="Times New Roman"/>
              </a:rPr>
              <a:t>a PHP</a:t>
            </a:r>
            <a:r>
              <a:rPr sz="1650" b="1" spc="-90" dirty="0">
                <a:solidFill>
                  <a:srgbClr val="003366"/>
                </a:solidFill>
                <a:latin typeface="Times New Roman"/>
                <a:cs typeface="Times New Roman"/>
              </a:rPr>
              <a:t> </a:t>
            </a:r>
            <a:r>
              <a:rPr sz="1650" b="1" spc="-5" dirty="0">
                <a:solidFill>
                  <a:srgbClr val="003366"/>
                </a:solidFill>
                <a:latin typeface="Times New Roman"/>
                <a:cs typeface="Times New Roman"/>
              </a:rPr>
              <a:t>Session</a:t>
            </a:r>
            <a:endParaRPr sz="1650">
              <a:latin typeface="Times New Roman"/>
              <a:cs typeface="Times New Roman"/>
            </a:endParaRPr>
          </a:p>
          <a:p>
            <a:pPr marL="186055" marR="187960">
              <a:lnSpc>
                <a:spcPts val="1660"/>
              </a:lnSpc>
              <a:spcBef>
                <a:spcPts val="935"/>
              </a:spcBef>
            </a:pPr>
            <a:r>
              <a:rPr sz="1450" spc="-10" dirty="0">
                <a:latin typeface="Times New Roman"/>
                <a:cs typeface="Times New Roman"/>
              </a:rPr>
              <a:t>Before you can store user information in </a:t>
            </a:r>
            <a:r>
              <a:rPr sz="1450" spc="-5" dirty="0">
                <a:latin typeface="Times New Roman"/>
                <a:cs typeface="Times New Roman"/>
              </a:rPr>
              <a:t>your </a:t>
            </a:r>
            <a:r>
              <a:rPr sz="1450" spc="-10" dirty="0">
                <a:latin typeface="Times New Roman"/>
                <a:cs typeface="Times New Roman"/>
              </a:rPr>
              <a:t>PHP session, you must first start up the  session using the </a:t>
            </a:r>
            <a:r>
              <a:rPr sz="1450" b="1" spc="-10" dirty="0">
                <a:latin typeface="Times New Roman"/>
                <a:cs typeface="Times New Roman"/>
              </a:rPr>
              <a:t>session_start() </a:t>
            </a:r>
            <a:r>
              <a:rPr sz="1450" spc="-10" dirty="0">
                <a:latin typeface="Times New Roman"/>
                <a:cs typeface="Times New Roman"/>
              </a:rPr>
              <a:t>function. The session_start() function </a:t>
            </a:r>
            <a:r>
              <a:rPr sz="1450" b="1" spc="-10" dirty="0">
                <a:latin typeface="Times New Roman"/>
                <a:cs typeface="Times New Roman"/>
              </a:rPr>
              <a:t>must </a:t>
            </a:r>
            <a:r>
              <a:rPr sz="1450" spc="-10" dirty="0">
                <a:latin typeface="Times New Roman"/>
                <a:cs typeface="Times New Roman"/>
              </a:rPr>
              <a:t>appear  </a:t>
            </a:r>
            <a:r>
              <a:rPr sz="1450" spc="-15" dirty="0">
                <a:latin typeface="Times New Roman"/>
                <a:cs typeface="Times New Roman"/>
              </a:rPr>
              <a:t>BEFORE </a:t>
            </a:r>
            <a:r>
              <a:rPr sz="1450" spc="-10" dirty="0">
                <a:latin typeface="Times New Roman"/>
                <a:cs typeface="Times New Roman"/>
              </a:rPr>
              <a:t>the &lt;html&gt; tag, </a:t>
            </a:r>
            <a:r>
              <a:rPr sz="1450" spc="-5" dirty="0">
                <a:latin typeface="Times New Roman"/>
                <a:cs typeface="Times New Roman"/>
              </a:rPr>
              <a:t>or </a:t>
            </a:r>
            <a:r>
              <a:rPr sz="1450" spc="-10" dirty="0">
                <a:latin typeface="Times New Roman"/>
                <a:cs typeface="Times New Roman"/>
              </a:rPr>
              <a:t>it </a:t>
            </a:r>
            <a:r>
              <a:rPr sz="1450" spc="-15" dirty="0">
                <a:latin typeface="Times New Roman"/>
                <a:cs typeface="Times New Roman"/>
              </a:rPr>
              <a:t>won’t</a:t>
            </a:r>
            <a:r>
              <a:rPr sz="1450" spc="25" dirty="0">
                <a:latin typeface="Times New Roman"/>
                <a:cs typeface="Times New Roman"/>
              </a:rPr>
              <a:t> </a:t>
            </a:r>
            <a:r>
              <a:rPr sz="1450" spc="-10" dirty="0">
                <a:latin typeface="Times New Roman"/>
                <a:cs typeface="Times New Roman"/>
              </a:rPr>
              <a:t>work.</a:t>
            </a:r>
            <a:endParaRPr sz="1450">
              <a:latin typeface="Times New Roman"/>
              <a:cs typeface="Times New Roman"/>
            </a:endParaRPr>
          </a:p>
        </p:txBody>
      </p:sp>
      <p:sp>
        <p:nvSpPr>
          <p:cNvPr id="4" name="object 4"/>
          <p:cNvSpPr/>
          <p:nvPr/>
        </p:nvSpPr>
        <p:spPr>
          <a:xfrm>
            <a:off x="1928921" y="6356659"/>
            <a:ext cx="3711298" cy="149084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7907972"/>
            <a:ext cx="6651625" cy="162623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The code above will start the </a:t>
            </a:r>
            <a:r>
              <a:rPr sz="1450" spc="-15" dirty="0">
                <a:latin typeface="Times New Roman"/>
                <a:cs typeface="Times New Roman"/>
              </a:rPr>
              <a:t>user’s </a:t>
            </a:r>
            <a:r>
              <a:rPr sz="1450" spc="-10" dirty="0">
                <a:latin typeface="Times New Roman"/>
                <a:cs typeface="Times New Roman"/>
              </a:rPr>
              <a:t>session with the server and allow you to start saving  user information into session</a:t>
            </a:r>
            <a:r>
              <a:rPr sz="1450" spc="5" dirty="0">
                <a:latin typeface="Times New Roman"/>
                <a:cs typeface="Times New Roman"/>
              </a:rPr>
              <a:t> </a:t>
            </a:r>
            <a:r>
              <a:rPr sz="1450" spc="-10" dirty="0">
                <a:latin typeface="Times New Roman"/>
                <a:cs typeface="Times New Roman"/>
              </a:rPr>
              <a:t>variables.</a:t>
            </a:r>
            <a:endParaRPr sz="1450">
              <a:latin typeface="Times New Roman"/>
              <a:cs typeface="Times New Roman"/>
            </a:endParaRPr>
          </a:p>
          <a:p>
            <a:pPr marL="12700">
              <a:lnSpc>
                <a:spcPct val="100000"/>
              </a:lnSpc>
              <a:spcBef>
                <a:spcPts val="680"/>
              </a:spcBef>
            </a:pPr>
            <a:r>
              <a:rPr sz="1650" b="1" spc="-5" dirty="0">
                <a:solidFill>
                  <a:srgbClr val="003366"/>
                </a:solidFill>
                <a:latin typeface="Times New Roman"/>
                <a:cs typeface="Times New Roman"/>
              </a:rPr>
              <a:t>Using Session</a:t>
            </a:r>
            <a:r>
              <a:rPr sz="1650" b="1" dirty="0">
                <a:solidFill>
                  <a:srgbClr val="003366"/>
                </a:solidFill>
                <a:latin typeface="Times New Roman"/>
                <a:cs typeface="Times New Roman"/>
              </a:rPr>
              <a:t> </a:t>
            </a:r>
            <a:r>
              <a:rPr sz="1650" b="1" spc="-20" dirty="0">
                <a:solidFill>
                  <a:srgbClr val="003366"/>
                </a:solidFill>
                <a:latin typeface="Times New Roman"/>
                <a:cs typeface="Times New Roman"/>
              </a:rPr>
              <a:t>Variables</a:t>
            </a:r>
            <a:endParaRPr sz="1650">
              <a:latin typeface="Times New Roman"/>
              <a:cs typeface="Times New Roman"/>
            </a:endParaRPr>
          </a:p>
          <a:p>
            <a:pPr marL="186055">
              <a:lnSpc>
                <a:spcPts val="1700"/>
              </a:lnSpc>
              <a:spcBef>
                <a:spcPts val="740"/>
              </a:spcBef>
            </a:pPr>
            <a:r>
              <a:rPr sz="1450" spc="-10" dirty="0">
                <a:latin typeface="Times New Roman"/>
                <a:cs typeface="Times New Roman"/>
              </a:rPr>
              <a:t>The correct way to store and retrieve session variables is to use the PHP</a:t>
            </a:r>
            <a:r>
              <a:rPr sz="1450" spc="45" dirty="0">
                <a:latin typeface="Times New Roman"/>
                <a:cs typeface="Times New Roman"/>
              </a:rPr>
              <a:t> </a:t>
            </a:r>
            <a:r>
              <a:rPr sz="1450" b="1" spc="-10" dirty="0">
                <a:latin typeface="Times New Roman"/>
                <a:cs typeface="Times New Roman"/>
              </a:rPr>
              <a:t>$_SESSION</a:t>
            </a:r>
            <a:endParaRPr sz="1450">
              <a:latin typeface="Times New Roman"/>
              <a:cs typeface="Times New Roman"/>
            </a:endParaRPr>
          </a:p>
          <a:p>
            <a:pPr marL="186055">
              <a:lnSpc>
                <a:spcPts val="1700"/>
              </a:lnSpc>
            </a:pPr>
            <a:r>
              <a:rPr sz="1450" spc="-10" dirty="0">
                <a:latin typeface="Times New Roman"/>
                <a:cs typeface="Times New Roman"/>
              </a:rPr>
              <a:t>variable:</a:t>
            </a:r>
            <a:endParaRPr sz="1450">
              <a:latin typeface="Times New Roman"/>
              <a:cs typeface="Times New Roman"/>
            </a:endParaRPr>
          </a:p>
          <a:p>
            <a:pPr marL="186055">
              <a:lnSpc>
                <a:spcPct val="100000"/>
              </a:lnSpc>
              <a:spcBef>
                <a:spcPts val="635"/>
              </a:spcBef>
            </a:pPr>
            <a:r>
              <a:rPr sz="1450" b="1" i="1" spc="-10" dirty="0">
                <a:solidFill>
                  <a:srgbClr val="003366"/>
                </a:solidFill>
                <a:latin typeface="Times New Roman"/>
                <a:cs typeface="Times New Roman"/>
              </a:rPr>
              <a:t>Store a</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variable</a:t>
            </a:r>
            <a:endParaRPr sz="1450">
              <a:latin typeface="Times New Roman"/>
              <a:cs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94567" y="448167"/>
            <a:ext cx="2970867" cy="16737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484231"/>
            <a:ext cx="1436370" cy="245110"/>
          </a:xfrm>
          <a:prstGeom prst="rect">
            <a:avLst/>
          </a:prstGeom>
        </p:spPr>
        <p:txBody>
          <a:bodyPr vert="horz" wrap="square" lIns="0" tIns="11430" rIns="0" bIns="0" rtlCol="0">
            <a:spAutoFit/>
          </a:bodyPr>
          <a:lstStyle/>
          <a:p>
            <a:pPr marL="12700">
              <a:lnSpc>
                <a:spcPct val="100000"/>
              </a:lnSpc>
              <a:spcBef>
                <a:spcPts val="90"/>
              </a:spcBef>
            </a:pPr>
            <a:r>
              <a:rPr sz="1450" b="1" i="1" spc="-10" dirty="0">
                <a:solidFill>
                  <a:srgbClr val="003366"/>
                </a:solidFill>
                <a:latin typeface="Times New Roman"/>
                <a:cs typeface="Times New Roman"/>
              </a:rPr>
              <a:t>Retrieve a</a:t>
            </a:r>
            <a:r>
              <a:rPr sz="1450" b="1" i="1" spc="-50" dirty="0">
                <a:solidFill>
                  <a:srgbClr val="003366"/>
                </a:solidFill>
                <a:latin typeface="Times New Roman"/>
                <a:cs typeface="Times New Roman"/>
              </a:rPr>
              <a:t> </a:t>
            </a:r>
            <a:r>
              <a:rPr sz="1450" b="1" i="1" spc="-10" dirty="0">
                <a:solidFill>
                  <a:srgbClr val="003366"/>
                </a:solidFill>
                <a:latin typeface="Times New Roman"/>
                <a:cs typeface="Times New Roman"/>
              </a:rPr>
              <a:t>variable</a:t>
            </a:r>
            <a:endParaRPr sz="1450">
              <a:latin typeface="Times New Roman"/>
              <a:cs typeface="Times New Roman"/>
            </a:endParaRPr>
          </a:p>
        </p:txBody>
      </p:sp>
      <p:sp>
        <p:nvSpPr>
          <p:cNvPr id="4" name="object 4"/>
          <p:cNvSpPr/>
          <p:nvPr/>
        </p:nvSpPr>
        <p:spPr>
          <a:xfrm>
            <a:off x="1709534" y="2817051"/>
            <a:ext cx="4150072" cy="83231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627516"/>
            <a:ext cx="5843905" cy="1141730"/>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Output: </a:t>
            </a:r>
            <a:r>
              <a:rPr sz="1450" b="1" spc="-20" dirty="0">
                <a:latin typeface="Times New Roman"/>
                <a:cs typeface="Times New Roman"/>
              </a:rPr>
              <a:t>Alan’s</a:t>
            </a:r>
            <a:r>
              <a:rPr sz="1450" b="1" spc="-50" dirty="0">
                <a:latin typeface="Times New Roman"/>
                <a:cs typeface="Times New Roman"/>
              </a:rPr>
              <a:t> </a:t>
            </a:r>
            <a:r>
              <a:rPr sz="1450" b="1" spc="-10" dirty="0">
                <a:latin typeface="Times New Roman"/>
                <a:cs typeface="Times New Roman"/>
              </a:rPr>
              <a:t>Amazon</a:t>
            </a:r>
            <a:endParaRPr sz="1450">
              <a:latin typeface="Times New Roman"/>
              <a:cs typeface="Times New Roman"/>
            </a:endParaRPr>
          </a:p>
          <a:p>
            <a:pPr marL="12700">
              <a:lnSpc>
                <a:spcPct val="100000"/>
              </a:lnSpc>
              <a:spcBef>
                <a:spcPts val="640"/>
              </a:spcBef>
            </a:pPr>
            <a:r>
              <a:rPr sz="1450" b="1" i="1" spc="-10" dirty="0">
                <a:solidFill>
                  <a:srgbClr val="003366"/>
                </a:solidFill>
                <a:latin typeface="Times New Roman"/>
                <a:cs typeface="Times New Roman"/>
              </a:rPr>
              <a:t>Checking for a</a:t>
            </a:r>
            <a:r>
              <a:rPr sz="1450" b="1" i="1" spc="-45" dirty="0">
                <a:solidFill>
                  <a:srgbClr val="003366"/>
                </a:solidFill>
                <a:latin typeface="Times New Roman"/>
                <a:cs typeface="Times New Roman"/>
              </a:rPr>
              <a:t> </a:t>
            </a:r>
            <a:r>
              <a:rPr sz="1450" b="1" i="1" spc="-10" dirty="0">
                <a:solidFill>
                  <a:srgbClr val="003366"/>
                </a:solidFill>
                <a:latin typeface="Times New Roman"/>
                <a:cs typeface="Times New Roman"/>
              </a:rPr>
              <a:t>variable</a:t>
            </a:r>
            <a:endParaRPr sz="1450">
              <a:latin typeface="Times New Roman"/>
              <a:cs typeface="Times New Roman"/>
            </a:endParaRPr>
          </a:p>
          <a:p>
            <a:pPr marL="12700">
              <a:lnSpc>
                <a:spcPts val="1700"/>
              </a:lnSpc>
              <a:spcBef>
                <a:spcPts val="635"/>
              </a:spcBef>
            </a:pPr>
            <a:r>
              <a:rPr sz="1450" spc="-60" dirty="0">
                <a:latin typeface="Times New Roman"/>
                <a:cs typeface="Times New Roman"/>
              </a:rPr>
              <a:t>You </a:t>
            </a:r>
            <a:r>
              <a:rPr sz="1450" spc="-10" dirty="0">
                <a:latin typeface="Times New Roman"/>
                <a:cs typeface="Times New Roman"/>
              </a:rPr>
              <a:t>can check to see if </a:t>
            </a:r>
            <a:r>
              <a:rPr sz="1450" spc="-5" dirty="0">
                <a:latin typeface="Times New Roman"/>
                <a:cs typeface="Times New Roman"/>
              </a:rPr>
              <a:t>a </a:t>
            </a:r>
            <a:r>
              <a:rPr sz="1450" spc="-10" dirty="0">
                <a:latin typeface="Times New Roman"/>
                <a:cs typeface="Times New Roman"/>
              </a:rPr>
              <a:t>session variable is available </a:t>
            </a:r>
            <a:r>
              <a:rPr sz="1450" spc="-5" dirty="0">
                <a:latin typeface="Times New Roman"/>
                <a:cs typeface="Times New Roman"/>
              </a:rPr>
              <a:t>or not </a:t>
            </a:r>
            <a:r>
              <a:rPr sz="1450" spc="-10" dirty="0">
                <a:latin typeface="Times New Roman"/>
                <a:cs typeface="Times New Roman"/>
              </a:rPr>
              <a:t>by using the</a:t>
            </a:r>
            <a:r>
              <a:rPr sz="1450" spc="170" dirty="0">
                <a:latin typeface="Times New Roman"/>
                <a:cs typeface="Times New Roman"/>
              </a:rPr>
              <a:t> </a:t>
            </a:r>
            <a:r>
              <a:rPr sz="1450" b="1" spc="-10" dirty="0">
                <a:latin typeface="Times New Roman"/>
                <a:cs typeface="Times New Roman"/>
              </a:rPr>
              <a:t>isset()</a:t>
            </a:r>
            <a:endParaRPr sz="1450">
              <a:latin typeface="Times New Roman"/>
              <a:cs typeface="Times New Roman"/>
            </a:endParaRPr>
          </a:p>
          <a:p>
            <a:pPr marL="12700">
              <a:lnSpc>
                <a:spcPts val="1700"/>
              </a:lnSpc>
            </a:pPr>
            <a:r>
              <a:rPr sz="1450" spc="-10" dirty="0">
                <a:latin typeface="Times New Roman"/>
                <a:cs typeface="Times New Roman"/>
              </a:rPr>
              <a:t>function.</a:t>
            </a:r>
            <a:endParaRPr sz="1450">
              <a:latin typeface="Times New Roman"/>
              <a:cs typeface="Times New Roman"/>
            </a:endParaRPr>
          </a:p>
        </p:txBody>
      </p:sp>
      <p:sp>
        <p:nvSpPr>
          <p:cNvPr id="6" name="object 6"/>
          <p:cNvSpPr/>
          <p:nvPr/>
        </p:nvSpPr>
        <p:spPr>
          <a:xfrm>
            <a:off x="1197631" y="4856670"/>
            <a:ext cx="5164738" cy="102438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941523"/>
            <a:ext cx="1436370" cy="245110"/>
          </a:xfrm>
          <a:prstGeom prst="rect">
            <a:avLst/>
          </a:prstGeom>
        </p:spPr>
        <p:txBody>
          <a:bodyPr vert="horz" wrap="square" lIns="0" tIns="11430" rIns="0" bIns="0" rtlCol="0">
            <a:spAutoFit/>
          </a:bodyPr>
          <a:lstStyle/>
          <a:p>
            <a:pPr marL="12700">
              <a:lnSpc>
                <a:spcPct val="100000"/>
              </a:lnSpc>
              <a:spcBef>
                <a:spcPts val="90"/>
              </a:spcBef>
            </a:pPr>
            <a:r>
              <a:rPr sz="1450" spc="-25" dirty="0">
                <a:latin typeface="Times New Roman"/>
                <a:cs typeface="Times New Roman"/>
              </a:rPr>
              <a:t>Here’s </a:t>
            </a:r>
            <a:r>
              <a:rPr sz="1450" spc="-10" dirty="0">
                <a:latin typeface="Times New Roman"/>
                <a:cs typeface="Times New Roman"/>
              </a:rPr>
              <a:t>an</a:t>
            </a:r>
            <a:r>
              <a:rPr sz="1450" spc="-35" dirty="0">
                <a:latin typeface="Times New Roman"/>
                <a:cs typeface="Times New Roman"/>
              </a:rPr>
              <a:t> </a:t>
            </a:r>
            <a:r>
              <a:rPr sz="1450" spc="-10" dirty="0">
                <a:latin typeface="Times New Roman"/>
                <a:cs typeface="Times New Roman"/>
              </a:rPr>
              <a:t>example:</a:t>
            </a:r>
            <a:endParaRPr sz="1450">
              <a:latin typeface="Times New Roman"/>
              <a:cs typeface="Times New Roman"/>
            </a:endParaRPr>
          </a:p>
        </p:txBody>
      </p:sp>
      <p:sp>
        <p:nvSpPr>
          <p:cNvPr id="8" name="object 8"/>
          <p:cNvSpPr/>
          <p:nvPr/>
        </p:nvSpPr>
        <p:spPr>
          <a:xfrm>
            <a:off x="1746099" y="6274342"/>
            <a:ext cx="4067802" cy="1682914"/>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8237238"/>
            <a:ext cx="6466840" cy="1050290"/>
          </a:xfrm>
          <a:prstGeom prst="rect">
            <a:avLst/>
          </a:prstGeom>
        </p:spPr>
        <p:txBody>
          <a:bodyPr vert="horz" wrap="square" lIns="0" tIns="93345" rIns="0" bIns="0" rtlCol="0">
            <a:spAutoFit/>
          </a:bodyPr>
          <a:lstStyle/>
          <a:p>
            <a:pPr marL="12700" algn="just">
              <a:lnSpc>
                <a:spcPct val="100000"/>
              </a:lnSpc>
              <a:spcBef>
                <a:spcPts val="735"/>
              </a:spcBef>
            </a:pPr>
            <a:r>
              <a:rPr sz="1450" b="1" i="1" spc="-10" dirty="0">
                <a:solidFill>
                  <a:srgbClr val="003366"/>
                </a:solidFill>
                <a:latin typeface="Times New Roman"/>
                <a:cs typeface="Times New Roman"/>
              </a:rPr>
              <a:t>Destroying a</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Session</a:t>
            </a:r>
            <a:endParaRPr sz="1450">
              <a:latin typeface="Times New Roman"/>
              <a:cs typeface="Times New Roman"/>
            </a:endParaRPr>
          </a:p>
          <a:p>
            <a:pPr marL="12700" marR="5080" algn="just">
              <a:lnSpc>
                <a:spcPts val="1660"/>
              </a:lnSpc>
              <a:spcBef>
                <a:spcPts val="760"/>
              </a:spcBef>
            </a:pPr>
            <a:r>
              <a:rPr sz="1450" spc="-10" dirty="0">
                <a:latin typeface="Times New Roman"/>
                <a:cs typeface="Times New Roman"/>
              </a:rPr>
              <a:t>If you wish to delete some session data, you can use the </a:t>
            </a:r>
            <a:r>
              <a:rPr sz="1450" b="1" spc="-10" dirty="0">
                <a:latin typeface="Times New Roman"/>
                <a:cs typeface="Times New Roman"/>
              </a:rPr>
              <a:t>unset() </a:t>
            </a:r>
            <a:r>
              <a:rPr sz="1450" spc="-10" dirty="0">
                <a:latin typeface="Times New Roman"/>
                <a:cs typeface="Times New Roman"/>
              </a:rPr>
              <a:t>function. If you want to  delete it all, use the </a:t>
            </a:r>
            <a:r>
              <a:rPr sz="1450" b="1" spc="-10" dirty="0">
                <a:latin typeface="Times New Roman"/>
                <a:cs typeface="Times New Roman"/>
              </a:rPr>
              <a:t>session_destroy() </a:t>
            </a:r>
            <a:r>
              <a:rPr sz="1450" spc="-10" dirty="0">
                <a:latin typeface="Times New Roman"/>
                <a:cs typeface="Times New Roman"/>
              </a:rPr>
              <a:t>function. The </a:t>
            </a:r>
            <a:r>
              <a:rPr sz="1450" b="1" spc="-10" dirty="0">
                <a:latin typeface="Times New Roman"/>
                <a:cs typeface="Times New Roman"/>
              </a:rPr>
              <a:t>unset() </a:t>
            </a:r>
            <a:r>
              <a:rPr sz="1450" spc="-10" dirty="0">
                <a:latin typeface="Times New Roman"/>
                <a:cs typeface="Times New Roman"/>
              </a:rPr>
              <a:t>function is used to delete </a:t>
            </a:r>
            <a:r>
              <a:rPr sz="1450" spc="-5" dirty="0">
                <a:latin typeface="Times New Roman"/>
                <a:cs typeface="Times New Roman"/>
              </a:rPr>
              <a:t>a  </a:t>
            </a:r>
            <a:r>
              <a:rPr sz="1450" spc="-10" dirty="0">
                <a:latin typeface="Times New Roman"/>
                <a:cs typeface="Times New Roman"/>
              </a:rPr>
              <a:t>specific session</a:t>
            </a:r>
            <a:r>
              <a:rPr sz="1450" spc="-5" dirty="0">
                <a:latin typeface="Times New Roman"/>
                <a:cs typeface="Times New Roman"/>
              </a:rPr>
              <a:t> </a:t>
            </a:r>
            <a:r>
              <a:rPr sz="1450" spc="-10" dirty="0">
                <a:latin typeface="Times New Roman"/>
                <a:cs typeface="Times New Roman"/>
              </a:rPr>
              <a:t>variable:</a:t>
            </a:r>
            <a:endParaRPr sz="1450">
              <a:latin typeface="Times New Roman"/>
              <a:cs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48861" y="448167"/>
            <a:ext cx="3062278" cy="10426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1789115"/>
            <a:ext cx="5886450" cy="455295"/>
          </a:xfrm>
          <a:prstGeom prst="rect">
            <a:avLst/>
          </a:prstGeom>
        </p:spPr>
        <p:txBody>
          <a:bodyPr vert="horz" wrap="square" lIns="0" tIns="11430" rIns="0" bIns="0" rtlCol="0">
            <a:spAutoFit/>
          </a:bodyPr>
          <a:lstStyle/>
          <a:p>
            <a:pPr marL="12700">
              <a:lnSpc>
                <a:spcPts val="1700"/>
              </a:lnSpc>
              <a:spcBef>
                <a:spcPts val="90"/>
              </a:spcBef>
            </a:pPr>
            <a:r>
              <a:rPr sz="1450" spc="-60" dirty="0">
                <a:latin typeface="Times New Roman"/>
                <a:cs typeface="Times New Roman"/>
              </a:rPr>
              <a:t>You </a:t>
            </a:r>
            <a:r>
              <a:rPr sz="1450" spc="-10" dirty="0">
                <a:latin typeface="Times New Roman"/>
                <a:cs typeface="Times New Roman"/>
              </a:rPr>
              <a:t>can also completely destroy all the session by calling the</a:t>
            </a:r>
            <a:r>
              <a:rPr sz="1450" spc="135" dirty="0">
                <a:latin typeface="Times New Roman"/>
                <a:cs typeface="Times New Roman"/>
              </a:rPr>
              <a:t> </a:t>
            </a:r>
            <a:r>
              <a:rPr sz="1450" b="1" spc="-10" dirty="0">
                <a:latin typeface="Times New Roman"/>
                <a:cs typeface="Times New Roman"/>
              </a:rPr>
              <a:t>session_destroy()</a:t>
            </a:r>
            <a:endParaRPr sz="1450">
              <a:latin typeface="Times New Roman"/>
              <a:cs typeface="Times New Roman"/>
            </a:endParaRPr>
          </a:p>
          <a:p>
            <a:pPr marL="12700">
              <a:lnSpc>
                <a:spcPts val="1700"/>
              </a:lnSpc>
            </a:pPr>
            <a:r>
              <a:rPr sz="1450" spc="-10" dirty="0">
                <a:latin typeface="Times New Roman"/>
                <a:cs typeface="Times New Roman"/>
              </a:rPr>
              <a:t>function:</a:t>
            </a:r>
            <a:endParaRPr sz="1450">
              <a:latin typeface="Times New Roman"/>
              <a:cs typeface="Times New Roman"/>
            </a:endParaRPr>
          </a:p>
        </p:txBody>
      </p:sp>
      <p:sp>
        <p:nvSpPr>
          <p:cNvPr id="4" name="object 4"/>
          <p:cNvSpPr/>
          <p:nvPr/>
        </p:nvSpPr>
        <p:spPr>
          <a:xfrm>
            <a:off x="2833893" y="2332299"/>
            <a:ext cx="1901354" cy="64023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261665"/>
            <a:ext cx="6405880" cy="9677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Note: session_destroy() will reset </a:t>
            </a:r>
            <a:r>
              <a:rPr sz="1450" spc="-5" dirty="0">
                <a:latin typeface="Times New Roman"/>
                <a:cs typeface="Times New Roman"/>
              </a:rPr>
              <a:t>your </a:t>
            </a:r>
            <a:r>
              <a:rPr sz="1450" spc="-10" dirty="0">
                <a:latin typeface="Times New Roman"/>
                <a:cs typeface="Times New Roman"/>
              </a:rPr>
              <a:t>session and you will lose all </a:t>
            </a:r>
            <a:r>
              <a:rPr sz="1450" spc="-5" dirty="0">
                <a:latin typeface="Times New Roman"/>
                <a:cs typeface="Times New Roman"/>
              </a:rPr>
              <a:t>your </a:t>
            </a:r>
            <a:r>
              <a:rPr sz="1450" spc="-10" dirty="0">
                <a:latin typeface="Times New Roman"/>
                <a:cs typeface="Times New Roman"/>
              </a:rPr>
              <a:t>stored session  data. This is an easy way to implement </a:t>
            </a:r>
            <a:r>
              <a:rPr sz="1450" spc="-5" dirty="0">
                <a:latin typeface="Times New Roman"/>
                <a:cs typeface="Times New Roman"/>
              </a:rPr>
              <a:t>a </a:t>
            </a:r>
            <a:r>
              <a:rPr sz="1450" spc="-10" dirty="0">
                <a:latin typeface="Times New Roman"/>
                <a:cs typeface="Times New Roman"/>
              </a:rPr>
              <a:t>logout</a:t>
            </a:r>
            <a:r>
              <a:rPr sz="1450" spc="40"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a:p>
            <a:pPr marL="12700" marR="208279">
              <a:lnSpc>
                <a:spcPts val="1660"/>
              </a:lnSpc>
              <a:spcBef>
                <a:spcPts val="715"/>
              </a:spcBef>
            </a:pPr>
            <a:r>
              <a:rPr sz="1450" spc="-10" dirty="0">
                <a:latin typeface="Times New Roman"/>
                <a:cs typeface="Times New Roman"/>
              </a:rPr>
              <a:t>If you would like to learn more about Session </a:t>
            </a:r>
            <a:r>
              <a:rPr sz="1450" spc="-25" dirty="0">
                <a:latin typeface="Times New Roman"/>
                <a:cs typeface="Times New Roman"/>
              </a:rPr>
              <a:t>Variables, </a:t>
            </a:r>
            <a:r>
              <a:rPr sz="1450" spc="-5" dirty="0">
                <a:latin typeface="Times New Roman"/>
                <a:cs typeface="Times New Roman"/>
              </a:rPr>
              <a:t>I </a:t>
            </a:r>
            <a:r>
              <a:rPr sz="1450" spc="-10" dirty="0">
                <a:latin typeface="Times New Roman"/>
                <a:cs typeface="Times New Roman"/>
              </a:rPr>
              <a:t>have </a:t>
            </a:r>
            <a:r>
              <a:rPr sz="1450" spc="-5" dirty="0">
                <a:latin typeface="Times New Roman"/>
                <a:cs typeface="Times New Roman"/>
              </a:rPr>
              <a:t>a </a:t>
            </a:r>
            <a:r>
              <a:rPr sz="1450" spc="-10" dirty="0">
                <a:latin typeface="Times New Roman"/>
                <a:cs typeface="Times New Roman"/>
              </a:rPr>
              <a:t>whole book on this  topic titled “The Joy </a:t>
            </a:r>
            <a:r>
              <a:rPr sz="1450" spc="-5" dirty="0">
                <a:latin typeface="Times New Roman"/>
                <a:cs typeface="Times New Roman"/>
              </a:rPr>
              <a:t>of </a:t>
            </a:r>
            <a:r>
              <a:rPr sz="1450" spc="-10" dirty="0">
                <a:latin typeface="Times New Roman"/>
                <a:cs typeface="Times New Roman"/>
              </a:rPr>
              <a:t>PHP: Deep Dive into</a:t>
            </a:r>
            <a:r>
              <a:rPr sz="1450" spc="30" dirty="0">
                <a:latin typeface="Times New Roman"/>
                <a:cs typeface="Times New Roman"/>
              </a:rPr>
              <a:t> </a:t>
            </a:r>
            <a:r>
              <a:rPr sz="1450" spc="-10" dirty="0">
                <a:latin typeface="Times New Roman"/>
                <a:cs typeface="Times New Roman"/>
              </a:rPr>
              <a:t>Sessions”.</a:t>
            </a:r>
            <a:endParaRPr sz="1450">
              <a:latin typeface="Times New Roman"/>
              <a:cs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672826"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903165"/>
            <a:ext cx="6630670" cy="2765425"/>
          </a:xfrm>
          <a:prstGeom prst="rect">
            <a:avLst/>
          </a:prstGeom>
        </p:spPr>
        <p:txBody>
          <a:bodyPr vert="horz" wrap="square" lIns="0" tIns="175260" rIns="0" bIns="0" rtlCol="0">
            <a:spAutoFit/>
          </a:bodyPr>
          <a:lstStyle/>
          <a:p>
            <a:pPr marL="12700">
              <a:lnSpc>
                <a:spcPct val="100000"/>
              </a:lnSpc>
              <a:spcBef>
                <a:spcPts val="1380"/>
              </a:spcBef>
            </a:pPr>
            <a:r>
              <a:rPr sz="2000" b="1" spc="-15" dirty="0">
                <a:latin typeface="Times New Roman"/>
                <a:cs typeface="Times New Roman"/>
              </a:rPr>
              <a:t>Working </a:t>
            </a:r>
            <a:r>
              <a:rPr sz="2000" b="1" dirty="0">
                <a:latin typeface="Times New Roman"/>
                <a:cs typeface="Times New Roman"/>
              </a:rPr>
              <a:t>with</a:t>
            </a:r>
            <a:r>
              <a:rPr sz="2000" b="1" spc="10" dirty="0">
                <a:latin typeface="Times New Roman"/>
                <a:cs typeface="Times New Roman"/>
              </a:rPr>
              <a:t> </a:t>
            </a:r>
            <a:r>
              <a:rPr sz="2000" b="1" spc="5" dirty="0">
                <a:latin typeface="Times New Roman"/>
                <a:cs typeface="Times New Roman"/>
              </a:rPr>
              <a:t>Images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62230">
              <a:lnSpc>
                <a:spcPts val="1660"/>
              </a:lnSpc>
              <a:spcBef>
                <a:spcPts val="935"/>
              </a:spcBef>
            </a:pPr>
            <a:r>
              <a:rPr sz="1450" spc="-10" dirty="0">
                <a:latin typeface="Times New Roman"/>
                <a:cs typeface="Times New Roman"/>
              </a:rPr>
              <a:t>A used car web site would </a:t>
            </a:r>
            <a:r>
              <a:rPr sz="1450" spc="-5" dirty="0">
                <a:latin typeface="Times New Roman"/>
                <a:cs typeface="Times New Roman"/>
              </a:rPr>
              <a:t>not be of </a:t>
            </a:r>
            <a:r>
              <a:rPr sz="1450" spc="-10" dirty="0">
                <a:latin typeface="Times New Roman"/>
                <a:cs typeface="Times New Roman"/>
              </a:rPr>
              <a:t>much use to the typical car shopper without  providing images </a:t>
            </a:r>
            <a:r>
              <a:rPr sz="1450" spc="-5" dirty="0">
                <a:latin typeface="Times New Roman"/>
                <a:cs typeface="Times New Roman"/>
              </a:rPr>
              <a:t>of </a:t>
            </a:r>
            <a:r>
              <a:rPr sz="1450" spc="-10" dirty="0">
                <a:latin typeface="Times New Roman"/>
                <a:cs typeface="Times New Roman"/>
              </a:rPr>
              <a:t>the cars, so in this chapter we will cover how to add images to </a:t>
            </a:r>
            <a:r>
              <a:rPr sz="1450" spc="-5" dirty="0">
                <a:latin typeface="Times New Roman"/>
                <a:cs typeface="Times New Roman"/>
              </a:rPr>
              <a:t>our  </a:t>
            </a:r>
            <a:r>
              <a:rPr sz="1450" spc="-10" dirty="0">
                <a:latin typeface="Times New Roman"/>
                <a:cs typeface="Times New Roman"/>
              </a:rPr>
              <a:t>site. It would </a:t>
            </a:r>
            <a:r>
              <a:rPr sz="1450" spc="-5" dirty="0">
                <a:latin typeface="Times New Roman"/>
                <a:cs typeface="Times New Roman"/>
              </a:rPr>
              <a:t>be </a:t>
            </a:r>
            <a:r>
              <a:rPr sz="1450" spc="-10" dirty="0">
                <a:latin typeface="Times New Roman"/>
                <a:cs typeface="Times New Roman"/>
              </a:rPr>
              <a:t>rather simple if each car had </a:t>
            </a:r>
            <a:r>
              <a:rPr sz="1450" spc="-5" dirty="0">
                <a:latin typeface="Times New Roman"/>
                <a:cs typeface="Times New Roman"/>
              </a:rPr>
              <a:t>a </a:t>
            </a:r>
            <a:r>
              <a:rPr sz="1450" spc="-10" dirty="0">
                <a:latin typeface="Times New Roman"/>
                <a:cs typeface="Times New Roman"/>
              </a:rPr>
              <a:t>single image associated with it—in that  case, we could simply add an additional column to </a:t>
            </a:r>
            <a:r>
              <a:rPr sz="1450" spc="-5" dirty="0">
                <a:latin typeface="Times New Roman"/>
                <a:cs typeface="Times New Roman"/>
              </a:rPr>
              <a:t>our </a:t>
            </a:r>
            <a:r>
              <a:rPr sz="1450" spc="-10" dirty="0">
                <a:latin typeface="Times New Roman"/>
                <a:cs typeface="Times New Roman"/>
              </a:rPr>
              <a:t>inventory table called ‘image’  (or something equally descriptive, such as ‘primary_image’) which would store the file  name </a:t>
            </a:r>
            <a:r>
              <a:rPr sz="1450" spc="-5" dirty="0">
                <a:latin typeface="Times New Roman"/>
                <a:cs typeface="Times New Roman"/>
              </a:rPr>
              <a:t>of </a:t>
            </a:r>
            <a:r>
              <a:rPr sz="1450" spc="-10" dirty="0">
                <a:latin typeface="Times New Roman"/>
                <a:cs typeface="Times New Roman"/>
              </a:rPr>
              <a:t>the image associated with the particular</a:t>
            </a:r>
            <a:r>
              <a:rPr sz="1450" spc="25" dirty="0">
                <a:latin typeface="Times New Roman"/>
                <a:cs typeface="Times New Roman"/>
              </a:rPr>
              <a:t> </a:t>
            </a:r>
            <a:r>
              <a:rPr sz="1450" spc="-30" dirty="0">
                <a:latin typeface="Times New Roman"/>
                <a:cs typeface="Times New Roman"/>
              </a:rPr>
              <a:t>car.</a:t>
            </a:r>
            <a:endParaRPr sz="1450">
              <a:latin typeface="Times New Roman"/>
              <a:cs typeface="Times New Roman"/>
            </a:endParaRPr>
          </a:p>
          <a:p>
            <a:pPr marL="186055" marR="5080">
              <a:lnSpc>
                <a:spcPts val="1660"/>
              </a:lnSpc>
              <a:spcBef>
                <a:spcPts val="700"/>
              </a:spcBef>
            </a:pPr>
            <a:r>
              <a:rPr sz="1450" spc="-10" dirty="0">
                <a:latin typeface="Times New Roman"/>
                <a:cs typeface="Times New Roman"/>
                <a:hlinkClick r:id="rId3"/>
              </a:rPr>
              <a:t>Then we would build PHP to retrieve the image name and insert it into an </a:t>
            </a:r>
            <a:r>
              <a:rPr sz="1450" u="sng" spc="-15" dirty="0">
                <a:solidFill>
                  <a:srgbClr val="0000ED"/>
                </a:solidFill>
                <a:uFill>
                  <a:solidFill>
                    <a:srgbClr val="0000ED"/>
                  </a:solidFill>
                </a:uFill>
                <a:latin typeface="Times New Roman"/>
                <a:cs typeface="Times New Roman"/>
                <a:hlinkClick r:id="rId3"/>
              </a:rPr>
              <a:t>HTML </a:t>
            </a:r>
            <a:r>
              <a:rPr sz="1450" u="sng" spc="-10" dirty="0">
                <a:solidFill>
                  <a:srgbClr val="0000ED"/>
                </a:solidFill>
                <a:uFill>
                  <a:solidFill>
                    <a:srgbClr val="0000ED"/>
                  </a:solidFill>
                </a:uFill>
                <a:latin typeface="Times New Roman"/>
                <a:cs typeface="Times New Roman"/>
                <a:hlinkClick r:id="rId3"/>
              </a:rPr>
              <a:t>image </a:t>
            </a:r>
            <a:r>
              <a:rPr sz="1450" spc="-10" dirty="0">
                <a:solidFill>
                  <a:srgbClr val="0000ED"/>
                </a:solidFill>
                <a:latin typeface="Times New Roman"/>
                <a:cs typeface="Times New Roman"/>
                <a:hlinkClick r:id="rId3"/>
              </a:rPr>
              <a:t> </a:t>
            </a:r>
            <a:r>
              <a:rPr sz="1450" u="sng" spc="-10" dirty="0">
                <a:solidFill>
                  <a:srgbClr val="0000ED"/>
                </a:solidFill>
                <a:uFill>
                  <a:solidFill>
                    <a:srgbClr val="0000ED"/>
                  </a:solidFill>
                </a:uFill>
                <a:latin typeface="Times New Roman"/>
                <a:cs typeface="Times New Roman"/>
                <a:hlinkClick r:id="rId3"/>
              </a:rPr>
              <a:t>tag</a:t>
            </a:r>
            <a:r>
              <a:rPr sz="1450" spc="-10" dirty="0">
                <a:solidFill>
                  <a:srgbClr val="0000ED"/>
                </a:solidFill>
                <a:latin typeface="Times New Roman"/>
                <a:cs typeface="Times New Roman"/>
                <a:hlinkClick r:id="rId3"/>
              </a:rPr>
              <a:t> </a:t>
            </a:r>
            <a:r>
              <a:rPr sz="1450" spc="-10" dirty="0">
                <a:latin typeface="Times New Roman"/>
                <a:cs typeface="Times New Roman"/>
                <a:hlinkClick r:id="rId3"/>
              </a:rPr>
              <a:t>on the car details</a:t>
            </a:r>
            <a:r>
              <a:rPr sz="1450" spc="10" dirty="0">
                <a:latin typeface="Times New Roman"/>
                <a:cs typeface="Times New Roman"/>
                <a:hlinkClick r:id="rId3"/>
              </a:rPr>
              <a:t> </a:t>
            </a:r>
            <a:r>
              <a:rPr sz="1450" spc="-10" dirty="0">
                <a:latin typeface="Times New Roman"/>
                <a:cs typeface="Times New Roman"/>
                <a:hlinkClick r:id="rId3"/>
              </a:rPr>
              <a:t>page.</a:t>
            </a:r>
            <a:endParaRPr sz="1450">
              <a:latin typeface="Times New Roman"/>
              <a:cs typeface="Times New Roman"/>
            </a:endParaRPr>
          </a:p>
        </p:txBody>
      </p:sp>
      <p:sp>
        <p:nvSpPr>
          <p:cNvPr id="4" name="object 4"/>
          <p:cNvSpPr/>
          <p:nvPr/>
        </p:nvSpPr>
        <p:spPr>
          <a:xfrm>
            <a:off x="1270760" y="4756061"/>
            <a:ext cx="5018480" cy="214022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7185416"/>
            <a:ext cx="6480810" cy="967740"/>
          </a:xfrm>
          <a:prstGeom prst="rect">
            <a:avLst/>
          </a:prstGeom>
        </p:spPr>
        <p:txBody>
          <a:bodyPr vert="horz" wrap="square" lIns="0" tIns="26670" rIns="0" bIns="0" rtlCol="0">
            <a:spAutoFit/>
          </a:bodyPr>
          <a:lstStyle/>
          <a:p>
            <a:pPr marL="12700" marR="330200">
              <a:lnSpc>
                <a:spcPts val="1660"/>
              </a:lnSpc>
              <a:spcBef>
                <a:spcPts val="210"/>
              </a:spcBef>
            </a:pPr>
            <a:r>
              <a:rPr sz="1450" spc="-10" dirty="0">
                <a:latin typeface="Times New Roman"/>
                <a:cs typeface="Times New Roman"/>
              </a:rPr>
              <a:t>Of course, PHP would </a:t>
            </a:r>
            <a:r>
              <a:rPr sz="1450" spc="-5" dirty="0">
                <a:latin typeface="Times New Roman"/>
                <a:cs typeface="Times New Roman"/>
              </a:rPr>
              <a:t>be </a:t>
            </a:r>
            <a:r>
              <a:rPr sz="1450" spc="-10" dirty="0">
                <a:latin typeface="Times New Roman"/>
                <a:cs typeface="Times New Roman"/>
              </a:rPr>
              <a:t>well suited for this. </a:t>
            </a:r>
            <a:r>
              <a:rPr sz="1450" spc="-70" dirty="0">
                <a:latin typeface="Times New Roman"/>
                <a:cs typeface="Times New Roman"/>
              </a:rPr>
              <a:t>We </a:t>
            </a:r>
            <a:r>
              <a:rPr sz="1450" spc="-10" dirty="0">
                <a:latin typeface="Times New Roman"/>
                <a:cs typeface="Times New Roman"/>
              </a:rPr>
              <a:t>would read the file name from the  database and use PHP to create the image tag</a:t>
            </a:r>
            <a:r>
              <a:rPr sz="1450" spc="-15" dirty="0">
                <a:latin typeface="Times New Roman"/>
                <a:cs typeface="Times New Roman"/>
              </a:rPr>
              <a:t> </a:t>
            </a:r>
            <a:r>
              <a:rPr sz="1450" spc="-20" dirty="0">
                <a:latin typeface="Times New Roman"/>
                <a:cs typeface="Times New Roman"/>
              </a:rPr>
              <a:t>dynamically.</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For instance, we </a:t>
            </a:r>
            <a:r>
              <a:rPr sz="1450" i="1" spc="-10" dirty="0">
                <a:latin typeface="Times New Roman"/>
                <a:cs typeface="Times New Roman"/>
              </a:rPr>
              <a:t>could </a:t>
            </a:r>
            <a:r>
              <a:rPr sz="1450" spc="-10" dirty="0">
                <a:latin typeface="Times New Roman"/>
                <a:cs typeface="Times New Roman"/>
              </a:rPr>
              <a:t>modify </a:t>
            </a:r>
            <a:r>
              <a:rPr sz="1450" spc="-5" dirty="0">
                <a:latin typeface="Times New Roman"/>
                <a:cs typeface="Times New Roman"/>
              </a:rPr>
              <a:t>our </a:t>
            </a:r>
            <a:r>
              <a:rPr sz="1450" spc="-10" dirty="0">
                <a:latin typeface="Times New Roman"/>
                <a:cs typeface="Times New Roman"/>
              </a:rPr>
              <a:t>earlier example, which shows the detail for </a:t>
            </a:r>
            <a:r>
              <a:rPr sz="1450" spc="-5" dirty="0">
                <a:latin typeface="Times New Roman"/>
                <a:cs typeface="Times New Roman"/>
              </a:rPr>
              <a:t>a </a:t>
            </a:r>
            <a:r>
              <a:rPr sz="1450" spc="-10" dirty="0">
                <a:latin typeface="Times New Roman"/>
                <a:cs typeface="Times New Roman"/>
              </a:rPr>
              <a:t>specific  car by adding the lines </a:t>
            </a:r>
            <a:r>
              <a:rPr sz="1450" spc="-10" dirty="0">
                <a:solidFill>
                  <a:srgbClr val="FF3333"/>
                </a:solidFill>
                <a:latin typeface="Times New Roman"/>
                <a:cs typeface="Times New Roman"/>
              </a:rPr>
              <a:t>highlighted in red </a:t>
            </a:r>
            <a:r>
              <a:rPr sz="1450" spc="-10" dirty="0">
                <a:latin typeface="Times New Roman"/>
                <a:cs typeface="Times New Roman"/>
              </a:rPr>
              <a:t>as</a:t>
            </a:r>
            <a:r>
              <a:rPr sz="1450" spc="40"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92257" y="409576"/>
            <a:ext cx="5386705" cy="7997190"/>
          </a:xfrm>
          <a:prstGeom prst="rect">
            <a:avLst/>
          </a:prstGeom>
        </p:spPr>
        <p:txBody>
          <a:bodyPr vert="horz" wrap="square" lIns="0" tIns="39370" rIns="0" bIns="0" rtlCol="0">
            <a:spAutoFit/>
          </a:bodyPr>
          <a:lstStyle/>
          <a:p>
            <a:pPr marL="327660" indent="-257810">
              <a:lnSpc>
                <a:spcPct val="100000"/>
              </a:lnSpc>
              <a:spcBef>
                <a:spcPts val="310"/>
              </a:spcBef>
              <a:buAutoNum type="arabicPeriod"/>
              <a:tabLst>
                <a:tab pos="328295" algn="l"/>
              </a:tabLst>
            </a:pPr>
            <a:r>
              <a:rPr sz="1550" spc="-95" dirty="0">
                <a:latin typeface="Calibri"/>
                <a:cs typeface="Calibri"/>
              </a:rPr>
              <a:t>&lt; </a:t>
            </a:r>
            <a:r>
              <a:rPr sz="1550" spc="-50" dirty="0">
                <a:latin typeface="Calibri"/>
                <a:cs typeface="Calibri"/>
              </a:rPr>
              <a:t>html</a:t>
            </a:r>
            <a:r>
              <a:rPr sz="1550" spc="170" dirty="0">
                <a:latin typeface="Calibri"/>
                <a:cs typeface="Calibri"/>
              </a:rPr>
              <a:t> </a:t>
            </a:r>
            <a:r>
              <a:rPr sz="1550" spc="-105" dirty="0">
                <a:latin typeface="Calibri"/>
                <a:cs typeface="Calibri"/>
              </a:rPr>
              <a:t>&gt;</a:t>
            </a:r>
            <a:endParaRPr sz="1550">
              <a:latin typeface="Calibri"/>
              <a:cs typeface="Calibri"/>
            </a:endParaRPr>
          </a:p>
          <a:p>
            <a:pPr marL="327660" indent="-260985">
              <a:lnSpc>
                <a:spcPct val="100000"/>
              </a:lnSpc>
              <a:spcBef>
                <a:spcPts val="204"/>
              </a:spcBef>
              <a:buAutoNum type="arabicPeriod"/>
              <a:tabLst>
                <a:tab pos="328295" algn="l"/>
              </a:tabLst>
            </a:pPr>
            <a:r>
              <a:rPr sz="1500" spc="-70" dirty="0">
                <a:latin typeface="Calibri"/>
                <a:cs typeface="Calibri"/>
              </a:rPr>
              <a:t>&lt; </a:t>
            </a:r>
            <a:r>
              <a:rPr sz="1500" spc="-20" dirty="0">
                <a:latin typeface="Calibri"/>
                <a:cs typeface="Calibri"/>
              </a:rPr>
              <a:t>head</a:t>
            </a:r>
            <a:r>
              <a:rPr sz="1500" spc="-285" dirty="0">
                <a:latin typeface="Calibri"/>
                <a:cs typeface="Calibri"/>
              </a:rPr>
              <a:t> </a:t>
            </a:r>
            <a:r>
              <a:rPr sz="1500" spc="-75" dirty="0">
                <a:latin typeface="Calibri"/>
                <a:cs typeface="Calibri"/>
              </a:rPr>
              <a:t>&gt;</a:t>
            </a:r>
            <a:endParaRPr sz="1500">
              <a:latin typeface="Calibri"/>
              <a:cs typeface="Calibri"/>
            </a:endParaRPr>
          </a:p>
          <a:p>
            <a:pPr marL="327660" indent="-259715">
              <a:lnSpc>
                <a:spcPct val="100000"/>
              </a:lnSpc>
              <a:spcBef>
                <a:spcPts val="219"/>
              </a:spcBef>
              <a:buAutoNum type="arabicPeriod"/>
              <a:tabLst>
                <a:tab pos="328295" algn="l"/>
              </a:tabLst>
            </a:pPr>
            <a:r>
              <a:rPr sz="1500" spc="-70" dirty="0">
                <a:latin typeface="Calibri"/>
                <a:cs typeface="Calibri"/>
              </a:rPr>
              <a:t>&lt; </a:t>
            </a:r>
            <a:r>
              <a:rPr sz="1500" spc="-35" dirty="0">
                <a:latin typeface="Calibri"/>
                <a:cs typeface="Calibri"/>
              </a:rPr>
              <a:t>tit!e&gt; </a:t>
            </a:r>
            <a:r>
              <a:rPr sz="1500" spc="10" dirty="0">
                <a:latin typeface="Calibri"/>
                <a:cs typeface="Calibri"/>
              </a:rPr>
              <a:t>Sam's Used </a:t>
            </a:r>
            <a:r>
              <a:rPr sz="1500" spc="5" dirty="0">
                <a:latin typeface="Calibri"/>
                <a:cs typeface="Calibri"/>
              </a:rPr>
              <a:t>Cars</a:t>
            </a:r>
            <a:r>
              <a:rPr sz="1500" spc="100" dirty="0">
                <a:latin typeface="Calibri"/>
                <a:cs typeface="Calibri"/>
              </a:rPr>
              <a:t> </a:t>
            </a:r>
            <a:r>
              <a:rPr sz="1500" spc="-15" dirty="0">
                <a:latin typeface="Calibri"/>
                <a:cs typeface="Calibri"/>
              </a:rPr>
              <a:t>&lt;/tit!e&gt;</a:t>
            </a:r>
            <a:endParaRPr sz="1500">
              <a:latin typeface="Calibri"/>
              <a:cs typeface="Calibri"/>
            </a:endParaRPr>
          </a:p>
          <a:p>
            <a:pPr marL="327660" indent="-263525">
              <a:lnSpc>
                <a:spcPct val="100000"/>
              </a:lnSpc>
              <a:spcBef>
                <a:spcPts val="265"/>
              </a:spcBef>
              <a:buAutoNum type="arabicPeriod"/>
              <a:tabLst>
                <a:tab pos="328295" algn="l"/>
              </a:tabLst>
            </a:pPr>
            <a:r>
              <a:rPr sz="1450" spc="20" dirty="0">
                <a:latin typeface="Calibri"/>
                <a:cs typeface="Calibri"/>
              </a:rPr>
              <a:t>&lt;/head</a:t>
            </a:r>
            <a:r>
              <a:rPr sz="1450" spc="-70" dirty="0">
                <a:latin typeface="Calibri"/>
                <a:cs typeface="Calibri"/>
              </a:rPr>
              <a:t> </a:t>
            </a:r>
            <a:r>
              <a:rPr sz="1450" spc="-45" dirty="0">
                <a:latin typeface="Calibri"/>
                <a:cs typeface="Calibri"/>
              </a:rPr>
              <a:t>&gt;</a:t>
            </a:r>
            <a:endParaRPr sz="1450">
              <a:latin typeface="Calibri"/>
              <a:cs typeface="Calibri"/>
            </a:endParaRPr>
          </a:p>
          <a:p>
            <a:pPr marL="79375">
              <a:lnSpc>
                <a:spcPct val="100000"/>
              </a:lnSpc>
              <a:spcBef>
                <a:spcPts val="175"/>
              </a:spcBef>
            </a:pPr>
            <a:r>
              <a:rPr sz="1550" spc="10" dirty="0">
                <a:latin typeface="Calibri"/>
                <a:cs typeface="Calibri"/>
              </a:rPr>
              <a:t>s.</a:t>
            </a:r>
            <a:endParaRPr sz="1550">
              <a:latin typeface="Calibri"/>
              <a:cs typeface="Calibri"/>
            </a:endParaRPr>
          </a:p>
          <a:p>
            <a:pPr marL="67945">
              <a:lnSpc>
                <a:spcPct val="100000"/>
              </a:lnSpc>
              <a:spcBef>
                <a:spcPts val="155"/>
              </a:spcBef>
            </a:pPr>
            <a:r>
              <a:rPr sz="1550" spc="-45" dirty="0">
                <a:latin typeface="Calibri"/>
                <a:cs typeface="Calibri"/>
              </a:rPr>
              <a:t>6.</a:t>
            </a:r>
            <a:r>
              <a:rPr sz="1550" spc="260" dirty="0">
                <a:latin typeface="Calibri"/>
                <a:cs typeface="Calibri"/>
              </a:rPr>
              <a:t> </a:t>
            </a:r>
            <a:r>
              <a:rPr sz="1550" spc="-95" dirty="0">
                <a:latin typeface="Calibri"/>
                <a:cs typeface="Calibri"/>
              </a:rPr>
              <a:t>&lt;</a:t>
            </a:r>
            <a:r>
              <a:rPr sz="1550" spc="-130" dirty="0">
                <a:latin typeface="Calibri"/>
                <a:cs typeface="Calibri"/>
              </a:rPr>
              <a:t> </a:t>
            </a:r>
            <a:r>
              <a:rPr sz="1550" spc="25" dirty="0">
                <a:latin typeface="Calibri"/>
                <a:cs typeface="Calibri"/>
              </a:rPr>
              <a:t>body&gt;</a:t>
            </a:r>
            <a:endParaRPr sz="1550">
              <a:latin typeface="Calibri"/>
              <a:cs typeface="Calibri"/>
            </a:endParaRPr>
          </a:p>
          <a:p>
            <a:pPr marL="67310">
              <a:lnSpc>
                <a:spcPct val="100000"/>
              </a:lnSpc>
              <a:spcBef>
                <a:spcPts val="5"/>
              </a:spcBef>
            </a:pPr>
            <a:r>
              <a:rPr sz="1700" spc="-105" dirty="0">
                <a:latin typeface="Calibri"/>
                <a:cs typeface="Calibri"/>
              </a:rPr>
              <a:t>7.</a:t>
            </a:r>
            <a:endParaRPr sz="1700">
              <a:latin typeface="Calibri"/>
              <a:cs typeface="Calibri"/>
            </a:endParaRPr>
          </a:p>
          <a:p>
            <a:pPr marL="307975" indent="-241300">
              <a:lnSpc>
                <a:spcPct val="100000"/>
              </a:lnSpc>
              <a:spcBef>
                <a:spcPts val="229"/>
              </a:spcBef>
              <a:buAutoNum type="arabicPeriod" startAt="8"/>
              <a:tabLst>
                <a:tab pos="308610" algn="l"/>
              </a:tabLst>
            </a:pPr>
            <a:r>
              <a:rPr sz="1450" spc="-5" dirty="0">
                <a:latin typeface="Consolas"/>
                <a:cs typeface="Consolas"/>
              </a:rPr>
              <a:t>‹h1&gt;Sam's </a:t>
            </a:r>
            <a:r>
              <a:rPr sz="1450" spc="-30" dirty="0">
                <a:latin typeface="Consolas"/>
                <a:cs typeface="Consolas"/>
              </a:rPr>
              <a:t>Used</a:t>
            </a:r>
            <a:r>
              <a:rPr sz="1450" spc="-480" dirty="0">
                <a:latin typeface="Consolas"/>
                <a:cs typeface="Consolas"/>
              </a:rPr>
              <a:t> </a:t>
            </a:r>
            <a:r>
              <a:rPr sz="1450" spc="-65" dirty="0">
                <a:latin typeface="Consolas"/>
                <a:cs typeface="Consolas"/>
              </a:rPr>
              <a:t>Cars‹/h1&gt;</a:t>
            </a:r>
            <a:endParaRPr sz="1450">
              <a:latin typeface="Consolas"/>
              <a:cs typeface="Consolas"/>
            </a:endParaRPr>
          </a:p>
          <a:p>
            <a:pPr marL="327660" indent="-258445">
              <a:lnSpc>
                <a:spcPct val="100000"/>
              </a:lnSpc>
              <a:spcBef>
                <a:spcPts val="175"/>
              </a:spcBef>
              <a:buAutoNum type="arabicPeriod" startAt="8"/>
              <a:tabLst>
                <a:tab pos="328295" algn="l"/>
              </a:tabLst>
            </a:pPr>
            <a:r>
              <a:rPr sz="1550" spc="-5" dirty="0">
                <a:latin typeface="Calibri"/>
                <a:cs typeface="Calibri"/>
              </a:rPr>
              <a:t>&lt;?php </a:t>
            </a:r>
            <a:r>
              <a:rPr sz="1550" spc="-20" dirty="0">
                <a:latin typeface="Calibri"/>
                <a:cs typeface="Calibri"/>
              </a:rPr>
              <a:t>include 'db.php';</a:t>
            </a:r>
            <a:endParaRPr sz="1550">
              <a:latin typeface="Calibri"/>
              <a:cs typeface="Calibri"/>
            </a:endParaRPr>
          </a:p>
          <a:p>
            <a:pPr marL="74295">
              <a:lnSpc>
                <a:spcPct val="100000"/>
              </a:lnSpc>
              <a:spcBef>
                <a:spcPts val="155"/>
              </a:spcBef>
            </a:pPr>
            <a:r>
              <a:rPr sz="1550" spc="-125" dirty="0">
                <a:latin typeface="Consolas"/>
                <a:cs typeface="Consolas"/>
              </a:rPr>
              <a:t>10.$vn </a:t>
            </a:r>
            <a:r>
              <a:rPr sz="1550" spc="75" dirty="0">
                <a:latin typeface="Consolas"/>
                <a:cs typeface="Consolas"/>
              </a:rPr>
              <a:t>=</a:t>
            </a:r>
            <a:r>
              <a:rPr sz="1550" spc="-565" dirty="0">
                <a:latin typeface="Consolas"/>
                <a:cs typeface="Consolas"/>
              </a:rPr>
              <a:t> </a:t>
            </a:r>
            <a:r>
              <a:rPr sz="1550" spc="-145" dirty="0">
                <a:latin typeface="Consolas"/>
                <a:cs typeface="Consolas"/>
              </a:rPr>
              <a:t>$ </a:t>
            </a:r>
            <a:r>
              <a:rPr sz="1550" spc="85" dirty="0">
                <a:latin typeface="Consolas"/>
                <a:cs typeface="Consolas"/>
              </a:rPr>
              <a:t>GET[IN/</a:t>
            </a:r>
            <a:endParaRPr sz="1550">
              <a:latin typeface="Consolas"/>
              <a:cs typeface="Consolas"/>
            </a:endParaRPr>
          </a:p>
          <a:p>
            <a:pPr marL="70485">
              <a:lnSpc>
                <a:spcPct val="100000"/>
              </a:lnSpc>
              <a:spcBef>
                <a:spcPts val="155"/>
              </a:spcBef>
            </a:pPr>
            <a:r>
              <a:rPr sz="1550" spc="-30" dirty="0">
                <a:latin typeface="Calibri"/>
                <a:cs typeface="Calibri"/>
              </a:rPr>
              <a:t>11.$query </a:t>
            </a:r>
            <a:r>
              <a:rPr sz="1550" spc="-25" dirty="0">
                <a:solidFill>
                  <a:srgbClr val="151515"/>
                </a:solidFill>
                <a:latin typeface="Calibri"/>
                <a:cs typeface="Calibri"/>
              </a:rPr>
              <a:t>= </a:t>
            </a:r>
            <a:r>
              <a:rPr sz="1550" spc="-30" dirty="0">
                <a:latin typeface="Calibri"/>
                <a:cs typeface="Calibri"/>
              </a:rPr>
              <a:t>"SELECT </a:t>
            </a:r>
            <a:r>
              <a:rPr sz="1550" spc="-50" dirty="0">
                <a:latin typeface="Calibri"/>
                <a:cs typeface="Calibri"/>
              </a:rPr>
              <a:t>* </a:t>
            </a:r>
            <a:r>
              <a:rPr sz="1550" spc="-15" dirty="0">
                <a:latin typeface="Calibri"/>
                <a:cs typeface="Calibri"/>
              </a:rPr>
              <a:t>FROM </a:t>
            </a:r>
            <a:r>
              <a:rPr sz="1550" spc="10" dirty="0">
                <a:latin typeface="Calibri"/>
                <a:cs typeface="Calibri"/>
              </a:rPr>
              <a:t>INVENTORY </a:t>
            </a:r>
            <a:r>
              <a:rPr sz="1550" spc="-5" dirty="0">
                <a:latin typeface="Calibri"/>
                <a:cs typeface="Calibri"/>
              </a:rPr>
              <a:t>WHERE </a:t>
            </a:r>
            <a:r>
              <a:rPr sz="1550" spc="20" dirty="0">
                <a:latin typeface="Calibri"/>
                <a:cs typeface="Calibri"/>
              </a:rPr>
              <a:t>VIN='$vi </a:t>
            </a:r>
            <a:r>
              <a:rPr sz="1550" spc="-35" dirty="0">
                <a:solidFill>
                  <a:srgbClr val="2B2B2B"/>
                </a:solidFill>
                <a:latin typeface="Calibri"/>
                <a:cs typeface="Calibri"/>
              </a:rPr>
              <a:t>n</a:t>
            </a:r>
            <a:r>
              <a:rPr sz="1550" spc="-140" dirty="0">
                <a:solidFill>
                  <a:srgbClr val="2B2B2B"/>
                </a:solidFill>
                <a:latin typeface="Calibri"/>
                <a:cs typeface="Calibri"/>
              </a:rPr>
              <a:t> </a:t>
            </a:r>
            <a:r>
              <a:rPr sz="1550" spc="-85" dirty="0">
                <a:solidFill>
                  <a:srgbClr val="080808"/>
                </a:solidFill>
                <a:latin typeface="Calibri"/>
                <a:cs typeface="Calibri"/>
              </a:rPr>
              <a:t>';</a:t>
            </a:r>
            <a:endParaRPr sz="1550">
              <a:latin typeface="Calibri"/>
              <a:cs typeface="Calibri"/>
            </a:endParaRPr>
          </a:p>
          <a:p>
            <a:pPr marL="300355" indent="-230504">
              <a:lnSpc>
                <a:spcPct val="100000"/>
              </a:lnSpc>
              <a:spcBef>
                <a:spcPts val="155"/>
              </a:spcBef>
              <a:buSzPct val="93548"/>
              <a:buAutoNum type="arabicPeriod" startAt="12"/>
              <a:tabLst>
                <a:tab pos="300990" algn="l"/>
              </a:tabLst>
            </a:pPr>
            <a:r>
              <a:rPr sz="1550" spc="-60" dirty="0">
                <a:latin typeface="Calibri"/>
                <a:cs typeface="Calibri"/>
              </a:rPr>
              <a:t>/* </a:t>
            </a:r>
            <a:r>
              <a:rPr sz="1550" spc="-25" dirty="0">
                <a:latin typeface="Calibri"/>
                <a:cs typeface="Calibri"/>
              </a:rPr>
              <a:t>Try </a:t>
            </a:r>
            <a:r>
              <a:rPr sz="1550" spc="10" dirty="0">
                <a:latin typeface="Calibri"/>
                <a:cs typeface="Calibri"/>
              </a:rPr>
              <a:t>to </a:t>
            </a:r>
            <a:r>
              <a:rPr sz="1550" spc="-5" dirty="0">
                <a:latin typeface="Calibri"/>
                <a:cs typeface="Calibri"/>
              </a:rPr>
              <a:t>query </a:t>
            </a:r>
            <a:r>
              <a:rPr sz="1550" spc="-40" dirty="0">
                <a:latin typeface="Calibri"/>
                <a:cs typeface="Calibri"/>
              </a:rPr>
              <a:t>the </a:t>
            </a:r>
            <a:r>
              <a:rPr sz="1550" spc="-5" dirty="0">
                <a:latin typeface="Calibri"/>
                <a:cs typeface="Calibri"/>
              </a:rPr>
              <a:t>database</a:t>
            </a:r>
            <a:r>
              <a:rPr sz="1550" spc="225" dirty="0">
                <a:latin typeface="Calibri"/>
                <a:cs typeface="Calibri"/>
              </a:rPr>
              <a:t> </a:t>
            </a:r>
            <a:r>
              <a:rPr sz="1550" spc="-110" dirty="0">
                <a:latin typeface="Calibri"/>
                <a:cs typeface="Calibri"/>
              </a:rPr>
              <a:t>*/</a:t>
            </a:r>
            <a:endParaRPr sz="1550">
              <a:latin typeface="Calibri"/>
              <a:cs typeface="Calibri"/>
            </a:endParaRPr>
          </a:p>
          <a:p>
            <a:pPr marL="307340" indent="-237490">
              <a:lnSpc>
                <a:spcPct val="100000"/>
              </a:lnSpc>
              <a:spcBef>
                <a:spcPts val="155"/>
              </a:spcBef>
              <a:buSzPct val="93548"/>
              <a:buAutoNum type="arabicPeriod" startAt="12"/>
              <a:tabLst>
                <a:tab pos="307975" algn="l"/>
              </a:tabLst>
            </a:pPr>
            <a:r>
              <a:rPr sz="1550" spc="-25" dirty="0">
                <a:latin typeface="Calibri"/>
                <a:cs typeface="Calibri"/>
              </a:rPr>
              <a:t>if </a:t>
            </a:r>
            <a:r>
              <a:rPr sz="1550" spc="-50" dirty="0">
                <a:latin typeface="Calibri"/>
                <a:cs typeface="Calibri"/>
              </a:rPr>
              <a:t>($resu!t </a:t>
            </a:r>
            <a:r>
              <a:rPr sz="1550" spc="-55" dirty="0">
                <a:latin typeface="Calibri"/>
                <a:cs typeface="Calibri"/>
              </a:rPr>
              <a:t>= </a:t>
            </a:r>
            <a:r>
              <a:rPr sz="1550" spc="-40" dirty="0">
                <a:latin typeface="Calibri"/>
                <a:cs typeface="Calibri"/>
              </a:rPr>
              <a:t>$mysq!</a:t>
            </a:r>
            <a:r>
              <a:rPr sz="1550" spc="-40" dirty="0">
                <a:solidFill>
                  <a:srgbClr val="0E0E0E"/>
                </a:solidFill>
                <a:latin typeface="Calibri"/>
                <a:cs typeface="Calibri"/>
              </a:rPr>
              <a:t>i </a:t>
            </a:r>
            <a:r>
              <a:rPr sz="1550" spc="-450" dirty="0">
                <a:latin typeface="Calibri"/>
                <a:cs typeface="Calibri"/>
              </a:rPr>
              <a:t>—&gt;</a:t>
            </a:r>
            <a:r>
              <a:rPr sz="1550" spc="-90" dirty="0">
                <a:latin typeface="Calibri"/>
                <a:cs typeface="Calibri"/>
              </a:rPr>
              <a:t> </a:t>
            </a:r>
            <a:r>
              <a:rPr sz="1550" spc="-5" dirty="0">
                <a:latin typeface="Calibri"/>
                <a:cs typeface="Calibri"/>
              </a:rPr>
              <a:t>query($query))</a:t>
            </a:r>
            <a:r>
              <a:rPr sz="1550" spc="-180" dirty="0">
                <a:latin typeface="Calibri"/>
                <a:cs typeface="Calibri"/>
              </a:rPr>
              <a:t> </a:t>
            </a:r>
            <a:r>
              <a:rPr sz="1550" dirty="0">
                <a:solidFill>
                  <a:srgbClr val="282828"/>
                </a:solidFill>
                <a:latin typeface="Calibri"/>
                <a:cs typeface="Calibri"/>
              </a:rPr>
              <a:t>(</a:t>
            </a:r>
            <a:endParaRPr sz="1550">
              <a:latin typeface="Calibri"/>
              <a:cs typeface="Calibri"/>
            </a:endParaRPr>
          </a:p>
          <a:p>
            <a:pPr marL="490220" indent="-420370">
              <a:lnSpc>
                <a:spcPct val="100000"/>
              </a:lnSpc>
              <a:spcBef>
                <a:spcPts val="160"/>
              </a:spcBef>
              <a:buClr>
                <a:srgbClr val="000000"/>
              </a:buClr>
              <a:buSzPct val="93548"/>
              <a:buFont typeface="Calibri"/>
              <a:buAutoNum type="arabicPeriod" startAt="12"/>
              <a:tabLst>
                <a:tab pos="490220" algn="l"/>
                <a:tab pos="490855" algn="l"/>
              </a:tabLst>
            </a:pPr>
            <a:r>
              <a:rPr sz="1550" i="1" spc="-95" dirty="0">
                <a:solidFill>
                  <a:srgbClr val="131313"/>
                </a:solidFill>
                <a:latin typeface="Calibri"/>
                <a:cs typeface="Calibri"/>
              </a:rPr>
              <a:t>f/ </a:t>
            </a:r>
            <a:r>
              <a:rPr sz="1550" spc="-15" dirty="0">
                <a:latin typeface="Calibri"/>
                <a:cs typeface="Calibri"/>
              </a:rPr>
              <a:t>Don't </a:t>
            </a:r>
            <a:r>
              <a:rPr sz="1550" spc="30" dirty="0">
                <a:latin typeface="Calibri"/>
                <a:cs typeface="Calibri"/>
              </a:rPr>
              <a:t>do </a:t>
            </a:r>
            <a:r>
              <a:rPr sz="1550" spc="-25" dirty="0">
                <a:latin typeface="Calibri"/>
                <a:cs typeface="Calibri"/>
              </a:rPr>
              <a:t>anything </a:t>
            </a:r>
            <a:r>
              <a:rPr sz="1550" spc="15" dirty="0">
                <a:solidFill>
                  <a:srgbClr val="080808"/>
                </a:solidFill>
                <a:latin typeface="Calibri"/>
                <a:cs typeface="Calibri"/>
              </a:rPr>
              <a:t>if</a:t>
            </a:r>
            <a:r>
              <a:rPr sz="1550" spc="-80" dirty="0">
                <a:solidFill>
                  <a:srgbClr val="080808"/>
                </a:solidFill>
                <a:latin typeface="Calibri"/>
                <a:cs typeface="Calibri"/>
              </a:rPr>
              <a:t> </a:t>
            </a:r>
            <a:r>
              <a:rPr sz="1550" spc="-45" dirty="0">
                <a:latin typeface="Calibri"/>
                <a:cs typeface="Calibri"/>
              </a:rPr>
              <a:t>successfu!.</a:t>
            </a:r>
            <a:endParaRPr sz="1550">
              <a:latin typeface="Calibri"/>
              <a:cs typeface="Calibri"/>
            </a:endParaRPr>
          </a:p>
          <a:p>
            <a:pPr marL="65405">
              <a:lnSpc>
                <a:spcPct val="100000"/>
              </a:lnSpc>
              <a:spcBef>
                <a:spcPts val="370"/>
              </a:spcBef>
            </a:pPr>
            <a:r>
              <a:rPr sz="1550" spc="-360" dirty="0">
                <a:latin typeface="Courier New"/>
                <a:cs typeface="Courier New"/>
              </a:rPr>
              <a:t>15.}</a:t>
            </a:r>
            <a:endParaRPr sz="1550">
              <a:latin typeface="Courier New"/>
              <a:cs typeface="Courier New"/>
            </a:endParaRPr>
          </a:p>
          <a:p>
            <a:pPr marL="64769">
              <a:lnSpc>
                <a:spcPts val="1895"/>
              </a:lnSpc>
              <a:spcBef>
                <a:spcPts val="105"/>
              </a:spcBef>
            </a:pPr>
            <a:r>
              <a:rPr sz="1600" spc="-365" dirty="0">
                <a:latin typeface="Courier New"/>
                <a:cs typeface="Courier New"/>
              </a:rPr>
              <a:t>16.else</a:t>
            </a:r>
            <a:endParaRPr sz="1600">
              <a:latin typeface="Courier New"/>
              <a:cs typeface="Courier New"/>
            </a:endParaRPr>
          </a:p>
          <a:p>
            <a:pPr marL="62230">
              <a:lnSpc>
                <a:spcPts val="2075"/>
              </a:lnSpc>
            </a:pPr>
            <a:r>
              <a:rPr sz="1750" spc="-480" dirty="0">
                <a:latin typeface="Courier New"/>
                <a:cs typeface="Courier New"/>
              </a:rPr>
              <a:t>17.(</a:t>
            </a:r>
            <a:endParaRPr sz="1750">
              <a:latin typeface="Courier New"/>
              <a:cs typeface="Courier New"/>
            </a:endParaRPr>
          </a:p>
          <a:p>
            <a:pPr marL="94615" marR="245110" indent="-29209">
              <a:lnSpc>
                <a:spcPts val="2039"/>
              </a:lnSpc>
              <a:spcBef>
                <a:spcPts val="35"/>
              </a:spcBef>
              <a:tabLst>
                <a:tab pos="522605" algn="l"/>
              </a:tabLst>
            </a:pPr>
            <a:r>
              <a:rPr sz="1550" spc="-275" dirty="0">
                <a:latin typeface="Courier New"/>
                <a:cs typeface="Courier New"/>
              </a:rPr>
              <a:t>18.	</a:t>
            </a:r>
            <a:r>
              <a:rPr sz="1550" spc="-130" dirty="0">
                <a:latin typeface="Courier New"/>
                <a:cs typeface="Courier New"/>
              </a:rPr>
              <a:t>echo"Sorry,avehcewithVlN</a:t>
            </a:r>
            <a:r>
              <a:rPr sz="1550" spc="-490" dirty="0">
                <a:latin typeface="Courier New"/>
                <a:cs typeface="Courier New"/>
              </a:rPr>
              <a:t> </a:t>
            </a:r>
            <a:r>
              <a:rPr sz="1550" spc="-70" dirty="0">
                <a:latin typeface="Courier New"/>
                <a:cs typeface="Courier New"/>
              </a:rPr>
              <a:t>of$vncannotbetound”  </a:t>
            </a:r>
            <a:r>
              <a:rPr sz="1550" spc="-220" dirty="0">
                <a:latin typeface="Courier New"/>
                <a:cs typeface="Courier New"/>
              </a:rPr>
              <a:t>mysql</a:t>
            </a:r>
            <a:r>
              <a:rPr sz="1550" spc="-280" dirty="0">
                <a:latin typeface="Courier New"/>
                <a:cs typeface="Courier New"/>
              </a:rPr>
              <a:t> </a:t>
            </a:r>
            <a:r>
              <a:rPr sz="1550" spc="-330" dirty="0">
                <a:latin typeface="Courier New"/>
                <a:cs typeface="Courier New"/>
              </a:rPr>
              <a:t>error</a:t>
            </a:r>
            <a:r>
              <a:rPr sz="2325" spc="-494" baseline="-5376" dirty="0">
                <a:latin typeface="Courier New"/>
                <a:cs typeface="Courier New"/>
              </a:rPr>
              <a:t>0</a:t>
            </a:r>
            <a:r>
              <a:rPr sz="2325" spc="-577" baseline="-5376" dirty="0">
                <a:latin typeface="Courier New"/>
                <a:cs typeface="Courier New"/>
              </a:rPr>
              <a:t> </a:t>
            </a:r>
            <a:r>
              <a:rPr sz="2325" spc="-630" baseline="-5376" dirty="0">
                <a:latin typeface="Courier New"/>
                <a:cs typeface="Courier New"/>
              </a:rPr>
              <a:t>”</a:t>
            </a:r>
            <a:r>
              <a:rPr sz="2325" spc="-960" baseline="-5376" dirty="0">
                <a:latin typeface="Courier New"/>
                <a:cs typeface="Courier New"/>
              </a:rPr>
              <a:t> </a:t>
            </a:r>
            <a:r>
              <a:rPr sz="1550" spc="-420" dirty="0">
                <a:latin typeface="Courier New"/>
                <a:cs typeface="Courier New"/>
              </a:rPr>
              <a:t>‹</a:t>
            </a:r>
            <a:r>
              <a:rPr sz="1550" spc="-459" dirty="0">
                <a:latin typeface="Courier New"/>
                <a:cs typeface="Courier New"/>
              </a:rPr>
              <a:t> </a:t>
            </a:r>
            <a:r>
              <a:rPr sz="1550" spc="-305" dirty="0">
                <a:latin typeface="Courier New"/>
                <a:cs typeface="Courier New"/>
              </a:rPr>
              <a:t>br&gt;</a:t>
            </a:r>
            <a:r>
              <a:rPr sz="1550" spc="-585" dirty="0">
                <a:latin typeface="Courier New"/>
                <a:cs typeface="Courier New"/>
              </a:rPr>
              <a:t> </a:t>
            </a:r>
            <a:r>
              <a:rPr sz="1550" spc="-490" dirty="0">
                <a:latin typeface="Courier New"/>
                <a:cs typeface="Courier New"/>
              </a:rPr>
              <a:t>”;</a:t>
            </a:r>
            <a:endParaRPr sz="1550">
              <a:latin typeface="Courier New"/>
              <a:cs typeface="Courier New"/>
            </a:endParaRPr>
          </a:p>
          <a:p>
            <a:pPr marL="63500">
              <a:lnSpc>
                <a:spcPts val="1925"/>
              </a:lnSpc>
            </a:pPr>
            <a:r>
              <a:rPr sz="1700" spc="-445" dirty="0">
                <a:latin typeface="Courier New"/>
                <a:cs typeface="Courier New"/>
              </a:rPr>
              <a:t>19.}</a:t>
            </a:r>
            <a:endParaRPr sz="1700">
              <a:latin typeface="Courier New"/>
              <a:cs typeface="Courier New"/>
            </a:endParaRPr>
          </a:p>
          <a:p>
            <a:pPr marL="74930" marR="55880" indent="-8255">
              <a:lnSpc>
                <a:spcPts val="2020"/>
              </a:lnSpc>
              <a:spcBef>
                <a:spcPts val="60"/>
              </a:spcBef>
              <a:buSzPct val="93548"/>
              <a:buAutoNum type="arabicPeriod" startAt="20"/>
              <a:tabLst>
                <a:tab pos="302260" algn="l"/>
              </a:tabLst>
            </a:pPr>
            <a:r>
              <a:rPr sz="1550" spc="-40" dirty="0">
                <a:latin typeface="Calibri"/>
                <a:cs typeface="Calibri"/>
              </a:rPr>
              <a:t>// </a:t>
            </a:r>
            <a:r>
              <a:rPr sz="1550" spc="10" dirty="0">
                <a:latin typeface="Calibri"/>
                <a:cs typeface="Calibri"/>
              </a:rPr>
              <a:t>Loop </a:t>
            </a:r>
            <a:r>
              <a:rPr sz="1550" spc="-30" dirty="0">
                <a:latin typeface="Calibri"/>
                <a:cs typeface="Calibri"/>
              </a:rPr>
              <a:t>throug </a:t>
            </a:r>
            <a:r>
              <a:rPr sz="1550" spc="-35" dirty="0">
                <a:solidFill>
                  <a:srgbClr val="2D2D2D"/>
                </a:solidFill>
                <a:latin typeface="Calibri"/>
                <a:cs typeface="Calibri"/>
              </a:rPr>
              <a:t>h </a:t>
            </a:r>
            <a:r>
              <a:rPr sz="1550" spc="-30" dirty="0">
                <a:latin typeface="Calibri"/>
                <a:cs typeface="Calibri"/>
              </a:rPr>
              <a:t>all </a:t>
            </a:r>
            <a:r>
              <a:rPr sz="1550" spc="-40" dirty="0">
                <a:latin typeface="Calibri"/>
                <a:cs typeface="Calibri"/>
              </a:rPr>
              <a:t>the </a:t>
            </a:r>
            <a:r>
              <a:rPr sz="1550" spc="-45" dirty="0">
                <a:latin typeface="Calibri"/>
                <a:cs typeface="Calibri"/>
              </a:rPr>
              <a:t>rows </a:t>
            </a:r>
            <a:r>
              <a:rPr sz="1550" spc="-50" dirty="0">
                <a:latin typeface="Calibri"/>
                <a:cs typeface="Calibri"/>
              </a:rPr>
              <a:t>returned </a:t>
            </a:r>
            <a:r>
              <a:rPr sz="1550" spc="20" dirty="0">
                <a:latin typeface="Calibri"/>
                <a:cs typeface="Calibri"/>
              </a:rPr>
              <a:t>by </a:t>
            </a:r>
            <a:r>
              <a:rPr sz="1550" spc="-15" dirty="0">
                <a:latin typeface="Calibri"/>
                <a:cs typeface="Calibri"/>
              </a:rPr>
              <a:t>the </a:t>
            </a:r>
            <a:r>
              <a:rPr sz="1550" spc="-40" dirty="0">
                <a:latin typeface="Calibri"/>
                <a:cs typeface="Calibri"/>
              </a:rPr>
              <a:t>query, </a:t>
            </a:r>
            <a:r>
              <a:rPr sz="1550" spc="-30" dirty="0">
                <a:latin typeface="Calibri"/>
                <a:cs typeface="Calibri"/>
              </a:rPr>
              <a:t>creating </a:t>
            </a:r>
            <a:r>
              <a:rPr sz="1550" spc="5" dirty="0">
                <a:solidFill>
                  <a:srgbClr val="1C3D44"/>
                </a:solidFill>
                <a:latin typeface="Calibri"/>
                <a:cs typeface="Calibri"/>
              </a:rPr>
              <a:t>a </a:t>
            </a:r>
            <a:r>
              <a:rPr sz="1550" spc="5" dirty="0">
                <a:latin typeface="Calibri"/>
                <a:cs typeface="Calibri"/>
              </a:rPr>
              <a:t> </a:t>
            </a:r>
            <a:r>
              <a:rPr sz="1550" spc="-5" dirty="0">
                <a:latin typeface="Calibri"/>
                <a:cs typeface="Calibri"/>
              </a:rPr>
              <a:t>table </a:t>
            </a:r>
            <a:r>
              <a:rPr sz="1550" spc="-45" dirty="0">
                <a:latin typeface="Calibri"/>
                <a:cs typeface="Calibri"/>
              </a:rPr>
              <a:t>row </a:t>
            </a:r>
            <a:r>
              <a:rPr sz="1550" spc="-10" dirty="0">
                <a:latin typeface="Calibri"/>
                <a:cs typeface="Calibri"/>
              </a:rPr>
              <a:t>for</a:t>
            </a:r>
            <a:r>
              <a:rPr sz="1550" spc="305" dirty="0">
                <a:latin typeface="Calibri"/>
                <a:cs typeface="Calibri"/>
              </a:rPr>
              <a:t> </a:t>
            </a:r>
            <a:r>
              <a:rPr sz="1550" spc="-35" dirty="0">
                <a:latin typeface="Calibri"/>
                <a:cs typeface="Calibri"/>
              </a:rPr>
              <a:t>each</a:t>
            </a:r>
            <a:endParaRPr sz="1550">
              <a:latin typeface="Calibri"/>
              <a:cs typeface="Calibri"/>
            </a:endParaRPr>
          </a:p>
          <a:p>
            <a:pPr marL="304165" indent="-237490">
              <a:lnSpc>
                <a:spcPct val="100000"/>
              </a:lnSpc>
              <a:spcBef>
                <a:spcPts val="60"/>
              </a:spcBef>
              <a:buSzPct val="93548"/>
              <a:buAutoNum type="arabicPeriod" startAt="20"/>
              <a:tabLst>
                <a:tab pos="304800" algn="l"/>
              </a:tabLst>
            </a:pPr>
            <a:r>
              <a:rPr sz="1550" spc="-40" dirty="0">
                <a:latin typeface="Calibri"/>
                <a:cs typeface="Calibri"/>
              </a:rPr>
              <a:t>while </a:t>
            </a:r>
            <a:r>
              <a:rPr sz="1550" spc="-50" dirty="0">
                <a:latin typeface="Calibri"/>
                <a:cs typeface="Calibri"/>
              </a:rPr>
              <a:t>($resu!t </a:t>
            </a:r>
            <a:r>
              <a:rPr sz="1550" spc="-35" dirty="0">
                <a:latin typeface="Calibri"/>
                <a:cs typeface="Calibri"/>
              </a:rPr>
              <a:t>ar </a:t>
            </a:r>
            <a:r>
              <a:rPr sz="1550" spc="-40" dirty="0">
                <a:solidFill>
                  <a:srgbClr val="181818"/>
                </a:solidFill>
                <a:latin typeface="Calibri"/>
                <a:cs typeface="Calibri"/>
              </a:rPr>
              <a:t>= </a:t>
            </a:r>
            <a:r>
              <a:rPr sz="1550" spc="-40" dirty="0">
                <a:latin typeface="Calibri"/>
                <a:cs typeface="Calibri"/>
              </a:rPr>
              <a:t>mysq!i </a:t>
            </a:r>
            <a:r>
              <a:rPr sz="1550" spc="-45" dirty="0">
                <a:latin typeface="Calibri"/>
                <a:cs typeface="Calibri"/>
              </a:rPr>
              <a:t>fetch </a:t>
            </a:r>
            <a:r>
              <a:rPr sz="1550" spc="-20" dirty="0">
                <a:latin typeface="Calibri"/>
                <a:cs typeface="Calibri"/>
              </a:rPr>
              <a:t>assoc($resu!t))</a:t>
            </a:r>
            <a:r>
              <a:rPr sz="1550" spc="-5" dirty="0">
                <a:latin typeface="Calibri"/>
                <a:cs typeface="Calibri"/>
              </a:rPr>
              <a:t> </a:t>
            </a:r>
            <a:r>
              <a:rPr sz="1550" spc="-30" dirty="0">
                <a:solidFill>
                  <a:srgbClr val="212121"/>
                </a:solidFill>
                <a:latin typeface="Calibri"/>
                <a:cs typeface="Calibri"/>
              </a:rPr>
              <a:t>{</a:t>
            </a:r>
            <a:endParaRPr sz="1550">
              <a:latin typeface="Calibri"/>
              <a:cs typeface="Calibri"/>
            </a:endParaRPr>
          </a:p>
          <a:p>
            <a:pPr marL="471170" indent="-404495">
              <a:lnSpc>
                <a:spcPct val="100000"/>
              </a:lnSpc>
              <a:spcBef>
                <a:spcPts val="155"/>
              </a:spcBef>
              <a:buSzPct val="93548"/>
              <a:buAutoNum type="arabicPeriod" startAt="20"/>
              <a:tabLst>
                <a:tab pos="471170" algn="l"/>
                <a:tab pos="471805" algn="l"/>
              </a:tabLst>
            </a:pPr>
            <a:r>
              <a:rPr sz="1550" spc="-35" dirty="0">
                <a:latin typeface="Calibri"/>
                <a:cs typeface="Calibri"/>
              </a:rPr>
              <a:t>$year = </a:t>
            </a:r>
            <a:r>
              <a:rPr sz="1550" spc="-50" dirty="0">
                <a:latin typeface="Calibri"/>
                <a:cs typeface="Calibri"/>
              </a:rPr>
              <a:t>$resu!t</a:t>
            </a:r>
            <a:r>
              <a:rPr sz="1550" spc="250" dirty="0">
                <a:latin typeface="Calibri"/>
                <a:cs typeface="Calibri"/>
              </a:rPr>
              <a:t> </a:t>
            </a:r>
            <a:r>
              <a:rPr sz="1550" spc="-25" dirty="0">
                <a:latin typeface="Calibri"/>
                <a:cs typeface="Calibri"/>
              </a:rPr>
              <a:t>ar['YEAR'];</a:t>
            </a:r>
            <a:endParaRPr sz="1550">
              <a:latin typeface="Calibri"/>
              <a:cs typeface="Calibri"/>
            </a:endParaRPr>
          </a:p>
          <a:p>
            <a:pPr marL="572135" indent="-505459">
              <a:lnSpc>
                <a:spcPct val="100000"/>
              </a:lnSpc>
              <a:spcBef>
                <a:spcPts val="155"/>
              </a:spcBef>
              <a:buSzPct val="93548"/>
              <a:buAutoNum type="arabicPeriod" startAt="20"/>
              <a:tabLst>
                <a:tab pos="571500" algn="l"/>
                <a:tab pos="572770" algn="l"/>
              </a:tabLst>
            </a:pPr>
            <a:r>
              <a:rPr sz="1550" spc="-25" dirty="0">
                <a:latin typeface="Calibri"/>
                <a:cs typeface="Calibri"/>
              </a:rPr>
              <a:t>$make  </a:t>
            </a:r>
            <a:r>
              <a:rPr sz="1550" spc="-20" dirty="0">
                <a:latin typeface="Calibri"/>
                <a:cs typeface="Calibri"/>
              </a:rPr>
              <a:t>=  </a:t>
            </a:r>
            <a:r>
              <a:rPr sz="1550" spc="-65" dirty="0">
                <a:latin typeface="Calibri"/>
                <a:cs typeface="Calibri"/>
              </a:rPr>
              <a:t>$resu!t</a:t>
            </a:r>
            <a:r>
              <a:rPr sz="1550" spc="215" dirty="0">
                <a:latin typeface="Calibri"/>
                <a:cs typeface="Calibri"/>
              </a:rPr>
              <a:t> </a:t>
            </a:r>
            <a:r>
              <a:rPr sz="1550" spc="-40" dirty="0">
                <a:latin typeface="Calibri"/>
                <a:cs typeface="Calibri"/>
              </a:rPr>
              <a:t>ar['Make'j;</a:t>
            </a:r>
            <a:endParaRPr sz="1550">
              <a:latin typeface="Calibri"/>
              <a:cs typeface="Calibri"/>
            </a:endParaRPr>
          </a:p>
          <a:p>
            <a:pPr marL="471170" indent="-404495">
              <a:lnSpc>
                <a:spcPct val="100000"/>
              </a:lnSpc>
              <a:spcBef>
                <a:spcPts val="155"/>
              </a:spcBef>
              <a:buSzPct val="93548"/>
              <a:buAutoNum type="arabicPeriod" startAt="20"/>
              <a:tabLst>
                <a:tab pos="471170" algn="l"/>
                <a:tab pos="471805" algn="l"/>
              </a:tabLst>
            </a:pPr>
            <a:r>
              <a:rPr sz="1550" spc="-40" dirty="0">
                <a:latin typeface="Calibri"/>
                <a:cs typeface="Calibri"/>
              </a:rPr>
              <a:t>$mode!  </a:t>
            </a:r>
            <a:r>
              <a:rPr sz="1550" spc="-35" dirty="0">
                <a:latin typeface="Calibri"/>
                <a:cs typeface="Calibri"/>
              </a:rPr>
              <a:t>=  </a:t>
            </a:r>
            <a:r>
              <a:rPr sz="1550" spc="-50" dirty="0">
                <a:latin typeface="Calibri"/>
                <a:cs typeface="Calibri"/>
              </a:rPr>
              <a:t>$resu!t </a:t>
            </a:r>
            <a:r>
              <a:rPr sz="1550" spc="-45" dirty="0">
                <a:latin typeface="Calibri"/>
                <a:cs typeface="Calibri"/>
              </a:rPr>
              <a:t> </a:t>
            </a:r>
            <a:r>
              <a:rPr sz="1550" spc="-40" dirty="0">
                <a:latin typeface="Calibri"/>
                <a:cs typeface="Calibri"/>
              </a:rPr>
              <a:t>ar['Mode!'];</a:t>
            </a:r>
            <a:endParaRPr sz="1550">
              <a:latin typeface="Calibri"/>
              <a:cs typeface="Calibri"/>
            </a:endParaRPr>
          </a:p>
          <a:p>
            <a:pPr marL="480695" indent="-414020">
              <a:lnSpc>
                <a:spcPct val="100000"/>
              </a:lnSpc>
              <a:spcBef>
                <a:spcPts val="155"/>
              </a:spcBef>
              <a:buSzPct val="93548"/>
              <a:buAutoNum type="arabicPeriod" startAt="20"/>
              <a:tabLst>
                <a:tab pos="480059" algn="l"/>
                <a:tab pos="481330" algn="l"/>
              </a:tabLst>
            </a:pPr>
            <a:r>
              <a:rPr sz="1550" spc="-40" dirty="0">
                <a:latin typeface="Calibri"/>
                <a:cs typeface="Calibri"/>
              </a:rPr>
              <a:t>$trim = </a:t>
            </a:r>
            <a:r>
              <a:rPr sz="1550" spc="-65" dirty="0">
                <a:latin typeface="Calibri"/>
                <a:cs typeface="Calibri"/>
              </a:rPr>
              <a:t>$resu!t</a:t>
            </a:r>
            <a:r>
              <a:rPr sz="1550" spc="70" dirty="0">
                <a:latin typeface="Calibri"/>
                <a:cs typeface="Calibri"/>
              </a:rPr>
              <a:t> </a:t>
            </a:r>
            <a:r>
              <a:rPr sz="1550" spc="5" dirty="0">
                <a:latin typeface="Calibri"/>
                <a:cs typeface="Calibri"/>
              </a:rPr>
              <a:t>ar['TRM'];</a:t>
            </a:r>
            <a:endParaRPr sz="1550">
              <a:latin typeface="Calibri"/>
              <a:cs typeface="Calibri"/>
            </a:endParaRPr>
          </a:p>
          <a:p>
            <a:pPr marL="471170" indent="-404495">
              <a:lnSpc>
                <a:spcPct val="100000"/>
              </a:lnSpc>
              <a:spcBef>
                <a:spcPts val="160"/>
              </a:spcBef>
              <a:buSzPct val="93548"/>
              <a:buAutoNum type="arabicPeriod" startAt="20"/>
              <a:tabLst>
                <a:tab pos="471170" algn="l"/>
                <a:tab pos="471805" algn="l"/>
              </a:tabLst>
            </a:pPr>
            <a:r>
              <a:rPr sz="1550" spc="-25" dirty="0">
                <a:latin typeface="Calibri"/>
                <a:cs typeface="Calibri"/>
              </a:rPr>
              <a:t>$co!or </a:t>
            </a:r>
            <a:r>
              <a:rPr sz="1550" spc="-25" dirty="0">
                <a:solidFill>
                  <a:srgbClr val="545454"/>
                </a:solidFill>
                <a:latin typeface="Calibri"/>
                <a:cs typeface="Calibri"/>
              </a:rPr>
              <a:t>= </a:t>
            </a:r>
            <a:r>
              <a:rPr sz="1550" spc="-50" dirty="0">
                <a:latin typeface="Calibri"/>
                <a:cs typeface="Calibri"/>
              </a:rPr>
              <a:t>$resu!t </a:t>
            </a:r>
            <a:r>
              <a:rPr sz="1550" spc="-30" dirty="0">
                <a:latin typeface="Calibri"/>
                <a:cs typeface="Calibri"/>
              </a:rPr>
              <a:t>ar['EXT</a:t>
            </a:r>
            <a:r>
              <a:rPr sz="1550" spc="-25" dirty="0">
                <a:latin typeface="Calibri"/>
                <a:cs typeface="Calibri"/>
              </a:rPr>
              <a:t> </a:t>
            </a:r>
            <a:r>
              <a:rPr sz="1550" spc="-20" dirty="0">
                <a:latin typeface="Calibri"/>
                <a:cs typeface="Calibri"/>
              </a:rPr>
              <a:t>COLOR'];</a:t>
            </a:r>
            <a:endParaRPr sz="1550">
              <a:latin typeface="Calibri"/>
              <a:cs typeface="Calibri"/>
            </a:endParaRPr>
          </a:p>
          <a:p>
            <a:pPr marL="480695" indent="-414020">
              <a:lnSpc>
                <a:spcPct val="100000"/>
              </a:lnSpc>
              <a:spcBef>
                <a:spcPts val="155"/>
              </a:spcBef>
              <a:buSzPct val="93548"/>
              <a:buAutoNum type="arabicPeriod" startAt="20"/>
              <a:tabLst>
                <a:tab pos="480059" algn="l"/>
                <a:tab pos="481330" algn="l"/>
              </a:tabLst>
            </a:pPr>
            <a:r>
              <a:rPr sz="1550" spc="-35" dirty="0">
                <a:latin typeface="Calibri"/>
                <a:cs typeface="Calibri"/>
              </a:rPr>
              <a:t>$interior </a:t>
            </a:r>
            <a:r>
              <a:rPr sz="1550" spc="-40" dirty="0">
                <a:latin typeface="Calibri"/>
                <a:cs typeface="Calibri"/>
              </a:rPr>
              <a:t>= </a:t>
            </a:r>
            <a:r>
              <a:rPr sz="1550" spc="-65" dirty="0">
                <a:latin typeface="Calibri"/>
                <a:cs typeface="Calibri"/>
              </a:rPr>
              <a:t>$resu!t </a:t>
            </a:r>
            <a:r>
              <a:rPr sz="1550" spc="-20" dirty="0">
                <a:latin typeface="Calibri"/>
                <a:cs typeface="Calibri"/>
              </a:rPr>
              <a:t>ar['INT</a:t>
            </a:r>
            <a:r>
              <a:rPr sz="1550" spc="250" dirty="0">
                <a:latin typeface="Calibri"/>
                <a:cs typeface="Calibri"/>
              </a:rPr>
              <a:t> </a:t>
            </a:r>
            <a:r>
              <a:rPr sz="1550" spc="-20" dirty="0">
                <a:latin typeface="Calibri"/>
                <a:cs typeface="Calibri"/>
              </a:rPr>
              <a:t>COLOR'];</a:t>
            </a:r>
            <a:endParaRPr sz="1550">
              <a:latin typeface="Calibri"/>
              <a:cs typeface="Calibri"/>
            </a:endParaRPr>
          </a:p>
          <a:p>
            <a:pPr marL="471170" indent="-404495">
              <a:lnSpc>
                <a:spcPct val="100000"/>
              </a:lnSpc>
              <a:spcBef>
                <a:spcPts val="155"/>
              </a:spcBef>
              <a:buSzPct val="93548"/>
              <a:buAutoNum type="arabicPeriod" startAt="20"/>
              <a:tabLst>
                <a:tab pos="471170" algn="l"/>
                <a:tab pos="471805" algn="l"/>
              </a:tabLst>
            </a:pPr>
            <a:r>
              <a:rPr sz="1550" spc="-30" dirty="0">
                <a:latin typeface="Calibri"/>
                <a:cs typeface="Calibri"/>
              </a:rPr>
              <a:t>$mi!eage </a:t>
            </a:r>
            <a:r>
              <a:rPr sz="1550" spc="-25" dirty="0">
                <a:latin typeface="Calibri"/>
                <a:cs typeface="Calibri"/>
              </a:rPr>
              <a:t>= </a:t>
            </a:r>
            <a:r>
              <a:rPr sz="1550" spc="-50" dirty="0">
                <a:latin typeface="Calibri"/>
                <a:cs typeface="Calibri"/>
              </a:rPr>
              <a:t>$resu!t</a:t>
            </a:r>
            <a:r>
              <a:rPr sz="1550" spc="190" dirty="0">
                <a:latin typeface="Calibri"/>
                <a:cs typeface="Calibri"/>
              </a:rPr>
              <a:t> </a:t>
            </a:r>
            <a:r>
              <a:rPr sz="1550" spc="-20" dirty="0">
                <a:latin typeface="Calibri"/>
                <a:cs typeface="Calibri"/>
              </a:rPr>
              <a:t>ar['MILEAGE'];</a:t>
            </a:r>
            <a:endParaRPr sz="1550">
              <a:latin typeface="Calibri"/>
              <a:cs typeface="Calibri"/>
            </a:endParaRPr>
          </a:p>
          <a:p>
            <a:pPr marL="480695" indent="-414020">
              <a:lnSpc>
                <a:spcPct val="100000"/>
              </a:lnSpc>
              <a:spcBef>
                <a:spcPts val="155"/>
              </a:spcBef>
              <a:buSzPct val="93548"/>
              <a:buAutoNum type="arabicPeriod" startAt="20"/>
              <a:tabLst>
                <a:tab pos="480059" algn="l"/>
                <a:tab pos="481330" algn="l"/>
              </a:tabLst>
            </a:pPr>
            <a:r>
              <a:rPr sz="1550" spc="-20" dirty="0">
                <a:latin typeface="Calibri"/>
                <a:cs typeface="Calibri"/>
              </a:rPr>
              <a:t>$transmission = </a:t>
            </a:r>
            <a:r>
              <a:rPr sz="1550" spc="-65" dirty="0">
                <a:latin typeface="Calibri"/>
                <a:cs typeface="Calibri"/>
              </a:rPr>
              <a:t>$resu!t</a:t>
            </a:r>
            <a:r>
              <a:rPr sz="1550" spc="95" dirty="0">
                <a:latin typeface="Calibri"/>
                <a:cs typeface="Calibri"/>
              </a:rPr>
              <a:t> </a:t>
            </a:r>
            <a:r>
              <a:rPr sz="1550" spc="10" dirty="0">
                <a:latin typeface="Calibri"/>
                <a:cs typeface="Calibri"/>
              </a:rPr>
              <a:t>ar['TRANSMISSION'];</a:t>
            </a:r>
            <a:endParaRPr sz="155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61067" y="448167"/>
            <a:ext cx="5247008" cy="327436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4084829"/>
            <a:ext cx="6323965" cy="9677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example assumes that we have </a:t>
            </a:r>
            <a:r>
              <a:rPr sz="1450" spc="-5" dirty="0">
                <a:latin typeface="Times New Roman"/>
                <a:cs typeface="Times New Roman"/>
              </a:rPr>
              <a:t>a </a:t>
            </a:r>
            <a:r>
              <a:rPr sz="1450" spc="-10" dirty="0">
                <a:latin typeface="Times New Roman"/>
                <a:cs typeface="Times New Roman"/>
              </a:rPr>
              <a:t>column in </a:t>
            </a:r>
            <a:r>
              <a:rPr sz="1450" spc="-5" dirty="0">
                <a:latin typeface="Times New Roman"/>
                <a:cs typeface="Times New Roman"/>
              </a:rPr>
              <a:t>our </a:t>
            </a:r>
            <a:r>
              <a:rPr sz="1450" spc="-10" dirty="0">
                <a:latin typeface="Times New Roman"/>
                <a:cs typeface="Times New Roman"/>
              </a:rPr>
              <a:t>database called </a:t>
            </a:r>
            <a:r>
              <a:rPr sz="1450" b="1" spc="-10" dirty="0">
                <a:latin typeface="Times New Roman"/>
                <a:cs typeface="Times New Roman"/>
              </a:rPr>
              <a:t>Primary_Image,  </a:t>
            </a:r>
            <a:r>
              <a:rPr sz="1450" spc="-10" dirty="0">
                <a:latin typeface="Times New Roman"/>
                <a:cs typeface="Times New Roman"/>
              </a:rPr>
              <a:t>which contains the file name </a:t>
            </a:r>
            <a:r>
              <a:rPr sz="1450" spc="-5" dirty="0">
                <a:latin typeface="Times New Roman"/>
                <a:cs typeface="Times New Roman"/>
              </a:rPr>
              <a:t>of </a:t>
            </a:r>
            <a:r>
              <a:rPr sz="1450" spc="-10" dirty="0">
                <a:latin typeface="Times New Roman"/>
                <a:cs typeface="Times New Roman"/>
              </a:rPr>
              <a:t>an image file that is stored on </a:t>
            </a:r>
            <a:r>
              <a:rPr sz="1450" spc="-5" dirty="0">
                <a:latin typeface="Times New Roman"/>
                <a:cs typeface="Times New Roman"/>
              </a:rPr>
              <a:t>our </a:t>
            </a:r>
            <a:r>
              <a:rPr sz="1450" spc="-20" dirty="0">
                <a:latin typeface="Times New Roman"/>
                <a:cs typeface="Times New Roman"/>
              </a:rPr>
              <a:t>server. </a:t>
            </a:r>
            <a:r>
              <a:rPr sz="1450" spc="-10" dirty="0">
                <a:latin typeface="Times New Roman"/>
                <a:cs typeface="Times New Roman"/>
              </a:rPr>
              <a:t>The sample  files home page contains </a:t>
            </a:r>
            <a:r>
              <a:rPr sz="1450" spc="-5" dirty="0">
                <a:latin typeface="Times New Roman"/>
                <a:cs typeface="Times New Roman"/>
              </a:rPr>
              <a:t>a </a:t>
            </a:r>
            <a:r>
              <a:rPr sz="1450" spc="-10" dirty="0">
                <a:latin typeface="Times New Roman"/>
                <a:cs typeface="Times New Roman"/>
              </a:rPr>
              <a:t>script that makes this modification, if you are so</a:t>
            </a:r>
            <a:r>
              <a:rPr sz="1450" spc="150" dirty="0">
                <a:latin typeface="Times New Roman"/>
                <a:cs typeface="Times New Roman"/>
              </a:rPr>
              <a:t> </a:t>
            </a:r>
            <a:r>
              <a:rPr sz="1450" spc="-10" dirty="0">
                <a:latin typeface="Times New Roman"/>
                <a:cs typeface="Times New Roman"/>
              </a:rPr>
              <a:t>inclined.</a:t>
            </a:r>
            <a:endParaRPr sz="1450">
              <a:latin typeface="Times New Roman"/>
              <a:cs typeface="Times New Roman"/>
            </a:endParaRPr>
          </a:p>
          <a:p>
            <a:pPr marL="12700">
              <a:lnSpc>
                <a:spcPct val="100000"/>
              </a:lnSpc>
              <a:spcBef>
                <a:spcPts val="590"/>
              </a:spcBef>
            </a:pPr>
            <a:r>
              <a:rPr sz="1450" spc="-10" dirty="0">
                <a:latin typeface="Times New Roman"/>
                <a:cs typeface="Times New Roman"/>
              </a:rPr>
              <a:t>If the images were in </a:t>
            </a:r>
            <a:r>
              <a:rPr sz="1450" spc="-5" dirty="0">
                <a:latin typeface="Times New Roman"/>
                <a:cs typeface="Times New Roman"/>
              </a:rPr>
              <a:t>a </a:t>
            </a:r>
            <a:r>
              <a:rPr sz="1450" spc="-10" dirty="0">
                <a:latin typeface="Times New Roman"/>
                <a:cs typeface="Times New Roman"/>
              </a:rPr>
              <a:t>folder called ‘images’, the line would</a:t>
            </a:r>
            <a:r>
              <a:rPr sz="1450" spc="55" dirty="0">
                <a:latin typeface="Times New Roman"/>
                <a:cs typeface="Times New Roman"/>
              </a:rPr>
              <a:t> </a:t>
            </a:r>
            <a:r>
              <a:rPr sz="1450" spc="-10" dirty="0">
                <a:latin typeface="Times New Roman"/>
                <a:cs typeface="Times New Roman"/>
              </a:rPr>
              <a:t>read:</a:t>
            </a:r>
            <a:endParaRPr sz="1450">
              <a:latin typeface="Times New Roman"/>
              <a:cs typeface="Times New Roman"/>
            </a:endParaRPr>
          </a:p>
        </p:txBody>
      </p:sp>
      <p:sp>
        <p:nvSpPr>
          <p:cNvPr id="4" name="object 4"/>
          <p:cNvSpPr/>
          <p:nvPr/>
        </p:nvSpPr>
        <p:spPr>
          <a:xfrm>
            <a:off x="2066038" y="5140205"/>
            <a:ext cx="3437064" cy="24694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5667135"/>
            <a:ext cx="6634480" cy="4544060"/>
          </a:xfrm>
          <a:prstGeom prst="rect">
            <a:avLst/>
          </a:prstGeom>
        </p:spPr>
        <p:txBody>
          <a:bodyPr vert="horz" wrap="square" lIns="0" tIns="93345" rIns="0" bIns="0" rtlCol="0">
            <a:spAutoFit/>
          </a:bodyPr>
          <a:lstStyle/>
          <a:p>
            <a:pPr marL="186055">
              <a:lnSpc>
                <a:spcPct val="100000"/>
              </a:lnSpc>
              <a:spcBef>
                <a:spcPts val="735"/>
              </a:spcBef>
            </a:pPr>
            <a:r>
              <a:rPr sz="1450" b="1" i="1" spc="-10" dirty="0">
                <a:solidFill>
                  <a:srgbClr val="003366"/>
                </a:solidFill>
                <a:latin typeface="Times New Roman"/>
                <a:cs typeface="Times New Roman"/>
              </a:rPr>
              <a:t>Exercise: </a:t>
            </a:r>
            <a:r>
              <a:rPr sz="1450" b="1" i="1" spc="-25" dirty="0">
                <a:solidFill>
                  <a:srgbClr val="003366"/>
                </a:solidFill>
                <a:latin typeface="Times New Roman"/>
                <a:cs typeface="Times New Roman"/>
              </a:rPr>
              <a:t>Viewing</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Images</a:t>
            </a:r>
            <a:endParaRPr sz="1450">
              <a:latin typeface="Times New Roman"/>
              <a:cs typeface="Times New Roman"/>
            </a:endParaRPr>
          </a:p>
          <a:p>
            <a:pPr marL="186055" marR="8890">
              <a:lnSpc>
                <a:spcPts val="1660"/>
              </a:lnSpc>
              <a:spcBef>
                <a:spcPts val="760"/>
              </a:spcBef>
            </a:pPr>
            <a:r>
              <a:rPr sz="1450" spc="-10" dirty="0">
                <a:latin typeface="Times New Roman"/>
                <a:cs typeface="Times New Roman"/>
              </a:rPr>
              <a:t>Get the above example to work. Create an images folder underneath the folder that is  running the car lot application and </a:t>
            </a:r>
            <a:r>
              <a:rPr sz="1450" spc="-5" dirty="0">
                <a:latin typeface="Times New Roman"/>
                <a:cs typeface="Times New Roman"/>
              </a:rPr>
              <a:t>put </a:t>
            </a:r>
            <a:r>
              <a:rPr sz="1450" spc="-10" dirty="0">
                <a:latin typeface="Times New Roman"/>
                <a:cs typeface="Times New Roman"/>
              </a:rPr>
              <a:t>some images into it. Modify </a:t>
            </a:r>
            <a:r>
              <a:rPr sz="1450" spc="-5" dirty="0">
                <a:latin typeface="Times New Roman"/>
                <a:cs typeface="Times New Roman"/>
              </a:rPr>
              <a:t>your </a:t>
            </a:r>
            <a:r>
              <a:rPr sz="1450" spc="-10" dirty="0">
                <a:latin typeface="Times New Roman"/>
                <a:cs typeface="Times New Roman"/>
              </a:rPr>
              <a:t>inventory table  to add </a:t>
            </a:r>
            <a:r>
              <a:rPr sz="1450" spc="-5" dirty="0">
                <a:latin typeface="Times New Roman"/>
                <a:cs typeface="Times New Roman"/>
              </a:rPr>
              <a:t>a </a:t>
            </a:r>
            <a:r>
              <a:rPr sz="1450" b="1" spc="-10" dirty="0">
                <a:latin typeface="Times New Roman"/>
                <a:cs typeface="Times New Roman"/>
              </a:rPr>
              <a:t>Primary_Image </a:t>
            </a:r>
            <a:r>
              <a:rPr sz="1450" spc="-10" dirty="0">
                <a:latin typeface="Times New Roman"/>
                <a:cs typeface="Times New Roman"/>
              </a:rPr>
              <a:t>field and enter some values in that field to associate specific  cars with specific</a:t>
            </a:r>
            <a:r>
              <a:rPr sz="1450" dirty="0">
                <a:latin typeface="Times New Roman"/>
                <a:cs typeface="Times New Roman"/>
              </a:rPr>
              <a:t> </a:t>
            </a:r>
            <a:r>
              <a:rPr sz="1450" spc="-10" dirty="0">
                <a:latin typeface="Times New Roman"/>
                <a:cs typeface="Times New Roman"/>
              </a:rPr>
              <a:t>images.</a:t>
            </a:r>
            <a:endParaRPr sz="1450">
              <a:latin typeface="Times New Roman"/>
              <a:cs typeface="Times New Roman"/>
            </a:endParaRPr>
          </a:p>
          <a:p>
            <a:pPr marL="186055" marR="191135">
              <a:lnSpc>
                <a:spcPts val="1660"/>
              </a:lnSpc>
              <a:spcBef>
                <a:spcPts val="705"/>
              </a:spcBef>
            </a:pPr>
            <a:r>
              <a:rPr sz="1450" spc="-10" dirty="0">
                <a:latin typeface="Times New Roman"/>
                <a:cs typeface="Times New Roman"/>
              </a:rPr>
              <a:t>Make </a:t>
            </a:r>
            <a:r>
              <a:rPr sz="1450" spc="-5" dirty="0">
                <a:latin typeface="Times New Roman"/>
                <a:cs typeface="Times New Roman"/>
              </a:rPr>
              <a:t>a </a:t>
            </a:r>
            <a:r>
              <a:rPr sz="1450" spc="-10" dirty="0">
                <a:latin typeface="Times New Roman"/>
                <a:cs typeface="Times New Roman"/>
              </a:rPr>
              <a:t>copy </a:t>
            </a:r>
            <a:r>
              <a:rPr sz="1450" spc="-5" dirty="0">
                <a:latin typeface="Times New Roman"/>
                <a:cs typeface="Times New Roman"/>
              </a:rPr>
              <a:t>of </a:t>
            </a:r>
            <a:r>
              <a:rPr sz="1450" spc="-10" dirty="0">
                <a:latin typeface="Times New Roman"/>
                <a:cs typeface="Times New Roman"/>
              </a:rPr>
              <a:t>the </a:t>
            </a:r>
            <a:r>
              <a:rPr sz="1450" spc="-15" dirty="0">
                <a:latin typeface="Times New Roman"/>
                <a:cs typeface="Times New Roman"/>
              </a:rPr>
              <a:t>viewcar.php </a:t>
            </a:r>
            <a:r>
              <a:rPr sz="1450" spc="-10" dirty="0">
                <a:latin typeface="Times New Roman"/>
                <a:cs typeface="Times New Roman"/>
              </a:rPr>
              <a:t>script (call it viewcar-backup.php in case you need it  later), then modify the </a:t>
            </a:r>
            <a:r>
              <a:rPr sz="1450" spc="-15" dirty="0">
                <a:latin typeface="Times New Roman"/>
                <a:cs typeface="Times New Roman"/>
              </a:rPr>
              <a:t>viewcar.php </a:t>
            </a:r>
            <a:r>
              <a:rPr sz="1450" spc="-10" dirty="0">
                <a:latin typeface="Times New Roman"/>
                <a:cs typeface="Times New Roman"/>
              </a:rPr>
              <a:t>as shown in red above so that it reads the image  location </a:t>
            </a:r>
            <a:r>
              <a:rPr sz="1450" spc="-5" dirty="0">
                <a:latin typeface="Times New Roman"/>
                <a:cs typeface="Times New Roman"/>
              </a:rPr>
              <a:t>out of </a:t>
            </a:r>
            <a:r>
              <a:rPr sz="1450" spc="-10" dirty="0">
                <a:latin typeface="Times New Roman"/>
                <a:cs typeface="Times New Roman"/>
              </a:rPr>
              <a:t>the database and inserts the image into the page using the &lt;img&gt;</a:t>
            </a:r>
            <a:r>
              <a:rPr sz="1450" spc="135" dirty="0">
                <a:latin typeface="Times New Roman"/>
                <a:cs typeface="Times New Roman"/>
              </a:rPr>
              <a:t> </a:t>
            </a:r>
            <a:r>
              <a:rPr sz="1450" spc="-10" dirty="0">
                <a:latin typeface="Times New Roman"/>
                <a:cs typeface="Times New Roman"/>
              </a:rPr>
              <a:t>tag.</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Pulling </a:t>
            </a:r>
            <a:r>
              <a:rPr sz="1650" b="1" dirty="0">
                <a:solidFill>
                  <a:srgbClr val="003366"/>
                </a:solidFill>
                <a:latin typeface="Times New Roman"/>
                <a:cs typeface="Times New Roman"/>
              </a:rPr>
              <a:t>an unknown </a:t>
            </a:r>
            <a:r>
              <a:rPr sz="1650" b="1" spc="-5" dirty="0">
                <a:solidFill>
                  <a:srgbClr val="003366"/>
                </a:solidFill>
                <a:latin typeface="Times New Roman"/>
                <a:cs typeface="Times New Roman"/>
              </a:rPr>
              <a:t>number </a:t>
            </a:r>
            <a:r>
              <a:rPr sz="1650" b="1" dirty="0">
                <a:solidFill>
                  <a:srgbClr val="003366"/>
                </a:solidFill>
                <a:latin typeface="Times New Roman"/>
                <a:cs typeface="Times New Roman"/>
              </a:rPr>
              <a:t>of images </a:t>
            </a:r>
            <a:r>
              <a:rPr sz="1650" b="1" spc="-10" dirty="0">
                <a:solidFill>
                  <a:srgbClr val="003366"/>
                </a:solidFill>
                <a:latin typeface="Times New Roman"/>
                <a:cs typeface="Times New Roman"/>
              </a:rPr>
              <a:t>from </a:t>
            </a:r>
            <a:r>
              <a:rPr sz="1650" b="1" dirty="0">
                <a:solidFill>
                  <a:srgbClr val="003366"/>
                </a:solidFill>
                <a:latin typeface="Times New Roman"/>
                <a:cs typeface="Times New Roman"/>
              </a:rPr>
              <a:t>a</a:t>
            </a:r>
            <a:r>
              <a:rPr sz="1650" b="1" spc="-20" dirty="0">
                <a:solidFill>
                  <a:srgbClr val="003366"/>
                </a:solidFill>
                <a:latin typeface="Times New Roman"/>
                <a:cs typeface="Times New Roman"/>
              </a:rPr>
              <a:t> </a:t>
            </a:r>
            <a:r>
              <a:rPr sz="1650" b="1" dirty="0">
                <a:solidFill>
                  <a:srgbClr val="003366"/>
                </a:solidFill>
                <a:latin typeface="Times New Roman"/>
                <a:cs typeface="Times New Roman"/>
              </a:rPr>
              <a:t>database</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Assuming you </a:t>
            </a:r>
            <a:r>
              <a:rPr sz="1450" spc="-5" dirty="0">
                <a:latin typeface="Times New Roman"/>
                <a:cs typeface="Times New Roman"/>
              </a:rPr>
              <a:t>got </a:t>
            </a:r>
            <a:r>
              <a:rPr sz="1450" spc="-10" dirty="0">
                <a:latin typeface="Times New Roman"/>
                <a:cs typeface="Times New Roman"/>
              </a:rPr>
              <a:t>the above exercise to work, you must admit that it is pretty slick.  Congratulations, you are </a:t>
            </a:r>
            <a:r>
              <a:rPr sz="1450" spc="-15" dirty="0">
                <a:latin typeface="Times New Roman"/>
                <a:cs typeface="Times New Roman"/>
              </a:rPr>
              <a:t>officially </a:t>
            </a:r>
            <a:r>
              <a:rPr sz="1450" spc="-10" dirty="0">
                <a:latin typeface="Times New Roman"/>
                <a:cs typeface="Times New Roman"/>
              </a:rPr>
              <a:t>awesome. But, we can do </a:t>
            </a:r>
            <a:r>
              <a:rPr sz="1450" b="1" spc="-10" dirty="0">
                <a:latin typeface="Times New Roman"/>
                <a:cs typeface="Times New Roman"/>
              </a:rPr>
              <a:t>much </a:t>
            </a:r>
            <a:r>
              <a:rPr sz="1450" b="1" spc="-15" dirty="0">
                <a:latin typeface="Times New Roman"/>
                <a:cs typeface="Times New Roman"/>
              </a:rPr>
              <a:t>more</a:t>
            </a:r>
            <a:r>
              <a:rPr sz="1450" spc="-15" dirty="0">
                <a:latin typeface="Times New Roman"/>
                <a:cs typeface="Times New Roman"/>
              </a:rPr>
              <a:t>. </a:t>
            </a:r>
            <a:r>
              <a:rPr sz="1450" spc="-10" dirty="0">
                <a:latin typeface="Times New Roman"/>
                <a:cs typeface="Times New Roman"/>
              </a:rPr>
              <a:t>Just having  </a:t>
            </a:r>
            <a:r>
              <a:rPr sz="1450" i="1" spc="-5" dirty="0">
                <a:latin typeface="Times New Roman"/>
                <a:cs typeface="Times New Roman"/>
              </a:rPr>
              <a:t>one </a:t>
            </a:r>
            <a:r>
              <a:rPr sz="1450" spc="-10" dirty="0">
                <a:latin typeface="Times New Roman"/>
                <a:cs typeface="Times New Roman"/>
              </a:rPr>
              <a:t>image </a:t>
            </a:r>
            <a:r>
              <a:rPr sz="1450" spc="-5" dirty="0">
                <a:latin typeface="Times New Roman"/>
                <a:cs typeface="Times New Roman"/>
              </a:rPr>
              <a:t>of a </a:t>
            </a:r>
            <a:r>
              <a:rPr sz="1450" spc="-10" dirty="0">
                <a:latin typeface="Times New Roman"/>
                <a:cs typeface="Times New Roman"/>
              </a:rPr>
              <a:t>car </a:t>
            </a:r>
            <a:r>
              <a:rPr sz="1450" spc="-15" dirty="0">
                <a:latin typeface="Times New Roman"/>
                <a:cs typeface="Times New Roman"/>
              </a:rPr>
              <a:t>doesn’t </a:t>
            </a:r>
            <a:r>
              <a:rPr sz="1450" spc="-10" dirty="0">
                <a:latin typeface="Times New Roman"/>
                <a:cs typeface="Times New Roman"/>
              </a:rPr>
              <a:t>really reflect the reality </a:t>
            </a:r>
            <a:r>
              <a:rPr sz="1450" spc="-5" dirty="0">
                <a:latin typeface="Times New Roman"/>
                <a:cs typeface="Times New Roman"/>
              </a:rPr>
              <a:t>of a </a:t>
            </a:r>
            <a:r>
              <a:rPr sz="1450" spc="-10" dirty="0">
                <a:latin typeface="Times New Roman"/>
                <a:cs typeface="Times New Roman"/>
              </a:rPr>
              <a:t>visitor’s expectation </a:t>
            </a:r>
            <a:r>
              <a:rPr sz="1450" spc="-5" dirty="0">
                <a:latin typeface="Times New Roman"/>
                <a:cs typeface="Times New Roman"/>
              </a:rPr>
              <a:t>of a </a:t>
            </a:r>
            <a:r>
              <a:rPr sz="1450" spc="-10" dirty="0">
                <a:latin typeface="Times New Roman"/>
                <a:cs typeface="Times New Roman"/>
              </a:rPr>
              <a:t>car  site. More likely </a:t>
            </a:r>
            <a:r>
              <a:rPr sz="1450" spc="-5" dirty="0">
                <a:latin typeface="Times New Roman"/>
                <a:cs typeface="Times New Roman"/>
              </a:rPr>
              <a:t>a </a:t>
            </a:r>
            <a:r>
              <a:rPr sz="1450" spc="-10" dirty="0">
                <a:latin typeface="Times New Roman"/>
                <a:cs typeface="Times New Roman"/>
              </a:rPr>
              <a:t>visitor to </a:t>
            </a:r>
            <a:r>
              <a:rPr sz="1450" spc="-30" dirty="0">
                <a:latin typeface="Times New Roman"/>
                <a:cs typeface="Times New Roman"/>
              </a:rPr>
              <a:t>Sam’s </a:t>
            </a:r>
            <a:r>
              <a:rPr sz="1450" spc="-10" dirty="0">
                <a:latin typeface="Times New Roman"/>
                <a:cs typeface="Times New Roman"/>
              </a:rPr>
              <a:t>Used Cars web site would want to see </a:t>
            </a:r>
            <a:r>
              <a:rPr sz="1450" i="1" spc="-10" dirty="0">
                <a:latin typeface="Times New Roman"/>
                <a:cs typeface="Times New Roman"/>
              </a:rPr>
              <a:t>many </a:t>
            </a:r>
            <a:r>
              <a:rPr sz="1450" spc="-10" dirty="0">
                <a:latin typeface="Times New Roman"/>
                <a:cs typeface="Times New Roman"/>
              </a:rPr>
              <a:t>images  </a:t>
            </a:r>
            <a:r>
              <a:rPr sz="1450" spc="-5" dirty="0">
                <a:latin typeface="Times New Roman"/>
                <a:cs typeface="Times New Roman"/>
              </a:rPr>
              <a:t>of a </a:t>
            </a:r>
            <a:r>
              <a:rPr sz="1450" spc="-10" dirty="0">
                <a:latin typeface="Times New Roman"/>
                <a:cs typeface="Times New Roman"/>
              </a:rPr>
              <a:t>car </a:t>
            </a:r>
            <a:r>
              <a:rPr sz="1450" spc="-5" dirty="0">
                <a:latin typeface="Times New Roman"/>
                <a:cs typeface="Times New Roman"/>
              </a:rPr>
              <a:t>he or </a:t>
            </a:r>
            <a:r>
              <a:rPr sz="1450" spc="-10" dirty="0">
                <a:latin typeface="Times New Roman"/>
                <a:cs typeface="Times New Roman"/>
              </a:rPr>
              <a:t>she is interested in, and </a:t>
            </a:r>
            <a:r>
              <a:rPr sz="1450" spc="-5" dirty="0">
                <a:latin typeface="Times New Roman"/>
                <a:cs typeface="Times New Roman"/>
              </a:rPr>
              <a:t>our </a:t>
            </a:r>
            <a:r>
              <a:rPr sz="1450" spc="-10" dirty="0">
                <a:latin typeface="Times New Roman"/>
                <a:cs typeface="Times New Roman"/>
              </a:rPr>
              <a:t>site will have to accommodate this. Some cars  might have only </a:t>
            </a:r>
            <a:r>
              <a:rPr sz="1450" spc="-5" dirty="0">
                <a:latin typeface="Times New Roman"/>
                <a:cs typeface="Times New Roman"/>
              </a:rPr>
              <a:t>one </a:t>
            </a:r>
            <a:r>
              <a:rPr sz="1450" spc="-10" dirty="0">
                <a:latin typeface="Times New Roman"/>
                <a:cs typeface="Times New Roman"/>
              </a:rPr>
              <a:t>image, </a:t>
            </a:r>
            <a:r>
              <a:rPr sz="1450" spc="-5" dirty="0">
                <a:latin typeface="Times New Roman"/>
                <a:cs typeface="Times New Roman"/>
              </a:rPr>
              <a:t>but </a:t>
            </a:r>
            <a:r>
              <a:rPr sz="1450" spc="-10" dirty="0">
                <a:latin typeface="Times New Roman"/>
                <a:cs typeface="Times New Roman"/>
              </a:rPr>
              <a:t>some might have 10 </a:t>
            </a:r>
            <a:r>
              <a:rPr sz="1450" spc="-5" dirty="0">
                <a:latin typeface="Times New Roman"/>
                <a:cs typeface="Times New Roman"/>
              </a:rPr>
              <a:t>or </a:t>
            </a:r>
            <a:r>
              <a:rPr sz="1450" spc="-10" dirty="0">
                <a:latin typeface="Times New Roman"/>
                <a:cs typeface="Times New Roman"/>
              </a:rPr>
              <a:t>more. It will </a:t>
            </a:r>
            <a:r>
              <a:rPr sz="1450" spc="-5" dirty="0">
                <a:latin typeface="Times New Roman"/>
                <a:cs typeface="Times New Roman"/>
              </a:rPr>
              <a:t>be </a:t>
            </a:r>
            <a:r>
              <a:rPr sz="1450" spc="-15" dirty="0">
                <a:latin typeface="Times New Roman"/>
                <a:cs typeface="Times New Roman"/>
              </a:rPr>
              <a:t>different </a:t>
            </a:r>
            <a:r>
              <a:rPr sz="1450" spc="-10" dirty="0">
                <a:latin typeface="Times New Roman"/>
                <a:cs typeface="Times New Roman"/>
              </a:rPr>
              <a:t>for  each </a:t>
            </a:r>
            <a:r>
              <a:rPr sz="1450" spc="-30" dirty="0">
                <a:latin typeface="Times New Roman"/>
                <a:cs typeface="Times New Roman"/>
              </a:rPr>
              <a:t>car. </a:t>
            </a:r>
            <a:r>
              <a:rPr sz="1450" spc="-10" dirty="0">
                <a:latin typeface="Times New Roman"/>
                <a:cs typeface="Times New Roman"/>
              </a:rPr>
              <a:t>So how would we accomplish this? Having </a:t>
            </a:r>
            <a:r>
              <a:rPr sz="1450" spc="-5" dirty="0">
                <a:latin typeface="Times New Roman"/>
                <a:cs typeface="Times New Roman"/>
              </a:rPr>
              <a:t>a </a:t>
            </a:r>
            <a:r>
              <a:rPr sz="1450" spc="-10" dirty="0">
                <a:latin typeface="Times New Roman"/>
                <a:cs typeface="Times New Roman"/>
              </a:rPr>
              <a:t>single column called  </a:t>
            </a:r>
            <a:r>
              <a:rPr sz="1450" b="1" spc="-10" dirty="0">
                <a:latin typeface="Times New Roman"/>
                <a:cs typeface="Times New Roman"/>
              </a:rPr>
              <a:t>Primary_Image </a:t>
            </a:r>
            <a:r>
              <a:rPr sz="1450" spc="-10" dirty="0">
                <a:latin typeface="Times New Roman"/>
                <a:cs typeface="Times New Roman"/>
              </a:rPr>
              <a:t>is obviously </a:t>
            </a:r>
            <a:r>
              <a:rPr sz="1450" spc="-5" dirty="0">
                <a:latin typeface="Times New Roman"/>
                <a:cs typeface="Times New Roman"/>
              </a:rPr>
              <a:t>not </a:t>
            </a:r>
            <a:r>
              <a:rPr sz="1450" spc="-10" dirty="0">
                <a:latin typeface="Times New Roman"/>
                <a:cs typeface="Times New Roman"/>
              </a:rPr>
              <a:t>the permanent solution. As soon as you show it to  Sam, he’ll surely say ‘But what if </a:t>
            </a:r>
            <a:r>
              <a:rPr sz="1450" spc="-5" dirty="0">
                <a:latin typeface="Times New Roman"/>
                <a:cs typeface="Times New Roman"/>
              </a:rPr>
              <a:t>I </a:t>
            </a:r>
            <a:r>
              <a:rPr sz="1450" spc="-10" dirty="0">
                <a:latin typeface="Times New Roman"/>
                <a:cs typeface="Times New Roman"/>
              </a:rPr>
              <a:t>have two pictures </a:t>
            </a:r>
            <a:r>
              <a:rPr sz="1450" spc="-5" dirty="0">
                <a:latin typeface="Times New Roman"/>
                <a:cs typeface="Times New Roman"/>
              </a:rPr>
              <a:t>of </a:t>
            </a:r>
            <a:r>
              <a:rPr sz="1450" spc="-10" dirty="0">
                <a:latin typeface="Times New Roman"/>
                <a:cs typeface="Times New Roman"/>
              </a:rPr>
              <a:t>the car to show?’ </a:t>
            </a:r>
            <a:r>
              <a:rPr sz="1450" spc="-25" dirty="0">
                <a:latin typeface="Times New Roman"/>
                <a:cs typeface="Times New Roman"/>
              </a:rPr>
              <a:t>That’s </a:t>
            </a:r>
            <a:r>
              <a:rPr sz="1450" spc="-10" dirty="0">
                <a:latin typeface="Times New Roman"/>
                <a:cs typeface="Times New Roman"/>
              </a:rPr>
              <a:t>the  nature </a:t>
            </a:r>
            <a:r>
              <a:rPr sz="1450" spc="-5" dirty="0">
                <a:latin typeface="Times New Roman"/>
                <a:cs typeface="Times New Roman"/>
              </a:rPr>
              <a:t>of </a:t>
            </a:r>
            <a:r>
              <a:rPr sz="1450" spc="-10" dirty="0">
                <a:latin typeface="Times New Roman"/>
                <a:cs typeface="Times New Roman"/>
              </a:rPr>
              <a:t>web development sometimes. One good idea sparks </a:t>
            </a:r>
            <a:r>
              <a:rPr sz="1450" spc="-20" dirty="0">
                <a:latin typeface="Times New Roman"/>
                <a:cs typeface="Times New Roman"/>
              </a:rPr>
              <a:t>another. </a:t>
            </a:r>
            <a:r>
              <a:rPr sz="1450" spc="-15" dirty="0">
                <a:latin typeface="Times New Roman"/>
                <a:cs typeface="Times New Roman"/>
              </a:rPr>
              <a:t>Don’t</a:t>
            </a:r>
            <a:r>
              <a:rPr sz="1450" spc="85" dirty="0">
                <a:latin typeface="Times New Roman"/>
                <a:cs typeface="Times New Roman"/>
              </a:rPr>
              <a:t> </a:t>
            </a:r>
            <a:r>
              <a:rPr sz="1450" spc="-10" dirty="0">
                <a:latin typeface="Times New Roman"/>
                <a:cs typeface="Times New Roman"/>
              </a:rPr>
              <a:t>get</a:t>
            </a:r>
            <a:endParaRPr sz="1450">
              <a:latin typeface="Times New Roman"/>
              <a:cs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21747"/>
            <a:ext cx="6231890" cy="2078989"/>
          </a:xfrm>
          <a:prstGeom prst="rect">
            <a:avLst/>
          </a:prstGeom>
        </p:spPr>
        <p:txBody>
          <a:bodyPr vert="horz" wrap="square" lIns="0" tIns="23495" rIns="0" bIns="0" rtlCol="0">
            <a:spAutoFit/>
          </a:bodyPr>
          <a:lstStyle/>
          <a:p>
            <a:pPr marL="12700" marR="147320">
              <a:lnSpc>
                <a:spcPts val="1689"/>
              </a:lnSpc>
              <a:spcBef>
                <a:spcPts val="185"/>
              </a:spcBef>
            </a:pPr>
            <a:r>
              <a:rPr sz="1450" spc="-10" dirty="0">
                <a:latin typeface="Times New Roman"/>
                <a:cs typeface="Times New Roman"/>
              </a:rPr>
              <a:t>frustrated when this happens, </a:t>
            </a:r>
            <a:r>
              <a:rPr sz="1450" spc="-5" dirty="0">
                <a:latin typeface="Times New Roman"/>
                <a:cs typeface="Times New Roman"/>
              </a:rPr>
              <a:t>but </a:t>
            </a:r>
            <a:r>
              <a:rPr sz="1450" spc="-10" dirty="0">
                <a:latin typeface="Times New Roman"/>
                <a:cs typeface="Times New Roman"/>
              </a:rPr>
              <a:t>rather think to yourself, </a:t>
            </a:r>
            <a:r>
              <a:rPr sz="1450" spc="-50" dirty="0">
                <a:latin typeface="Times New Roman"/>
                <a:cs typeface="Times New Roman"/>
              </a:rPr>
              <a:t>‘Wow, </a:t>
            </a:r>
            <a:r>
              <a:rPr sz="1450" spc="-5" dirty="0">
                <a:latin typeface="Times New Roman"/>
                <a:cs typeface="Times New Roman"/>
              </a:rPr>
              <a:t>I </a:t>
            </a:r>
            <a:r>
              <a:rPr sz="1450" spc="-10" dirty="0">
                <a:latin typeface="Times New Roman"/>
                <a:cs typeface="Times New Roman"/>
              </a:rPr>
              <a:t>inspired an even  better idea!’</a:t>
            </a:r>
            <a:endParaRPr sz="1450">
              <a:latin typeface="Times New Roman"/>
              <a:cs typeface="Times New Roman"/>
            </a:endParaRPr>
          </a:p>
          <a:p>
            <a:pPr marL="12700" marR="5080">
              <a:lnSpc>
                <a:spcPts val="1660"/>
              </a:lnSpc>
              <a:spcBef>
                <a:spcPts val="645"/>
              </a:spcBef>
            </a:pPr>
            <a:r>
              <a:rPr sz="1450" spc="-10" dirty="0">
                <a:latin typeface="Times New Roman"/>
                <a:cs typeface="Times New Roman"/>
              </a:rPr>
              <a:t>The easiest way to handle </a:t>
            </a:r>
            <a:r>
              <a:rPr sz="1450" spc="-5" dirty="0">
                <a:latin typeface="Times New Roman"/>
                <a:cs typeface="Times New Roman"/>
              </a:rPr>
              <a:t>a </a:t>
            </a:r>
            <a:r>
              <a:rPr sz="1450" spc="-10" dirty="0">
                <a:latin typeface="Times New Roman"/>
                <a:cs typeface="Times New Roman"/>
              </a:rPr>
              <a:t>variable number </a:t>
            </a:r>
            <a:r>
              <a:rPr sz="1450" spc="-5" dirty="0">
                <a:latin typeface="Times New Roman"/>
                <a:cs typeface="Times New Roman"/>
              </a:rPr>
              <a:t>of </a:t>
            </a:r>
            <a:r>
              <a:rPr sz="1450" spc="-10" dirty="0">
                <a:latin typeface="Times New Roman"/>
                <a:cs typeface="Times New Roman"/>
              </a:rPr>
              <a:t>images would </a:t>
            </a:r>
            <a:r>
              <a:rPr sz="1450" spc="-5" dirty="0">
                <a:latin typeface="Times New Roman"/>
                <a:cs typeface="Times New Roman"/>
              </a:rPr>
              <a:t>be </a:t>
            </a:r>
            <a:r>
              <a:rPr sz="1450" spc="-10" dirty="0">
                <a:latin typeface="Times New Roman"/>
                <a:cs typeface="Times New Roman"/>
              </a:rPr>
              <a:t>to create </a:t>
            </a:r>
            <a:r>
              <a:rPr sz="1450" spc="-5" dirty="0">
                <a:latin typeface="Times New Roman"/>
                <a:cs typeface="Times New Roman"/>
              </a:rPr>
              <a:t>a </a:t>
            </a:r>
            <a:r>
              <a:rPr sz="1450" spc="-10" dirty="0">
                <a:latin typeface="Times New Roman"/>
                <a:cs typeface="Times New Roman"/>
              </a:rPr>
              <a:t>database  table to store them</a:t>
            </a:r>
            <a:r>
              <a:rPr sz="1450" spc="5" dirty="0">
                <a:latin typeface="Times New Roman"/>
                <a:cs typeface="Times New Roman"/>
              </a:rPr>
              <a:t> </a:t>
            </a:r>
            <a:r>
              <a:rPr sz="1450" spc="-10" dirty="0">
                <a:latin typeface="Times New Roman"/>
                <a:cs typeface="Times New Roman"/>
              </a:rPr>
              <a:t>in.</a:t>
            </a:r>
            <a:endParaRPr sz="1450">
              <a:latin typeface="Times New Roman"/>
              <a:cs typeface="Times New Roman"/>
            </a:endParaRPr>
          </a:p>
          <a:p>
            <a:pPr marL="12700" marR="17780">
              <a:lnSpc>
                <a:spcPts val="1660"/>
              </a:lnSpc>
              <a:spcBef>
                <a:spcPts val="710"/>
              </a:spcBef>
            </a:pPr>
            <a:r>
              <a:rPr sz="1450" spc="-25" dirty="0">
                <a:latin typeface="Times New Roman"/>
                <a:cs typeface="Times New Roman"/>
              </a:rPr>
              <a:t>Let’s </a:t>
            </a:r>
            <a:r>
              <a:rPr sz="1450" spc="-10" dirty="0">
                <a:latin typeface="Times New Roman"/>
                <a:cs typeface="Times New Roman"/>
              </a:rPr>
              <a:t>add </a:t>
            </a:r>
            <a:r>
              <a:rPr sz="1450" spc="-5" dirty="0">
                <a:latin typeface="Times New Roman"/>
                <a:cs typeface="Times New Roman"/>
              </a:rPr>
              <a:t>a </a:t>
            </a:r>
            <a:r>
              <a:rPr sz="1450" spc="-10" dirty="0">
                <a:latin typeface="Times New Roman"/>
                <a:cs typeface="Times New Roman"/>
              </a:rPr>
              <a:t>table called ‘images’ to </a:t>
            </a:r>
            <a:r>
              <a:rPr sz="1450" spc="-5" dirty="0">
                <a:latin typeface="Times New Roman"/>
                <a:cs typeface="Times New Roman"/>
              </a:rPr>
              <a:t>our </a:t>
            </a:r>
            <a:r>
              <a:rPr sz="1450" spc="-10" dirty="0">
                <a:latin typeface="Times New Roman"/>
                <a:cs typeface="Times New Roman"/>
              </a:rPr>
              <a:t>cars database. It should have the columns ID,  VIN, and</a:t>
            </a:r>
            <a:r>
              <a:rPr sz="1450" spc="-5" dirty="0">
                <a:latin typeface="Times New Roman"/>
                <a:cs typeface="Times New Roman"/>
              </a:rPr>
              <a:t> </a:t>
            </a:r>
            <a:r>
              <a:rPr sz="1450" spc="-10" dirty="0">
                <a:latin typeface="Times New Roman"/>
                <a:cs typeface="Times New Roman"/>
              </a:rPr>
              <a:t>ImageFile.</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Exercise: Create a Database </a:t>
            </a:r>
            <a:r>
              <a:rPr sz="1450" b="1" i="1" spc="-35" dirty="0">
                <a:solidFill>
                  <a:srgbClr val="003366"/>
                </a:solidFill>
                <a:latin typeface="Times New Roman"/>
                <a:cs typeface="Times New Roman"/>
              </a:rPr>
              <a:t>Table </a:t>
            </a:r>
            <a:r>
              <a:rPr sz="1450" b="1" i="1" spc="-10" dirty="0">
                <a:solidFill>
                  <a:srgbClr val="003366"/>
                </a:solidFill>
                <a:latin typeface="Times New Roman"/>
                <a:cs typeface="Times New Roman"/>
              </a:rPr>
              <a:t>to store</a:t>
            </a:r>
            <a:r>
              <a:rPr sz="1450" b="1" i="1" spc="50" dirty="0">
                <a:solidFill>
                  <a:srgbClr val="003366"/>
                </a:solidFill>
                <a:latin typeface="Times New Roman"/>
                <a:cs typeface="Times New Roman"/>
              </a:rPr>
              <a:t> </a:t>
            </a:r>
            <a:r>
              <a:rPr sz="1450" b="1" i="1" spc="-10" dirty="0">
                <a:solidFill>
                  <a:srgbClr val="003366"/>
                </a:solidFill>
                <a:latin typeface="Times New Roman"/>
                <a:cs typeface="Times New Roman"/>
              </a:rPr>
              <a:t>images</a:t>
            </a:r>
            <a:endParaRPr sz="1450">
              <a:latin typeface="Times New Roman"/>
              <a:cs typeface="Times New Roman"/>
            </a:endParaRPr>
          </a:p>
          <a:p>
            <a:pPr marL="12700">
              <a:lnSpc>
                <a:spcPct val="100000"/>
              </a:lnSpc>
              <a:spcBef>
                <a:spcPts val="640"/>
              </a:spcBef>
            </a:pPr>
            <a:r>
              <a:rPr sz="1450" spc="-10" dirty="0">
                <a:latin typeface="Times New Roman"/>
                <a:cs typeface="Times New Roman"/>
              </a:rPr>
              <a:t>Use phpMyAdmin to create this table, like</a:t>
            </a:r>
            <a:r>
              <a:rPr sz="1450" spc="25" dirty="0">
                <a:latin typeface="Times New Roman"/>
                <a:cs typeface="Times New Roman"/>
              </a:rPr>
              <a:t> </a:t>
            </a:r>
            <a:r>
              <a:rPr sz="1450" spc="-10" dirty="0">
                <a:latin typeface="Times New Roman"/>
                <a:cs typeface="Times New Roman"/>
              </a:rPr>
              <a:t>so.</a:t>
            </a:r>
            <a:endParaRPr sz="1450">
              <a:latin typeface="Times New Roman"/>
              <a:cs typeface="Times New Roman"/>
            </a:endParaRPr>
          </a:p>
        </p:txBody>
      </p:sp>
      <p:sp>
        <p:nvSpPr>
          <p:cNvPr id="3" name="object 3"/>
          <p:cNvSpPr/>
          <p:nvPr/>
        </p:nvSpPr>
        <p:spPr>
          <a:xfrm>
            <a:off x="457200" y="2588394"/>
            <a:ext cx="6645601" cy="197559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4624459"/>
            <a:ext cx="6491605" cy="3044190"/>
          </a:xfrm>
          <a:prstGeom prst="rect">
            <a:avLst/>
          </a:prstGeom>
        </p:spPr>
        <p:txBody>
          <a:bodyPr vert="horz" wrap="square" lIns="0" tIns="26670" rIns="0" bIns="0" rtlCol="0">
            <a:spAutoFit/>
          </a:bodyPr>
          <a:lstStyle/>
          <a:p>
            <a:pPr marL="12700" marR="52069">
              <a:lnSpc>
                <a:spcPts val="1660"/>
              </a:lnSpc>
              <a:spcBef>
                <a:spcPts val="210"/>
              </a:spcBef>
            </a:pPr>
            <a:r>
              <a:rPr sz="1450" spc="-10" dirty="0">
                <a:latin typeface="Times New Roman"/>
                <a:cs typeface="Times New Roman"/>
              </a:rPr>
              <a:t>Now you need to populate the table with some sample data. </a:t>
            </a:r>
            <a:r>
              <a:rPr sz="1450" spc="-25" dirty="0">
                <a:latin typeface="Times New Roman"/>
                <a:cs typeface="Times New Roman"/>
              </a:rPr>
              <a:t>Here’s </a:t>
            </a:r>
            <a:r>
              <a:rPr sz="1450" spc="-10" dirty="0">
                <a:latin typeface="Times New Roman"/>
                <a:cs typeface="Times New Roman"/>
              </a:rPr>
              <a:t>what </a:t>
            </a:r>
            <a:r>
              <a:rPr sz="1450" spc="-5" dirty="0">
                <a:latin typeface="Times New Roman"/>
                <a:cs typeface="Times New Roman"/>
              </a:rPr>
              <a:t>I </a:t>
            </a:r>
            <a:r>
              <a:rPr sz="1450" spc="-10" dirty="0">
                <a:latin typeface="Times New Roman"/>
                <a:cs typeface="Times New Roman"/>
              </a:rPr>
              <a:t>did. Go to  </a:t>
            </a:r>
            <a:r>
              <a:rPr sz="1450" u="sng" spc="-15" dirty="0">
                <a:solidFill>
                  <a:srgbClr val="0000ED"/>
                </a:solidFill>
                <a:uFill>
                  <a:solidFill>
                    <a:srgbClr val="0000ED"/>
                  </a:solidFill>
                </a:uFill>
                <a:latin typeface="Times New Roman"/>
                <a:cs typeface="Times New Roman"/>
                <a:hlinkClick r:id="rId3"/>
              </a:rPr>
              <a:t>http://www.cars.com</a:t>
            </a:r>
            <a:r>
              <a:rPr sz="1450" spc="-15" dirty="0">
                <a:solidFill>
                  <a:srgbClr val="0000ED"/>
                </a:solidFill>
                <a:latin typeface="Times New Roman"/>
                <a:cs typeface="Times New Roman"/>
                <a:hlinkClick r:id="rId3"/>
              </a:rPr>
              <a:t> </a:t>
            </a:r>
            <a:r>
              <a:rPr sz="1450" spc="-10" dirty="0">
                <a:latin typeface="Times New Roman"/>
                <a:cs typeface="Times New Roman"/>
              </a:rPr>
              <a:t>and search for some cars. Copy the VIN to the clipboard, and save  some the pictures </a:t>
            </a:r>
            <a:r>
              <a:rPr sz="1450" spc="-5" dirty="0">
                <a:latin typeface="Times New Roman"/>
                <a:cs typeface="Times New Roman"/>
              </a:rPr>
              <a:t>of </a:t>
            </a:r>
            <a:r>
              <a:rPr sz="1450" spc="-10" dirty="0">
                <a:latin typeface="Times New Roman"/>
                <a:cs typeface="Times New Roman"/>
              </a:rPr>
              <a:t>the car to </a:t>
            </a:r>
            <a:r>
              <a:rPr sz="1450" spc="-5" dirty="0">
                <a:latin typeface="Times New Roman"/>
                <a:cs typeface="Times New Roman"/>
              </a:rPr>
              <a:t>your </a:t>
            </a:r>
            <a:r>
              <a:rPr sz="1450" spc="-10" dirty="0">
                <a:latin typeface="Times New Roman"/>
                <a:cs typeface="Times New Roman"/>
              </a:rPr>
              <a:t>hard drive. Enter </a:t>
            </a:r>
            <a:r>
              <a:rPr sz="1450" spc="-5" dirty="0">
                <a:latin typeface="Times New Roman"/>
                <a:cs typeface="Times New Roman"/>
              </a:rPr>
              <a:t>a </a:t>
            </a:r>
            <a:r>
              <a:rPr sz="1450" spc="-10" dirty="0">
                <a:latin typeface="Times New Roman"/>
                <a:cs typeface="Times New Roman"/>
              </a:rPr>
              <a:t>row in the images table for each  </a:t>
            </a:r>
            <a:r>
              <a:rPr sz="1450" spc="-5" dirty="0">
                <a:latin typeface="Times New Roman"/>
                <a:cs typeface="Times New Roman"/>
              </a:rPr>
              <a:t>of </a:t>
            </a:r>
            <a:r>
              <a:rPr sz="1450" spc="-10" dirty="0">
                <a:latin typeface="Times New Roman"/>
                <a:cs typeface="Times New Roman"/>
              </a:rPr>
              <a:t>the images you save, and enter the VIN </a:t>
            </a:r>
            <a:r>
              <a:rPr sz="1450" spc="-5" dirty="0">
                <a:latin typeface="Times New Roman"/>
                <a:cs typeface="Times New Roman"/>
              </a:rPr>
              <a:t>of </a:t>
            </a:r>
            <a:r>
              <a:rPr sz="1450" spc="-10" dirty="0">
                <a:latin typeface="Times New Roman"/>
                <a:cs typeface="Times New Roman"/>
              </a:rPr>
              <a:t>the car for each one. There should also </a:t>
            </a:r>
            <a:r>
              <a:rPr sz="1450" spc="-5" dirty="0">
                <a:latin typeface="Times New Roman"/>
                <a:cs typeface="Times New Roman"/>
              </a:rPr>
              <a:t>be  a </a:t>
            </a:r>
            <a:r>
              <a:rPr sz="1450" spc="-10" dirty="0">
                <a:latin typeface="Times New Roman"/>
                <a:cs typeface="Times New Roman"/>
              </a:rPr>
              <a:t>corresponding entry in the inventory table for that </a:t>
            </a:r>
            <a:r>
              <a:rPr sz="1450" spc="-25" dirty="0">
                <a:latin typeface="Times New Roman"/>
                <a:cs typeface="Times New Roman"/>
              </a:rPr>
              <a:t>car, </a:t>
            </a:r>
            <a:r>
              <a:rPr sz="1450" spc="-10" dirty="0">
                <a:latin typeface="Times New Roman"/>
                <a:cs typeface="Times New Roman"/>
              </a:rPr>
              <a:t>with the exact same VIN. </a:t>
            </a:r>
            <a:r>
              <a:rPr sz="1450" spc="-30" dirty="0">
                <a:latin typeface="Times New Roman"/>
                <a:cs typeface="Times New Roman"/>
              </a:rPr>
              <a:t>It’s  </a:t>
            </a:r>
            <a:r>
              <a:rPr sz="1450" spc="-10" dirty="0">
                <a:latin typeface="Times New Roman"/>
                <a:cs typeface="Times New Roman"/>
              </a:rPr>
              <a:t>easy to do in phpMyAdmin. </a:t>
            </a:r>
            <a:r>
              <a:rPr sz="1450" spc="-15" dirty="0">
                <a:latin typeface="Times New Roman"/>
                <a:cs typeface="Times New Roman"/>
              </a:rPr>
              <a:t>Don’t </a:t>
            </a:r>
            <a:r>
              <a:rPr sz="1450" spc="-10" dirty="0">
                <a:latin typeface="Times New Roman"/>
                <a:cs typeface="Times New Roman"/>
              </a:rPr>
              <a:t>worry about trying to automate that part </a:t>
            </a:r>
            <a:r>
              <a:rPr sz="1450" spc="-5" dirty="0">
                <a:latin typeface="Times New Roman"/>
                <a:cs typeface="Times New Roman"/>
              </a:rPr>
              <a:t>of </a:t>
            </a:r>
            <a:r>
              <a:rPr sz="1450" spc="-10" dirty="0">
                <a:latin typeface="Times New Roman"/>
                <a:cs typeface="Times New Roman"/>
              </a:rPr>
              <a:t>it</a:t>
            </a:r>
            <a:r>
              <a:rPr sz="1450" spc="135" dirty="0">
                <a:latin typeface="Times New Roman"/>
                <a:cs typeface="Times New Roman"/>
              </a:rPr>
              <a:t> </a:t>
            </a:r>
            <a:r>
              <a:rPr sz="1450" spc="-10" dirty="0">
                <a:latin typeface="Times New Roman"/>
                <a:cs typeface="Times New Roman"/>
              </a:rPr>
              <a:t>yet.</a:t>
            </a:r>
            <a:endParaRPr sz="1450">
              <a:latin typeface="Times New Roman"/>
              <a:cs typeface="Times New Roman"/>
            </a:endParaRPr>
          </a:p>
          <a:p>
            <a:pPr marL="12700">
              <a:lnSpc>
                <a:spcPct val="100000"/>
              </a:lnSpc>
              <a:spcBef>
                <a:spcPts val="580"/>
              </a:spcBef>
            </a:pPr>
            <a:r>
              <a:rPr sz="1450" b="1" i="1" spc="-10" dirty="0">
                <a:solidFill>
                  <a:srgbClr val="003366"/>
                </a:solidFill>
                <a:latin typeface="Times New Roman"/>
                <a:cs typeface="Times New Roman"/>
              </a:rPr>
              <a:t>Exercise: Modify the </a:t>
            </a:r>
            <a:r>
              <a:rPr sz="1450" b="1" i="1" spc="-15" dirty="0">
                <a:solidFill>
                  <a:srgbClr val="003366"/>
                </a:solidFill>
                <a:latin typeface="Times New Roman"/>
                <a:cs typeface="Times New Roman"/>
              </a:rPr>
              <a:t>viewcar.php </a:t>
            </a:r>
            <a:r>
              <a:rPr sz="1450" b="1" i="1" spc="-10" dirty="0">
                <a:solidFill>
                  <a:srgbClr val="003366"/>
                </a:solidFill>
                <a:latin typeface="Times New Roman"/>
                <a:cs typeface="Times New Roman"/>
              </a:rPr>
              <a:t>page to show multiple</a:t>
            </a:r>
            <a:r>
              <a:rPr sz="1450" b="1" i="1" spc="35" dirty="0">
                <a:solidFill>
                  <a:srgbClr val="003366"/>
                </a:solidFill>
                <a:latin typeface="Times New Roman"/>
                <a:cs typeface="Times New Roman"/>
              </a:rPr>
              <a:t> </a:t>
            </a:r>
            <a:r>
              <a:rPr sz="1450" b="1" i="1" spc="-10" dirty="0">
                <a:solidFill>
                  <a:srgbClr val="003366"/>
                </a:solidFill>
                <a:latin typeface="Times New Roman"/>
                <a:cs typeface="Times New Roman"/>
              </a:rPr>
              <a:t>images</a:t>
            </a:r>
            <a:endParaRPr sz="1450">
              <a:latin typeface="Times New Roman"/>
              <a:cs typeface="Times New Roman"/>
            </a:endParaRPr>
          </a:p>
          <a:p>
            <a:pPr marL="12700" marR="5080">
              <a:lnSpc>
                <a:spcPts val="1660"/>
              </a:lnSpc>
              <a:spcBef>
                <a:spcPts val="755"/>
              </a:spcBef>
            </a:pPr>
            <a:r>
              <a:rPr sz="1450" spc="-10" dirty="0">
                <a:latin typeface="Times New Roman"/>
                <a:cs typeface="Times New Roman"/>
              </a:rPr>
              <a:t>Once you have some sample data that matches up specific VINs with specific images,  </a:t>
            </a:r>
            <a:r>
              <a:rPr sz="1450" spc="-30" dirty="0">
                <a:latin typeface="Times New Roman"/>
                <a:cs typeface="Times New Roman"/>
              </a:rPr>
              <a:t>it’s </a:t>
            </a:r>
            <a:r>
              <a:rPr sz="1450" spc="-10" dirty="0">
                <a:latin typeface="Times New Roman"/>
                <a:cs typeface="Times New Roman"/>
              </a:rPr>
              <a:t>actually pretty easy to display those images on the page along with the description  </a:t>
            </a:r>
            <a:r>
              <a:rPr sz="1450" spc="-5" dirty="0">
                <a:latin typeface="Times New Roman"/>
                <a:cs typeface="Times New Roman"/>
              </a:rPr>
              <a:t>of </a:t>
            </a:r>
            <a:r>
              <a:rPr sz="1450" spc="-10" dirty="0">
                <a:latin typeface="Times New Roman"/>
                <a:cs typeface="Times New Roman"/>
              </a:rPr>
              <a:t>the </a:t>
            </a:r>
            <a:r>
              <a:rPr sz="1450" spc="-30" dirty="0">
                <a:latin typeface="Times New Roman"/>
                <a:cs typeface="Times New Roman"/>
              </a:rPr>
              <a:t>car. </a:t>
            </a: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code snippet you can append to the </a:t>
            </a:r>
            <a:r>
              <a:rPr sz="1450" b="1" spc="-10" dirty="0">
                <a:latin typeface="Times New Roman"/>
                <a:cs typeface="Times New Roman"/>
              </a:rPr>
              <a:t>viewcars.php </a:t>
            </a:r>
            <a:r>
              <a:rPr sz="1450" spc="-10" dirty="0">
                <a:latin typeface="Times New Roman"/>
                <a:cs typeface="Times New Roman"/>
              </a:rPr>
              <a:t>form to extract the  names </a:t>
            </a:r>
            <a:r>
              <a:rPr sz="1450" spc="-5" dirty="0">
                <a:latin typeface="Times New Roman"/>
                <a:cs typeface="Times New Roman"/>
              </a:rPr>
              <a:t>of </a:t>
            </a:r>
            <a:r>
              <a:rPr sz="1450" spc="-10" dirty="0">
                <a:latin typeface="Times New Roman"/>
                <a:cs typeface="Times New Roman"/>
              </a:rPr>
              <a:t>the images for the selected</a:t>
            </a:r>
            <a:r>
              <a:rPr sz="1450" spc="15" dirty="0">
                <a:latin typeface="Times New Roman"/>
                <a:cs typeface="Times New Roman"/>
              </a:rPr>
              <a:t> </a:t>
            </a:r>
            <a:r>
              <a:rPr sz="1450" spc="-30" dirty="0">
                <a:latin typeface="Times New Roman"/>
                <a:cs typeface="Times New Roman"/>
              </a:rPr>
              <a:t>car.</a:t>
            </a:r>
            <a:endParaRPr sz="1450">
              <a:latin typeface="Times New Roman"/>
              <a:cs typeface="Times New Roman"/>
            </a:endParaRPr>
          </a:p>
          <a:p>
            <a:pPr marL="12700" marR="278130">
              <a:lnSpc>
                <a:spcPts val="1660"/>
              </a:lnSpc>
              <a:spcBef>
                <a:spcPts val="705"/>
              </a:spcBef>
            </a:pPr>
            <a:r>
              <a:rPr sz="1450" spc="-10" dirty="0">
                <a:latin typeface="Times New Roman"/>
                <a:cs typeface="Times New Roman"/>
              </a:rPr>
              <a:t>The assumption </a:t>
            </a:r>
            <a:r>
              <a:rPr sz="1450" spc="-5" dirty="0">
                <a:latin typeface="Times New Roman"/>
                <a:cs typeface="Times New Roman"/>
              </a:rPr>
              <a:t>of </a:t>
            </a:r>
            <a:r>
              <a:rPr sz="1450" spc="-10" dirty="0">
                <a:latin typeface="Times New Roman"/>
                <a:cs typeface="Times New Roman"/>
              </a:rPr>
              <a:t>this script is you have the VIN </a:t>
            </a:r>
            <a:r>
              <a:rPr sz="1450" spc="-5" dirty="0">
                <a:latin typeface="Times New Roman"/>
                <a:cs typeface="Times New Roman"/>
              </a:rPr>
              <a:t>of </a:t>
            </a:r>
            <a:r>
              <a:rPr sz="1450" spc="-10" dirty="0">
                <a:latin typeface="Times New Roman"/>
                <a:cs typeface="Times New Roman"/>
              </a:rPr>
              <a:t>the car in the variable $vin, and  that you have included ‘db.php’ to establish the database</a:t>
            </a:r>
            <a:r>
              <a:rPr sz="1450" spc="-45" dirty="0">
                <a:latin typeface="Times New Roman"/>
                <a:cs typeface="Times New Roman"/>
              </a:rPr>
              <a:t> </a:t>
            </a:r>
            <a:r>
              <a:rPr sz="1450" spc="-10" dirty="0">
                <a:latin typeface="Times New Roman"/>
                <a:cs typeface="Times New Roman"/>
              </a:rPr>
              <a:t>connection.</a:t>
            </a:r>
            <a:endParaRPr sz="145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4316"/>
            <a:ext cx="6668770" cy="4647565"/>
          </a:xfrm>
          <a:prstGeom prst="rect">
            <a:avLst/>
          </a:prstGeom>
        </p:spPr>
        <p:txBody>
          <a:bodyPr vert="horz" wrap="square" lIns="0" tIns="24765" rIns="0" bIns="0" rtlCol="0">
            <a:spAutoFit/>
          </a:bodyPr>
          <a:lstStyle/>
          <a:p>
            <a:pPr marL="186055" marR="339725">
              <a:lnSpc>
                <a:spcPts val="1680"/>
              </a:lnSpc>
              <a:spcBef>
                <a:spcPts val="195"/>
              </a:spcBef>
            </a:pPr>
            <a:r>
              <a:rPr sz="1450" spc="-10" dirty="0">
                <a:latin typeface="Times New Roman"/>
                <a:cs typeface="Times New Roman"/>
              </a:rPr>
              <a:t>oversimplifying it, you </a:t>
            </a:r>
            <a:r>
              <a:rPr sz="1450" spc="-15" dirty="0">
                <a:latin typeface="Times New Roman"/>
                <a:cs typeface="Times New Roman"/>
              </a:rPr>
              <a:t>don’t </a:t>
            </a:r>
            <a:r>
              <a:rPr sz="1450" spc="-10" dirty="0">
                <a:latin typeface="Times New Roman"/>
                <a:cs typeface="Times New Roman"/>
              </a:rPr>
              <a:t>have to worry about that part so much. The other  </a:t>
            </a:r>
            <a:r>
              <a:rPr sz="1450" spc="-15" dirty="0">
                <a:latin typeface="Times New Roman"/>
                <a:cs typeface="Times New Roman"/>
              </a:rPr>
              <a:t>computer, </a:t>
            </a:r>
            <a:r>
              <a:rPr sz="1450" spc="-10" dirty="0">
                <a:latin typeface="Times New Roman"/>
                <a:cs typeface="Times New Roman"/>
              </a:rPr>
              <a:t>known as the “web server”, has the file and it knows how to get it to</a:t>
            </a:r>
            <a:r>
              <a:rPr sz="1450" spc="165" dirty="0">
                <a:latin typeface="Times New Roman"/>
                <a:cs typeface="Times New Roman"/>
              </a:rPr>
              <a:t> </a:t>
            </a:r>
            <a:r>
              <a:rPr sz="1450" spc="-5" dirty="0">
                <a:latin typeface="Times New Roman"/>
                <a:cs typeface="Times New Roman"/>
              </a:rPr>
              <a:t>you.</a:t>
            </a:r>
            <a:endParaRPr sz="1450">
              <a:latin typeface="Times New Roman"/>
              <a:cs typeface="Times New Roman"/>
            </a:endParaRPr>
          </a:p>
          <a:p>
            <a:pPr marL="186055" marR="84455">
              <a:lnSpc>
                <a:spcPts val="1660"/>
              </a:lnSpc>
              <a:spcBef>
                <a:spcPts val="710"/>
              </a:spcBef>
            </a:pPr>
            <a:r>
              <a:rPr sz="1450" spc="-10" dirty="0">
                <a:latin typeface="Times New Roman"/>
                <a:cs typeface="Times New Roman"/>
              </a:rPr>
              <a:t>In the case </a:t>
            </a:r>
            <a:r>
              <a:rPr sz="1450" spc="-5" dirty="0">
                <a:latin typeface="Times New Roman"/>
                <a:cs typeface="Times New Roman"/>
              </a:rPr>
              <a:t>of </a:t>
            </a:r>
            <a:r>
              <a:rPr sz="1450" spc="-10" dirty="0">
                <a:latin typeface="Times New Roman"/>
                <a:cs typeface="Times New Roman"/>
              </a:rPr>
              <a:t>an </a:t>
            </a:r>
            <a:r>
              <a:rPr sz="1450" spc="-15" dirty="0">
                <a:latin typeface="Times New Roman"/>
                <a:cs typeface="Times New Roman"/>
              </a:rPr>
              <a:t>HTML </a:t>
            </a:r>
            <a:r>
              <a:rPr sz="1450" spc="-10" dirty="0">
                <a:latin typeface="Times New Roman"/>
                <a:cs typeface="Times New Roman"/>
              </a:rPr>
              <a:t>file such as this one, the server sends the file </a:t>
            </a:r>
            <a:r>
              <a:rPr sz="1450" b="1" spc="-5" dirty="0">
                <a:latin typeface="Times New Roman"/>
                <a:cs typeface="Times New Roman"/>
              </a:rPr>
              <a:t>as </a:t>
            </a:r>
            <a:r>
              <a:rPr sz="1450" b="1" spc="-10" dirty="0">
                <a:latin typeface="Times New Roman"/>
                <a:cs typeface="Times New Roman"/>
              </a:rPr>
              <a:t>is </a:t>
            </a:r>
            <a:r>
              <a:rPr sz="1450" spc="-10" dirty="0">
                <a:latin typeface="Times New Roman"/>
                <a:cs typeface="Times New Roman"/>
              </a:rPr>
              <a:t>without  doing </a:t>
            </a:r>
            <a:r>
              <a:rPr sz="1450" i="1" spc="-10" dirty="0">
                <a:latin typeface="Times New Roman"/>
                <a:cs typeface="Times New Roman"/>
              </a:rPr>
              <a:t>anything </a:t>
            </a:r>
            <a:r>
              <a:rPr sz="1450" spc="-10" dirty="0">
                <a:latin typeface="Times New Roman"/>
                <a:cs typeface="Times New Roman"/>
              </a:rPr>
              <a:t>to it. In other words, the file that the browser </a:t>
            </a:r>
            <a:r>
              <a:rPr sz="1450" b="1" spc="-10" dirty="0">
                <a:latin typeface="Times New Roman"/>
                <a:cs typeface="Times New Roman"/>
              </a:rPr>
              <a:t>gets </a:t>
            </a:r>
            <a:r>
              <a:rPr sz="1450" spc="-10" dirty="0">
                <a:latin typeface="Times New Roman"/>
                <a:cs typeface="Times New Roman"/>
              </a:rPr>
              <a:t>is </a:t>
            </a:r>
            <a:r>
              <a:rPr sz="1450" i="1" spc="-10" dirty="0">
                <a:latin typeface="Times New Roman"/>
                <a:cs typeface="Times New Roman"/>
              </a:rPr>
              <a:t>exactly the same </a:t>
            </a:r>
            <a:r>
              <a:rPr sz="1450" spc="-10" dirty="0">
                <a:latin typeface="Times New Roman"/>
                <a:cs typeface="Times New Roman"/>
              </a:rPr>
              <a:t>as  the file on the file system, regardless </a:t>
            </a:r>
            <a:r>
              <a:rPr sz="1450" spc="-5" dirty="0">
                <a:latin typeface="Times New Roman"/>
                <a:cs typeface="Times New Roman"/>
              </a:rPr>
              <a:t>of </a:t>
            </a:r>
            <a:r>
              <a:rPr sz="1450" spc="-10" dirty="0">
                <a:latin typeface="Times New Roman"/>
                <a:cs typeface="Times New Roman"/>
              </a:rPr>
              <a:t>whether it was originally on </a:t>
            </a:r>
            <a:r>
              <a:rPr sz="1450" spc="-5" dirty="0">
                <a:latin typeface="Times New Roman"/>
                <a:cs typeface="Times New Roman"/>
              </a:rPr>
              <a:t>your </a:t>
            </a:r>
            <a:r>
              <a:rPr sz="1450" spc="-10" dirty="0">
                <a:latin typeface="Times New Roman"/>
                <a:cs typeface="Times New Roman"/>
              </a:rPr>
              <a:t>computer </a:t>
            </a:r>
            <a:r>
              <a:rPr sz="1450" spc="-5" dirty="0">
                <a:latin typeface="Times New Roman"/>
                <a:cs typeface="Times New Roman"/>
              </a:rPr>
              <a:t>or  </a:t>
            </a:r>
            <a:r>
              <a:rPr sz="1450" spc="-10" dirty="0">
                <a:latin typeface="Times New Roman"/>
                <a:cs typeface="Times New Roman"/>
              </a:rPr>
              <a:t>on the</a:t>
            </a:r>
            <a:r>
              <a:rPr sz="1450" spc="-5" dirty="0">
                <a:latin typeface="Times New Roman"/>
                <a:cs typeface="Times New Roman"/>
              </a:rPr>
              <a:t> </a:t>
            </a:r>
            <a:r>
              <a:rPr sz="1450" spc="-20" dirty="0">
                <a:latin typeface="Times New Roman"/>
                <a:cs typeface="Times New Roman"/>
              </a:rPr>
              <a:t>server.</a:t>
            </a:r>
            <a:endParaRPr sz="1450">
              <a:latin typeface="Times New Roman"/>
              <a:cs typeface="Times New Roman"/>
            </a:endParaRPr>
          </a:p>
          <a:p>
            <a:pPr marL="186055">
              <a:lnSpc>
                <a:spcPct val="100000"/>
              </a:lnSpc>
              <a:spcBef>
                <a:spcPts val="585"/>
              </a:spcBef>
            </a:pPr>
            <a:r>
              <a:rPr sz="1450" spc="-70" dirty="0">
                <a:latin typeface="Times New Roman"/>
                <a:cs typeface="Times New Roman"/>
              </a:rPr>
              <a:t>We </a:t>
            </a:r>
            <a:r>
              <a:rPr sz="1450" spc="-10" dirty="0">
                <a:latin typeface="Times New Roman"/>
                <a:cs typeface="Times New Roman"/>
              </a:rPr>
              <a:t>would call this </a:t>
            </a:r>
            <a:r>
              <a:rPr sz="1450" spc="-5" dirty="0">
                <a:latin typeface="Times New Roman"/>
                <a:cs typeface="Times New Roman"/>
              </a:rPr>
              <a:t>a </a:t>
            </a:r>
            <a:r>
              <a:rPr sz="1450" i="1" spc="-10" dirty="0">
                <a:latin typeface="Times New Roman"/>
                <a:cs typeface="Times New Roman"/>
              </a:rPr>
              <a:t>static </a:t>
            </a:r>
            <a:r>
              <a:rPr sz="1450" spc="-10" dirty="0">
                <a:latin typeface="Times New Roman"/>
                <a:cs typeface="Times New Roman"/>
              </a:rPr>
              <a:t>web</a:t>
            </a:r>
            <a:r>
              <a:rPr sz="1450" spc="75" dirty="0">
                <a:latin typeface="Times New Roman"/>
                <a:cs typeface="Times New Roman"/>
              </a:rPr>
              <a:t> </a:t>
            </a:r>
            <a:r>
              <a:rPr sz="1450" spc="-10" dirty="0">
                <a:latin typeface="Times New Roman"/>
                <a:cs typeface="Times New Roman"/>
              </a:rPr>
              <a:t>page.</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Introducing </a:t>
            </a:r>
            <a:r>
              <a:rPr sz="1650" b="1" dirty="0">
                <a:solidFill>
                  <a:srgbClr val="003366"/>
                </a:solidFill>
                <a:latin typeface="Times New Roman"/>
                <a:cs typeface="Times New Roman"/>
              </a:rPr>
              <a:t>PHP</a:t>
            </a:r>
            <a:endParaRPr sz="1650">
              <a:latin typeface="Times New Roman"/>
              <a:cs typeface="Times New Roman"/>
            </a:endParaRPr>
          </a:p>
          <a:p>
            <a:pPr marL="186055" marR="168275">
              <a:lnSpc>
                <a:spcPts val="1660"/>
              </a:lnSpc>
              <a:spcBef>
                <a:spcPts val="935"/>
              </a:spcBef>
            </a:pPr>
            <a:r>
              <a:rPr sz="1450" spc="-10" dirty="0">
                <a:latin typeface="Times New Roman"/>
                <a:cs typeface="Times New Roman"/>
              </a:rPr>
              <a:t>Now </a:t>
            </a:r>
            <a:r>
              <a:rPr sz="1450" spc="-25" dirty="0">
                <a:latin typeface="Times New Roman"/>
                <a:cs typeface="Times New Roman"/>
              </a:rPr>
              <a:t>let’s </a:t>
            </a:r>
            <a:r>
              <a:rPr sz="1450" spc="-10" dirty="0">
                <a:latin typeface="Times New Roman"/>
                <a:cs typeface="Times New Roman"/>
              </a:rPr>
              <a:t>add PHP to the picture. PHP has several meanings depending on the context  in which it is used, so I’m going to try to explain them all. There is </a:t>
            </a:r>
            <a:r>
              <a:rPr sz="1450" spc="-5" dirty="0">
                <a:latin typeface="Times New Roman"/>
                <a:cs typeface="Times New Roman"/>
              </a:rPr>
              <a:t>a </a:t>
            </a:r>
            <a:r>
              <a:rPr sz="1450" spc="-15" dirty="0">
                <a:latin typeface="Times New Roman"/>
                <a:cs typeface="Times New Roman"/>
              </a:rPr>
              <a:t>“</a:t>
            </a:r>
            <a:r>
              <a:rPr sz="1450" b="1" spc="-15" dirty="0">
                <a:latin typeface="Times New Roman"/>
                <a:cs typeface="Times New Roman"/>
              </a:rPr>
              <a:t>PHP </a:t>
            </a:r>
            <a:r>
              <a:rPr sz="1450" b="1" spc="-10" dirty="0">
                <a:latin typeface="Times New Roman"/>
                <a:cs typeface="Times New Roman"/>
              </a:rPr>
              <a:t>server</a:t>
            </a:r>
            <a:r>
              <a:rPr sz="1450" spc="-10" dirty="0">
                <a:latin typeface="Times New Roman"/>
                <a:cs typeface="Times New Roman"/>
              </a:rPr>
              <a:t>”,  which is </a:t>
            </a:r>
            <a:r>
              <a:rPr sz="1450" spc="-5" dirty="0">
                <a:latin typeface="Times New Roman"/>
                <a:cs typeface="Times New Roman"/>
              </a:rPr>
              <a:t>a </a:t>
            </a:r>
            <a:r>
              <a:rPr sz="1450" spc="-10" dirty="0">
                <a:latin typeface="Times New Roman"/>
                <a:cs typeface="Times New Roman"/>
              </a:rPr>
              <a:t>web server that is running PHP software on it. </a:t>
            </a:r>
            <a:r>
              <a:rPr sz="1450" spc="-25" dirty="0">
                <a:latin typeface="Times New Roman"/>
                <a:cs typeface="Times New Roman"/>
              </a:rPr>
              <a:t>Let’s </a:t>
            </a:r>
            <a:r>
              <a:rPr sz="1450" spc="-10" dirty="0">
                <a:latin typeface="Times New Roman"/>
                <a:cs typeface="Times New Roman"/>
              </a:rPr>
              <a:t>contrast </a:t>
            </a:r>
            <a:r>
              <a:rPr sz="1450" spc="-5" dirty="0">
                <a:latin typeface="Times New Roman"/>
                <a:cs typeface="Times New Roman"/>
              </a:rPr>
              <a:t>a </a:t>
            </a:r>
            <a:r>
              <a:rPr sz="1450" spc="-10" dirty="0">
                <a:latin typeface="Times New Roman"/>
                <a:cs typeface="Times New Roman"/>
              </a:rPr>
              <a:t>PHP server  with </a:t>
            </a:r>
            <a:r>
              <a:rPr sz="1450" spc="-5" dirty="0">
                <a:latin typeface="Times New Roman"/>
                <a:cs typeface="Times New Roman"/>
              </a:rPr>
              <a:t>a </a:t>
            </a:r>
            <a:r>
              <a:rPr sz="1450" spc="-10" dirty="0">
                <a:latin typeface="Times New Roman"/>
                <a:cs typeface="Times New Roman"/>
              </a:rPr>
              <a:t>“plain” </a:t>
            </a:r>
            <a:r>
              <a:rPr sz="1450" spc="-20" dirty="0">
                <a:latin typeface="Times New Roman"/>
                <a:cs typeface="Times New Roman"/>
              </a:rPr>
              <a:t>server, </a:t>
            </a:r>
            <a:r>
              <a:rPr sz="1450" spc="-5" dirty="0">
                <a:latin typeface="Times New Roman"/>
                <a:cs typeface="Times New Roman"/>
              </a:rPr>
              <a:t>one </a:t>
            </a:r>
            <a:r>
              <a:rPr sz="1450" spc="-10" dirty="0">
                <a:latin typeface="Times New Roman"/>
                <a:cs typeface="Times New Roman"/>
              </a:rPr>
              <a:t>that is </a:t>
            </a:r>
            <a:r>
              <a:rPr sz="1450" spc="-5" dirty="0">
                <a:latin typeface="Times New Roman"/>
                <a:cs typeface="Times New Roman"/>
              </a:rPr>
              <a:t>not </a:t>
            </a:r>
            <a:r>
              <a:rPr sz="1450" spc="-10" dirty="0">
                <a:latin typeface="Times New Roman"/>
                <a:cs typeface="Times New Roman"/>
              </a:rPr>
              <a:t>running </a:t>
            </a:r>
            <a:r>
              <a:rPr sz="1450" spc="-50" dirty="0">
                <a:latin typeface="Times New Roman"/>
                <a:cs typeface="Times New Roman"/>
              </a:rPr>
              <a:t>PHP. </a:t>
            </a:r>
            <a:r>
              <a:rPr sz="1450" spc="-10" dirty="0">
                <a:latin typeface="Times New Roman"/>
                <a:cs typeface="Times New Roman"/>
              </a:rPr>
              <a:t>A “plain” web server just takes </a:t>
            </a:r>
            <a:r>
              <a:rPr sz="1450" spc="-5" dirty="0">
                <a:latin typeface="Times New Roman"/>
                <a:cs typeface="Times New Roman"/>
              </a:rPr>
              <a:t>a  </a:t>
            </a:r>
            <a:r>
              <a:rPr sz="1450" spc="-10" dirty="0">
                <a:latin typeface="Times New Roman"/>
                <a:cs typeface="Times New Roman"/>
              </a:rPr>
              <a:t>request from </a:t>
            </a:r>
            <a:r>
              <a:rPr sz="1450" spc="-5" dirty="0">
                <a:latin typeface="Times New Roman"/>
                <a:cs typeface="Times New Roman"/>
              </a:rPr>
              <a:t>a </a:t>
            </a:r>
            <a:r>
              <a:rPr sz="1450" spc="-15" dirty="0">
                <a:latin typeface="Times New Roman"/>
                <a:cs typeface="Times New Roman"/>
              </a:rPr>
              <a:t>browser, </a:t>
            </a:r>
            <a:r>
              <a:rPr sz="1450" spc="-10" dirty="0">
                <a:latin typeface="Times New Roman"/>
                <a:cs typeface="Times New Roman"/>
              </a:rPr>
              <a:t>locates the appropriate file, and sends it to the browser </a:t>
            </a:r>
            <a:r>
              <a:rPr sz="1450" i="1" spc="-5" dirty="0">
                <a:latin typeface="Times New Roman"/>
                <a:cs typeface="Times New Roman"/>
              </a:rPr>
              <a:t>as </a:t>
            </a:r>
            <a:r>
              <a:rPr sz="1450" i="1" spc="-10" dirty="0">
                <a:latin typeface="Times New Roman"/>
                <a:cs typeface="Times New Roman"/>
              </a:rPr>
              <a:t>is</a:t>
            </a:r>
            <a:r>
              <a:rPr sz="1450" spc="-10" dirty="0">
                <a:latin typeface="Times New Roman"/>
                <a:cs typeface="Times New Roman"/>
              </a:rPr>
              <a:t>,  with no manipulation. In other words, it only serves </a:t>
            </a:r>
            <a:r>
              <a:rPr sz="1450" b="1" spc="-10" dirty="0">
                <a:latin typeface="Times New Roman"/>
                <a:cs typeface="Times New Roman"/>
              </a:rPr>
              <a:t>static </a:t>
            </a:r>
            <a:r>
              <a:rPr sz="1450" spc="-10" dirty="0">
                <a:latin typeface="Times New Roman"/>
                <a:cs typeface="Times New Roman"/>
              </a:rPr>
              <a:t>web</a:t>
            </a:r>
            <a:r>
              <a:rPr sz="1450" spc="65" dirty="0">
                <a:latin typeface="Times New Roman"/>
                <a:cs typeface="Times New Roman"/>
              </a:rPr>
              <a:t> </a:t>
            </a:r>
            <a:r>
              <a:rPr sz="1450" spc="-10" dirty="0">
                <a:latin typeface="Times New Roman"/>
                <a:cs typeface="Times New Roman"/>
              </a:rPr>
              <a:t>pages.</a:t>
            </a:r>
            <a:endParaRPr sz="1450">
              <a:latin typeface="Times New Roman"/>
              <a:cs typeface="Times New Roman"/>
            </a:endParaRPr>
          </a:p>
          <a:p>
            <a:pPr marL="186055" marR="5080">
              <a:lnSpc>
                <a:spcPts val="1660"/>
              </a:lnSpc>
              <a:spcBef>
                <a:spcPts val="700"/>
              </a:spcBef>
            </a:pPr>
            <a:r>
              <a:rPr sz="1450" spc="-10" dirty="0">
                <a:latin typeface="Times New Roman"/>
                <a:cs typeface="Times New Roman"/>
              </a:rPr>
              <a:t>Once you add PHP to </a:t>
            </a:r>
            <a:r>
              <a:rPr sz="1450" spc="-5" dirty="0">
                <a:latin typeface="Times New Roman"/>
                <a:cs typeface="Times New Roman"/>
              </a:rPr>
              <a:t>a </a:t>
            </a:r>
            <a:r>
              <a:rPr sz="1450" spc="-10" dirty="0">
                <a:latin typeface="Times New Roman"/>
                <a:cs typeface="Times New Roman"/>
              </a:rPr>
              <a:t>web </a:t>
            </a:r>
            <a:r>
              <a:rPr sz="1450" spc="-20" dirty="0">
                <a:latin typeface="Times New Roman"/>
                <a:cs typeface="Times New Roman"/>
              </a:rPr>
              <a:t>server, </a:t>
            </a:r>
            <a:r>
              <a:rPr sz="1450" spc="-10" dirty="0">
                <a:latin typeface="Times New Roman"/>
                <a:cs typeface="Times New Roman"/>
              </a:rPr>
              <a:t>you get additional functionality—without taking  any existing functionality </a:t>
            </a:r>
            <a:r>
              <a:rPr sz="1450" spc="-30" dirty="0">
                <a:latin typeface="Times New Roman"/>
                <a:cs typeface="Times New Roman"/>
              </a:rPr>
              <a:t>away. </a:t>
            </a:r>
            <a:r>
              <a:rPr sz="1450" spc="-10" dirty="0">
                <a:latin typeface="Times New Roman"/>
                <a:cs typeface="Times New Roman"/>
              </a:rPr>
              <a:t>The server can still continue to send static </a:t>
            </a:r>
            <a:r>
              <a:rPr sz="1450" spc="-15" dirty="0">
                <a:latin typeface="Times New Roman"/>
                <a:cs typeface="Times New Roman"/>
              </a:rPr>
              <a:t>HTML </a:t>
            </a:r>
            <a:r>
              <a:rPr sz="1450" spc="-10" dirty="0">
                <a:latin typeface="Times New Roman"/>
                <a:cs typeface="Times New Roman"/>
              </a:rPr>
              <a:t>files  to the </a:t>
            </a:r>
            <a:r>
              <a:rPr sz="1450" spc="-15" dirty="0">
                <a:latin typeface="Times New Roman"/>
                <a:cs typeface="Times New Roman"/>
              </a:rPr>
              <a:t>browser, </a:t>
            </a:r>
            <a:r>
              <a:rPr sz="1450" spc="-5" dirty="0">
                <a:latin typeface="Times New Roman"/>
                <a:cs typeface="Times New Roman"/>
              </a:rPr>
              <a:t>but </a:t>
            </a:r>
            <a:r>
              <a:rPr sz="1450" spc="-10" dirty="0">
                <a:latin typeface="Times New Roman"/>
                <a:cs typeface="Times New Roman"/>
              </a:rPr>
              <a:t>it can also </a:t>
            </a:r>
            <a:r>
              <a:rPr sz="1450" b="1" spc="-10" dirty="0">
                <a:latin typeface="Times New Roman"/>
                <a:cs typeface="Times New Roman"/>
              </a:rPr>
              <a:t>manipulate </a:t>
            </a:r>
            <a:r>
              <a:rPr sz="1450" spc="-10" dirty="0">
                <a:latin typeface="Times New Roman"/>
                <a:cs typeface="Times New Roman"/>
              </a:rPr>
              <a:t>the files </a:t>
            </a:r>
            <a:r>
              <a:rPr sz="1450" i="1" spc="-10" dirty="0">
                <a:latin typeface="Times New Roman"/>
                <a:cs typeface="Times New Roman"/>
              </a:rPr>
              <a:t>prior to </a:t>
            </a:r>
            <a:r>
              <a:rPr sz="1450" spc="-10" dirty="0">
                <a:latin typeface="Times New Roman"/>
                <a:cs typeface="Times New Roman"/>
              </a:rPr>
              <a:t>sending them to the</a:t>
            </a:r>
            <a:r>
              <a:rPr sz="1450" spc="145" dirty="0">
                <a:latin typeface="Times New Roman"/>
                <a:cs typeface="Times New Roman"/>
              </a:rPr>
              <a:t> </a:t>
            </a:r>
            <a:r>
              <a:rPr sz="1450" spc="-20" dirty="0">
                <a:latin typeface="Times New Roman"/>
                <a:cs typeface="Times New Roman"/>
              </a:rPr>
              <a:t>browser.</a:t>
            </a:r>
            <a:endParaRPr sz="1450">
              <a:latin typeface="Times New Roman"/>
              <a:cs typeface="Times New Roman"/>
            </a:endParaRPr>
          </a:p>
          <a:p>
            <a:pPr marL="186055">
              <a:lnSpc>
                <a:spcPts val="1700"/>
              </a:lnSpc>
              <a:spcBef>
                <a:spcPts val="585"/>
              </a:spcBef>
            </a:pPr>
            <a:r>
              <a:rPr sz="1450" spc="-10" dirty="0">
                <a:latin typeface="Times New Roman"/>
                <a:cs typeface="Times New Roman"/>
              </a:rPr>
              <a:t>A file that has been manipulated prior to being sent to the browser is referred to as</a:t>
            </a:r>
            <a:r>
              <a:rPr sz="1450" spc="60" dirty="0">
                <a:latin typeface="Times New Roman"/>
                <a:cs typeface="Times New Roman"/>
              </a:rPr>
              <a:t> </a:t>
            </a:r>
            <a:r>
              <a:rPr sz="1450" spc="-5" dirty="0">
                <a:latin typeface="Times New Roman"/>
                <a:cs typeface="Times New Roman"/>
              </a:rPr>
              <a:t>a</a:t>
            </a:r>
            <a:endParaRPr sz="1450">
              <a:latin typeface="Times New Roman"/>
              <a:cs typeface="Times New Roman"/>
            </a:endParaRPr>
          </a:p>
          <a:p>
            <a:pPr marL="186055">
              <a:lnSpc>
                <a:spcPts val="1700"/>
              </a:lnSpc>
            </a:pPr>
            <a:r>
              <a:rPr sz="1450" b="1" spc="-10" dirty="0">
                <a:latin typeface="Times New Roman"/>
                <a:cs typeface="Times New Roman"/>
              </a:rPr>
              <a:t>dynamic </a:t>
            </a:r>
            <a:r>
              <a:rPr sz="1450" spc="-10" dirty="0">
                <a:latin typeface="Times New Roman"/>
                <a:cs typeface="Times New Roman"/>
              </a:rPr>
              <a:t>web</a:t>
            </a:r>
            <a:r>
              <a:rPr sz="1450" spc="-5" dirty="0">
                <a:latin typeface="Times New Roman"/>
                <a:cs typeface="Times New Roman"/>
              </a:rPr>
              <a:t> </a:t>
            </a:r>
            <a:r>
              <a:rPr sz="1450" spc="-10" dirty="0">
                <a:latin typeface="Times New Roman"/>
                <a:cs typeface="Times New Roman"/>
              </a:rPr>
              <a:t>page.</a:t>
            </a:r>
            <a:endParaRPr sz="1450">
              <a:latin typeface="Times New Roman"/>
              <a:cs typeface="Times New Roman"/>
            </a:endParaRPr>
          </a:p>
        </p:txBody>
      </p:sp>
      <p:sp>
        <p:nvSpPr>
          <p:cNvPr id="3" name="object 3"/>
          <p:cNvSpPr/>
          <p:nvPr/>
        </p:nvSpPr>
        <p:spPr>
          <a:xfrm>
            <a:off x="457200" y="5149351"/>
            <a:ext cx="6645601" cy="178352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4500" y="6893101"/>
            <a:ext cx="6566534" cy="1424940"/>
          </a:xfrm>
          <a:prstGeom prst="rect">
            <a:avLst/>
          </a:prstGeom>
        </p:spPr>
        <p:txBody>
          <a:bodyPr vert="horz" wrap="square" lIns="0" tIns="122555" rIns="0" bIns="0" rtlCol="0">
            <a:spAutoFit/>
          </a:bodyPr>
          <a:lstStyle/>
          <a:p>
            <a:pPr marL="12700">
              <a:lnSpc>
                <a:spcPct val="100000"/>
              </a:lnSpc>
              <a:spcBef>
                <a:spcPts val="965"/>
              </a:spcBef>
            </a:pPr>
            <a:r>
              <a:rPr sz="1650" b="1" dirty="0">
                <a:solidFill>
                  <a:srgbClr val="003366"/>
                </a:solidFill>
                <a:latin typeface="Times New Roman"/>
                <a:cs typeface="Times New Roman"/>
              </a:rPr>
              <a:t>Example</a:t>
            </a:r>
            <a:endParaRPr sz="1650">
              <a:latin typeface="Times New Roman"/>
              <a:cs typeface="Times New Roman"/>
            </a:endParaRPr>
          </a:p>
          <a:p>
            <a:pPr marL="186055" marR="5080">
              <a:lnSpc>
                <a:spcPts val="1660"/>
              </a:lnSpc>
              <a:spcBef>
                <a:spcPts val="865"/>
              </a:spcBef>
            </a:pPr>
            <a:r>
              <a:rPr sz="1450" spc="-25" dirty="0">
                <a:latin typeface="Times New Roman"/>
                <a:cs typeface="Times New Roman"/>
              </a:rPr>
              <a:t>Here’s </a:t>
            </a:r>
            <a:r>
              <a:rPr sz="1450" spc="-10" dirty="0">
                <a:latin typeface="Times New Roman"/>
                <a:cs typeface="Times New Roman"/>
              </a:rPr>
              <a:t>an example. </a:t>
            </a:r>
            <a:r>
              <a:rPr sz="1450" spc="-25" dirty="0">
                <a:latin typeface="Times New Roman"/>
                <a:cs typeface="Times New Roman"/>
              </a:rPr>
              <a:t>Let’s </a:t>
            </a:r>
            <a:r>
              <a:rPr sz="1450" spc="-10" dirty="0">
                <a:latin typeface="Times New Roman"/>
                <a:cs typeface="Times New Roman"/>
              </a:rPr>
              <a:t>say you have </a:t>
            </a:r>
            <a:r>
              <a:rPr sz="1450" spc="-5" dirty="0">
                <a:latin typeface="Times New Roman"/>
                <a:cs typeface="Times New Roman"/>
              </a:rPr>
              <a:t>a </a:t>
            </a:r>
            <a:r>
              <a:rPr sz="1450" spc="-10" dirty="0">
                <a:latin typeface="Times New Roman"/>
                <a:cs typeface="Times New Roman"/>
              </a:rPr>
              <a:t>web page on which you wanted the current  date to </a:t>
            </a:r>
            <a:r>
              <a:rPr sz="1450" spc="-20" dirty="0">
                <a:latin typeface="Times New Roman"/>
                <a:cs typeface="Times New Roman"/>
              </a:rPr>
              <a:t>appear. </a:t>
            </a:r>
            <a:r>
              <a:rPr sz="1450" spc="-25" dirty="0">
                <a:latin typeface="Times New Roman"/>
                <a:cs typeface="Times New Roman"/>
              </a:rPr>
              <a:t>With </a:t>
            </a:r>
            <a:r>
              <a:rPr sz="1450" spc="-5" dirty="0">
                <a:latin typeface="Times New Roman"/>
                <a:cs typeface="Times New Roman"/>
              </a:rPr>
              <a:t>a </a:t>
            </a:r>
            <a:r>
              <a:rPr sz="1450" spc="-10" dirty="0">
                <a:latin typeface="Times New Roman"/>
                <a:cs typeface="Times New Roman"/>
              </a:rPr>
              <a:t>static web page, you would have to go in and edit the page every  single day to update the date. That would get tiresome pretty</a:t>
            </a:r>
            <a:r>
              <a:rPr sz="1450" spc="60" dirty="0">
                <a:latin typeface="Times New Roman"/>
                <a:cs typeface="Times New Roman"/>
              </a:rPr>
              <a:t> </a:t>
            </a:r>
            <a:r>
              <a:rPr sz="1450" spc="-10" dirty="0">
                <a:latin typeface="Times New Roman"/>
                <a:cs typeface="Times New Roman"/>
              </a:rPr>
              <a:t>quick!</a:t>
            </a:r>
            <a:endParaRPr sz="1450">
              <a:latin typeface="Times New Roman"/>
              <a:cs typeface="Times New Roman"/>
            </a:endParaRPr>
          </a:p>
          <a:p>
            <a:pPr marL="186055">
              <a:lnSpc>
                <a:spcPct val="100000"/>
              </a:lnSpc>
              <a:spcBef>
                <a:spcPts val="585"/>
              </a:spcBef>
            </a:pPr>
            <a:r>
              <a:rPr sz="1450" spc="-10" dirty="0">
                <a:latin typeface="Times New Roman"/>
                <a:cs typeface="Times New Roman"/>
              </a:rPr>
              <a:t>The </a:t>
            </a:r>
            <a:r>
              <a:rPr sz="1450" spc="-15" dirty="0">
                <a:latin typeface="Times New Roman"/>
                <a:cs typeface="Times New Roman"/>
              </a:rPr>
              <a:t>HTML </a:t>
            </a:r>
            <a:r>
              <a:rPr sz="1450" spc="-10" dirty="0">
                <a:latin typeface="Times New Roman"/>
                <a:cs typeface="Times New Roman"/>
              </a:rPr>
              <a:t>code would look something like</a:t>
            </a:r>
            <a:r>
              <a:rPr sz="1450" spc="-2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5" name="object 5"/>
          <p:cNvSpPr/>
          <p:nvPr/>
        </p:nvSpPr>
        <p:spPr>
          <a:xfrm>
            <a:off x="1051373" y="8405424"/>
            <a:ext cx="5457254" cy="10426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9810397"/>
            <a:ext cx="6166485" cy="245110"/>
          </a:xfrm>
          <a:prstGeom prst="rect">
            <a:avLst/>
          </a:prstGeom>
        </p:spPr>
        <p:txBody>
          <a:bodyPr vert="horz" wrap="square" lIns="0" tIns="11430" rIns="0" bIns="0" rtlCol="0">
            <a:spAutoFit/>
          </a:bodyPr>
          <a:lstStyle/>
          <a:p>
            <a:pPr marL="12700">
              <a:lnSpc>
                <a:spcPct val="100000"/>
              </a:lnSpc>
              <a:spcBef>
                <a:spcPts val="90"/>
              </a:spcBef>
            </a:pPr>
            <a:r>
              <a:rPr sz="1450" spc="-25" dirty="0">
                <a:latin typeface="Times New Roman"/>
                <a:cs typeface="Times New Roman"/>
              </a:rPr>
              <a:t>With </a:t>
            </a:r>
            <a:r>
              <a:rPr sz="1450" spc="-10" dirty="0">
                <a:latin typeface="Times New Roman"/>
                <a:cs typeface="Times New Roman"/>
              </a:rPr>
              <a:t>PHP you can let the server make the changes for </a:t>
            </a:r>
            <a:r>
              <a:rPr sz="1450" spc="-5" dirty="0">
                <a:latin typeface="Times New Roman"/>
                <a:cs typeface="Times New Roman"/>
              </a:rPr>
              <a:t>you. </a:t>
            </a:r>
            <a:r>
              <a:rPr sz="1450" spc="-10" dirty="0">
                <a:latin typeface="Times New Roman"/>
                <a:cs typeface="Times New Roman"/>
              </a:rPr>
              <a:t>In other words, PHP</a:t>
            </a:r>
            <a:r>
              <a:rPr sz="1450" spc="35" dirty="0">
                <a:latin typeface="Times New Roman"/>
                <a:cs typeface="Times New Roman"/>
              </a:rPr>
              <a:t> </a:t>
            </a:r>
            <a:r>
              <a:rPr sz="1450" spc="-10" dirty="0">
                <a:latin typeface="Times New Roman"/>
                <a:cs typeface="Times New Roman"/>
              </a:rPr>
              <a:t>can</a:t>
            </a:r>
            <a:endParaRPr sz="1450">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69655" y="448167"/>
            <a:ext cx="5420689" cy="333838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3856173"/>
            <a:ext cx="1409065" cy="278130"/>
          </a:xfrm>
          <a:prstGeom prst="rect">
            <a:avLst/>
          </a:prstGeom>
        </p:spPr>
        <p:txBody>
          <a:bodyPr vert="horz" wrap="square" lIns="0" tIns="13335" rIns="0" bIns="0" rtlCol="0">
            <a:spAutoFit/>
          </a:bodyPr>
          <a:lstStyle/>
          <a:p>
            <a:pPr marL="12700">
              <a:lnSpc>
                <a:spcPct val="100000"/>
              </a:lnSpc>
              <a:spcBef>
                <a:spcPts val="105"/>
              </a:spcBef>
            </a:pPr>
            <a:r>
              <a:rPr sz="1650" b="1" dirty="0">
                <a:solidFill>
                  <a:srgbClr val="003366"/>
                </a:solidFill>
                <a:latin typeface="Times New Roman"/>
                <a:cs typeface="Times New Roman"/>
              </a:rPr>
              <a:t>Code</a:t>
            </a:r>
            <a:r>
              <a:rPr sz="1650" b="1" spc="-45" dirty="0">
                <a:solidFill>
                  <a:srgbClr val="003366"/>
                </a:solidFill>
                <a:latin typeface="Times New Roman"/>
                <a:cs typeface="Times New Roman"/>
              </a:rPr>
              <a:t> </a:t>
            </a:r>
            <a:r>
              <a:rPr sz="1650" b="1" spc="-5" dirty="0">
                <a:solidFill>
                  <a:srgbClr val="003366"/>
                </a:solidFill>
                <a:latin typeface="Times New Roman"/>
                <a:cs typeface="Times New Roman"/>
              </a:rPr>
              <a:t>explained</a:t>
            </a:r>
            <a:endParaRPr sz="1650">
              <a:latin typeface="Times New Roman"/>
              <a:cs typeface="Times New Roman"/>
            </a:endParaRPr>
          </a:p>
        </p:txBody>
      </p:sp>
      <p:sp>
        <p:nvSpPr>
          <p:cNvPr id="4" name="object 4"/>
          <p:cNvSpPr/>
          <p:nvPr/>
        </p:nvSpPr>
        <p:spPr>
          <a:xfrm>
            <a:off x="630881" y="4243870"/>
            <a:ext cx="4204919" cy="40243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0881" y="5249960"/>
            <a:ext cx="3912403" cy="228656"/>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4706776"/>
            <a:ext cx="6344285" cy="1077595"/>
          </a:xfrm>
          <a:prstGeom prst="rect">
            <a:avLst/>
          </a:prstGeom>
        </p:spPr>
        <p:txBody>
          <a:bodyPr vert="horz" wrap="square" lIns="0" tIns="26670" rIns="0" bIns="0" rtlCol="0">
            <a:spAutoFit/>
          </a:bodyPr>
          <a:lstStyle/>
          <a:p>
            <a:pPr marL="12700" marR="258445">
              <a:lnSpc>
                <a:spcPts val="1660"/>
              </a:lnSpc>
              <a:spcBef>
                <a:spcPts val="210"/>
              </a:spcBef>
            </a:pPr>
            <a:r>
              <a:rPr sz="1450" b="1" spc="-10" dirty="0">
                <a:latin typeface="Times New Roman"/>
                <a:cs typeface="Times New Roman"/>
              </a:rPr>
              <a:t>Line 2 </a:t>
            </a:r>
            <a:r>
              <a:rPr sz="1450" spc="-10" dirty="0">
                <a:latin typeface="Times New Roman"/>
                <a:cs typeface="Times New Roman"/>
              </a:rPr>
              <a:t>sets up the query whereby we select all the fields in the images table for the  specific car </a:t>
            </a:r>
            <a:r>
              <a:rPr sz="1450" spc="-15" dirty="0">
                <a:latin typeface="Times New Roman"/>
                <a:cs typeface="Times New Roman"/>
              </a:rPr>
              <a:t>(WHERE</a:t>
            </a:r>
            <a:r>
              <a:rPr sz="1450" dirty="0">
                <a:latin typeface="Times New Roman"/>
                <a:cs typeface="Times New Roman"/>
              </a:rPr>
              <a:t> </a:t>
            </a:r>
            <a:r>
              <a:rPr sz="1450" spc="-10" dirty="0">
                <a:latin typeface="Times New Roman"/>
                <a:cs typeface="Times New Roman"/>
              </a:rPr>
              <a:t>VIN=).</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275"/>
              </a:spcBef>
            </a:pPr>
            <a:r>
              <a:rPr sz="1450" spc="-10" dirty="0">
                <a:latin typeface="Times New Roman"/>
                <a:cs typeface="Times New Roman"/>
              </a:rPr>
              <a:t>Line 4 runs the query and checks to see if any results were returned from the</a:t>
            </a:r>
            <a:r>
              <a:rPr sz="1450" spc="165" dirty="0">
                <a:latin typeface="Times New Roman"/>
                <a:cs typeface="Times New Roman"/>
              </a:rPr>
              <a:t> </a:t>
            </a:r>
            <a:r>
              <a:rPr sz="1450" spc="-10" dirty="0">
                <a:latin typeface="Times New Roman"/>
                <a:cs typeface="Times New Roman"/>
              </a:rPr>
              <a:t>database.</a:t>
            </a:r>
            <a:endParaRPr sz="1450">
              <a:latin typeface="Times New Roman"/>
              <a:cs typeface="Times New Roman"/>
            </a:endParaRPr>
          </a:p>
        </p:txBody>
      </p:sp>
      <p:sp>
        <p:nvSpPr>
          <p:cNvPr id="7" name="object 7"/>
          <p:cNvSpPr/>
          <p:nvPr/>
        </p:nvSpPr>
        <p:spPr>
          <a:xfrm>
            <a:off x="630881" y="5871907"/>
            <a:ext cx="5393266" cy="85974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6792127"/>
            <a:ext cx="6097905"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7 – 10 </a:t>
            </a:r>
            <a:r>
              <a:rPr sz="1450" spc="-10" dirty="0">
                <a:latin typeface="Times New Roman"/>
                <a:cs typeface="Times New Roman"/>
              </a:rPr>
              <a:t>loops through the result set as many times as there are rows. In other  words, if there were five images for </a:t>
            </a:r>
            <a:r>
              <a:rPr sz="1450" spc="-5" dirty="0">
                <a:latin typeface="Times New Roman"/>
                <a:cs typeface="Times New Roman"/>
              </a:rPr>
              <a:t>a </a:t>
            </a:r>
            <a:r>
              <a:rPr sz="1450" spc="-10" dirty="0">
                <a:latin typeface="Times New Roman"/>
                <a:cs typeface="Times New Roman"/>
              </a:rPr>
              <a:t>specific </a:t>
            </a:r>
            <a:r>
              <a:rPr sz="1450" spc="-25" dirty="0">
                <a:latin typeface="Times New Roman"/>
                <a:cs typeface="Times New Roman"/>
              </a:rPr>
              <a:t>car, </a:t>
            </a:r>
            <a:r>
              <a:rPr sz="1450" spc="-10" dirty="0">
                <a:latin typeface="Times New Roman"/>
                <a:cs typeface="Times New Roman"/>
              </a:rPr>
              <a:t>there would </a:t>
            </a:r>
            <a:r>
              <a:rPr sz="1450" spc="-5" dirty="0">
                <a:latin typeface="Times New Roman"/>
                <a:cs typeface="Times New Roman"/>
              </a:rPr>
              <a:t>be </a:t>
            </a:r>
            <a:r>
              <a:rPr sz="1450" spc="-10" dirty="0">
                <a:latin typeface="Times New Roman"/>
                <a:cs typeface="Times New Roman"/>
              </a:rPr>
              <a:t>five rows </a:t>
            </a:r>
            <a:r>
              <a:rPr sz="1450" spc="-5" dirty="0">
                <a:latin typeface="Times New Roman"/>
                <a:cs typeface="Times New Roman"/>
              </a:rPr>
              <a:t>of </a:t>
            </a:r>
            <a:r>
              <a:rPr sz="1450" spc="-10" dirty="0">
                <a:latin typeface="Times New Roman"/>
                <a:cs typeface="Times New Roman"/>
              </a:rPr>
              <a:t>data  returned and the while loop would go around five</a:t>
            </a:r>
            <a:r>
              <a:rPr sz="1450" spc="40" dirty="0">
                <a:latin typeface="Times New Roman"/>
                <a:cs typeface="Times New Roman"/>
              </a:rPr>
              <a:t> </a:t>
            </a:r>
            <a:r>
              <a:rPr sz="1450" spc="-10" dirty="0">
                <a:latin typeface="Times New Roman"/>
                <a:cs typeface="Times New Roman"/>
              </a:rPr>
              <a:t>times.</a:t>
            </a:r>
            <a:endParaRPr sz="1450">
              <a:latin typeface="Times New Roman"/>
              <a:cs typeface="Times New Roman"/>
            </a:endParaRPr>
          </a:p>
        </p:txBody>
      </p:sp>
      <p:sp>
        <p:nvSpPr>
          <p:cNvPr id="9" name="object 9"/>
          <p:cNvSpPr/>
          <p:nvPr/>
        </p:nvSpPr>
        <p:spPr>
          <a:xfrm>
            <a:off x="630881" y="7545675"/>
            <a:ext cx="2047613" cy="420728"/>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8181" y="8026873"/>
            <a:ext cx="606361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Line </a:t>
            </a:r>
            <a:r>
              <a:rPr sz="1450" spc="-35" dirty="0">
                <a:latin typeface="Times New Roman"/>
                <a:cs typeface="Times New Roman"/>
              </a:rPr>
              <a:t>11 </a:t>
            </a:r>
            <a:r>
              <a:rPr sz="1450" spc="-10" dirty="0">
                <a:latin typeface="Times New Roman"/>
                <a:cs typeface="Times New Roman"/>
              </a:rPr>
              <a:t>closes the if statement and the line 12 closes the connection to the mySQL  database.</a:t>
            </a:r>
            <a:endParaRPr sz="1450">
              <a:latin typeface="Times New Roman"/>
              <a:cs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608838" cy="144511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912311"/>
            <a:ext cx="6558915" cy="3002915"/>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PHP </a:t>
            </a:r>
            <a:r>
              <a:rPr sz="2000" b="1" dirty="0">
                <a:latin typeface="Times New Roman"/>
                <a:cs typeface="Times New Roman"/>
              </a:rPr>
              <a:t>File</a:t>
            </a:r>
            <a:r>
              <a:rPr sz="2000" b="1" spc="-120" dirty="0">
                <a:latin typeface="Times New Roman"/>
                <a:cs typeface="Times New Roman"/>
              </a:rPr>
              <a:t> </a:t>
            </a:r>
            <a:r>
              <a:rPr sz="2000" b="1" dirty="0">
                <a:latin typeface="Times New Roman"/>
                <a:cs typeface="Times New Roman"/>
              </a:rPr>
              <a:t>Uploads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In the previous section, we captured images for </a:t>
            </a:r>
            <a:r>
              <a:rPr sz="1450" spc="-5" dirty="0">
                <a:latin typeface="Times New Roman"/>
                <a:cs typeface="Times New Roman"/>
              </a:rPr>
              <a:t>our </a:t>
            </a:r>
            <a:r>
              <a:rPr sz="1450" spc="-10" dirty="0">
                <a:latin typeface="Times New Roman"/>
                <a:cs typeface="Times New Roman"/>
              </a:rPr>
              <a:t>cars and then saved them manually  onto the hard drive. </a:t>
            </a:r>
            <a:r>
              <a:rPr sz="1450" spc="-25" dirty="0">
                <a:latin typeface="Times New Roman"/>
                <a:cs typeface="Times New Roman"/>
              </a:rPr>
              <a:t>That’s </a:t>
            </a:r>
            <a:r>
              <a:rPr sz="1450" spc="-10" dirty="0">
                <a:latin typeface="Times New Roman"/>
                <a:cs typeface="Times New Roman"/>
              </a:rPr>
              <a:t>cool, </a:t>
            </a:r>
            <a:r>
              <a:rPr sz="1450" spc="-5" dirty="0">
                <a:latin typeface="Times New Roman"/>
                <a:cs typeface="Times New Roman"/>
              </a:rPr>
              <a:t>but </a:t>
            </a:r>
            <a:r>
              <a:rPr sz="1450" spc="-10" dirty="0">
                <a:latin typeface="Times New Roman"/>
                <a:cs typeface="Times New Roman"/>
              </a:rPr>
              <a:t>tedious. What would </a:t>
            </a:r>
            <a:r>
              <a:rPr sz="1450" spc="-5" dirty="0">
                <a:latin typeface="Times New Roman"/>
                <a:cs typeface="Times New Roman"/>
              </a:rPr>
              <a:t>be </a:t>
            </a:r>
            <a:r>
              <a:rPr sz="1450" i="1" spc="-20" dirty="0">
                <a:latin typeface="Times New Roman"/>
                <a:cs typeface="Times New Roman"/>
              </a:rPr>
              <a:t>really </a:t>
            </a:r>
            <a:r>
              <a:rPr sz="1450" spc="-10" dirty="0">
                <a:latin typeface="Times New Roman"/>
                <a:cs typeface="Times New Roman"/>
              </a:rPr>
              <a:t>cool would </a:t>
            </a:r>
            <a:r>
              <a:rPr sz="1450" spc="-5" dirty="0">
                <a:latin typeface="Times New Roman"/>
                <a:cs typeface="Times New Roman"/>
              </a:rPr>
              <a:t>be </a:t>
            </a:r>
            <a:r>
              <a:rPr sz="1450" spc="-10" dirty="0">
                <a:latin typeface="Times New Roman"/>
                <a:cs typeface="Times New Roman"/>
              </a:rPr>
              <a:t>to  simply select </a:t>
            </a:r>
            <a:r>
              <a:rPr sz="1450" spc="-5" dirty="0">
                <a:latin typeface="Times New Roman"/>
                <a:cs typeface="Times New Roman"/>
              </a:rPr>
              <a:t>a </a:t>
            </a:r>
            <a:r>
              <a:rPr sz="1450" spc="-10" dirty="0">
                <a:latin typeface="Times New Roman"/>
                <a:cs typeface="Times New Roman"/>
              </a:rPr>
              <a:t>car in </a:t>
            </a:r>
            <a:r>
              <a:rPr sz="1450" spc="-5" dirty="0">
                <a:latin typeface="Times New Roman"/>
                <a:cs typeface="Times New Roman"/>
              </a:rPr>
              <a:t>our </a:t>
            </a:r>
            <a:r>
              <a:rPr sz="1450" spc="-10" dirty="0">
                <a:latin typeface="Times New Roman"/>
                <a:cs typeface="Times New Roman"/>
              </a:rPr>
              <a:t>inventory and click </a:t>
            </a:r>
            <a:r>
              <a:rPr sz="1450" spc="-5" dirty="0">
                <a:latin typeface="Times New Roman"/>
                <a:cs typeface="Times New Roman"/>
              </a:rPr>
              <a:t>a </a:t>
            </a:r>
            <a:r>
              <a:rPr sz="1450" spc="-10" dirty="0">
                <a:latin typeface="Times New Roman"/>
                <a:cs typeface="Times New Roman"/>
              </a:rPr>
              <a:t>button called “Add Image”, and let the  script handle the rest – putting the file in the right place and creating the correct row in  the images table using the VIN </a:t>
            </a:r>
            <a:r>
              <a:rPr sz="1450" spc="-5" dirty="0">
                <a:latin typeface="Times New Roman"/>
                <a:cs typeface="Times New Roman"/>
              </a:rPr>
              <a:t>of </a:t>
            </a:r>
            <a:r>
              <a:rPr sz="1450" spc="-10" dirty="0">
                <a:latin typeface="Times New Roman"/>
                <a:cs typeface="Times New Roman"/>
              </a:rPr>
              <a:t>the selected</a:t>
            </a:r>
            <a:r>
              <a:rPr sz="1450" spc="30" dirty="0">
                <a:latin typeface="Times New Roman"/>
                <a:cs typeface="Times New Roman"/>
              </a:rPr>
              <a:t> </a:t>
            </a:r>
            <a:r>
              <a:rPr sz="1450" spc="-10" dirty="0">
                <a:latin typeface="Times New Roman"/>
                <a:cs typeface="Times New Roman"/>
              </a:rPr>
              <a:t>vehicle.</a:t>
            </a:r>
            <a:endParaRPr sz="1450">
              <a:latin typeface="Times New Roman"/>
              <a:cs typeface="Times New Roman"/>
            </a:endParaRPr>
          </a:p>
          <a:p>
            <a:pPr marL="186055">
              <a:lnSpc>
                <a:spcPct val="100000"/>
              </a:lnSpc>
              <a:spcBef>
                <a:spcPts val="580"/>
              </a:spcBef>
            </a:pPr>
            <a:r>
              <a:rPr sz="1450" spc="-25" dirty="0">
                <a:latin typeface="Times New Roman"/>
                <a:cs typeface="Times New Roman"/>
              </a:rPr>
              <a:t>That’s </a:t>
            </a:r>
            <a:r>
              <a:rPr sz="1450" spc="-10" dirty="0">
                <a:latin typeface="Times New Roman"/>
                <a:cs typeface="Times New Roman"/>
              </a:rPr>
              <a:t>what we’ll do</a:t>
            </a:r>
            <a:r>
              <a:rPr sz="1450" spc="20" dirty="0">
                <a:latin typeface="Times New Roman"/>
                <a:cs typeface="Times New Roman"/>
              </a:rPr>
              <a:t> </a:t>
            </a:r>
            <a:r>
              <a:rPr sz="1450" spc="-10" dirty="0">
                <a:latin typeface="Times New Roman"/>
                <a:cs typeface="Times New Roman"/>
              </a:rPr>
              <a:t>next.</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Create </a:t>
            </a:r>
            <a:r>
              <a:rPr sz="1650" b="1" dirty="0">
                <a:solidFill>
                  <a:srgbClr val="003366"/>
                </a:solidFill>
                <a:latin typeface="Times New Roman"/>
                <a:cs typeface="Times New Roman"/>
              </a:rPr>
              <a:t>an Upload </a:t>
            </a:r>
            <a:r>
              <a:rPr sz="1650" b="1" spc="-5" dirty="0">
                <a:solidFill>
                  <a:srgbClr val="003366"/>
                </a:solidFill>
                <a:latin typeface="Times New Roman"/>
                <a:cs typeface="Times New Roman"/>
              </a:rPr>
              <a:t>File</a:t>
            </a:r>
            <a:r>
              <a:rPr sz="1650" b="1" dirty="0">
                <a:solidFill>
                  <a:srgbClr val="003366"/>
                </a:solidFill>
                <a:latin typeface="Times New Roman"/>
                <a:cs typeface="Times New Roman"/>
              </a:rPr>
              <a:t> form</a:t>
            </a:r>
            <a:endParaRPr sz="1650">
              <a:latin typeface="Times New Roman"/>
              <a:cs typeface="Times New Roman"/>
            </a:endParaRPr>
          </a:p>
          <a:p>
            <a:pPr marL="186055">
              <a:lnSpc>
                <a:spcPct val="100000"/>
              </a:lnSpc>
              <a:spcBef>
                <a:spcPts val="740"/>
              </a:spcBef>
            </a:pPr>
            <a:r>
              <a:rPr sz="1450" spc="-10" dirty="0">
                <a:latin typeface="Times New Roman"/>
                <a:cs typeface="Times New Roman"/>
              </a:rPr>
              <a:t>In its most basic incarnation, here is an </a:t>
            </a:r>
            <a:r>
              <a:rPr sz="1450" spc="-15" dirty="0">
                <a:latin typeface="Times New Roman"/>
                <a:cs typeface="Times New Roman"/>
              </a:rPr>
              <a:t>HTML </a:t>
            </a:r>
            <a:r>
              <a:rPr sz="1450" spc="-10" dirty="0">
                <a:latin typeface="Times New Roman"/>
                <a:cs typeface="Times New Roman"/>
              </a:rPr>
              <a:t>form you can use to upload </a:t>
            </a:r>
            <a:r>
              <a:rPr sz="1450" spc="-5" dirty="0">
                <a:latin typeface="Times New Roman"/>
                <a:cs typeface="Times New Roman"/>
              </a:rPr>
              <a:t>a</a:t>
            </a:r>
            <a:r>
              <a:rPr sz="1450" spc="75" dirty="0">
                <a:latin typeface="Times New Roman"/>
                <a:cs typeface="Times New Roman"/>
              </a:rPr>
              <a:t> </a:t>
            </a:r>
            <a:r>
              <a:rPr sz="1450" spc="-10" dirty="0">
                <a:latin typeface="Times New Roman"/>
                <a:cs typeface="Times New Roman"/>
              </a:rPr>
              <a:t>file.</a:t>
            </a:r>
            <a:endParaRPr sz="1450">
              <a:latin typeface="Times New Roman"/>
              <a:cs typeface="Times New Roman"/>
            </a:endParaRPr>
          </a:p>
        </p:txBody>
      </p:sp>
      <p:sp>
        <p:nvSpPr>
          <p:cNvPr id="4" name="object 4"/>
          <p:cNvSpPr/>
          <p:nvPr/>
        </p:nvSpPr>
        <p:spPr>
          <a:xfrm>
            <a:off x="1343889" y="5003011"/>
            <a:ext cx="4881363" cy="271644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7697608"/>
            <a:ext cx="6463665" cy="2403475"/>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There are </a:t>
            </a:r>
            <a:r>
              <a:rPr sz="1450" spc="-5" dirty="0">
                <a:latin typeface="Times New Roman"/>
                <a:cs typeface="Times New Roman"/>
              </a:rPr>
              <a:t>a </a:t>
            </a:r>
            <a:r>
              <a:rPr sz="1450" spc="-10" dirty="0">
                <a:latin typeface="Times New Roman"/>
                <a:cs typeface="Times New Roman"/>
              </a:rPr>
              <a:t>couple </a:t>
            </a:r>
            <a:r>
              <a:rPr sz="1450" spc="-5" dirty="0">
                <a:latin typeface="Times New Roman"/>
                <a:cs typeface="Times New Roman"/>
              </a:rPr>
              <a:t>of </a:t>
            </a:r>
            <a:r>
              <a:rPr sz="1450" spc="-10" dirty="0">
                <a:latin typeface="Times New Roman"/>
                <a:cs typeface="Times New Roman"/>
              </a:rPr>
              <a:t>things worth pointing</a:t>
            </a:r>
            <a:r>
              <a:rPr sz="1450" spc="20" dirty="0">
                <a:latin typeface="Times New Roman"/>
                <a:cs typeface="Times New Roman"/>
              </a:rPr>
              <a:t> </a:t>
            </a:r>
            <a:r>
              <a:rPr sz="1450" spc="-10" dirty="0">
                <a:latin typeface="Times New Roman"/>
                <a:cs typeface="Times New Roman"/>
              </a:rPr>
              <a:t>out.</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First, notice the form attributes: action=‘upload_file.php’ means that when you click the  submit button, the result </a:t>
            </a:r>
            <a:r>
              <a:rPr sz="1450" spc="-5" dirty="0">
                <a:latin typeface="Times New Roman"/>
                <a:cs typeface="Times New Roman"/>
              </a:rPr>
              <a:t>of </a:t>
            </a:r>
            <a:r>
              <a:rPr sz="1450" spc="-10" dirty="0">
                <a:latin typeface="Times New Roman"/>
                <a:cs typeface="Times New Roman"/>
              </a:rPr>
              <a:t>the form post will </a:t>
            </a:r>
            <a:r>
              <a:rPr sz="1450" spc="-5" dirty="0">
                <a:latin typeface="Times New Roman"/>
                <a:cs typeface="Times New Roman"/>
              </a:rPr>
              <a:t>be </a:t>
            </a:r>
            <a:r>
              <a:rPr sz="1450" spc="-10" dirty="0">
                <a:latin typeface="Times New Roman"/>
                <a:cs typeface="Times New Roman"/>
              </a:rPr>
              <a:t>passed to the </a:t>
            </a:r>
            <a:r>
              <a:rPr sz="1450" b="1" spc="-10" dirty="0">
                <a:latin typeface="Times New Roman"/>
                <a:cs typeface="Times New Roman"/>
              </a:rPr>
              <a:t>upload_file.php </a:t>
            </a:r>
            <a:r>
              <a:rPr sz="1450" spc="-10" dirty="0">
                <a:latin typeface="Times New Roman"/>
                <a:cs typeface="Times New Roman"/>
              </a:rPr>
              <a:t>script  for further processing. Next, the enctype=“multipart/form-data” is </a:t>
            </a:r>
            <a:r>
              <a:rPr sz="1450" spc="-5" dirty="0">
                <a:latin typeface="Times New Roman"/>
                <a:cs typeface="Times New Roman"/>
              </a:rPr>
              <a:t>a </a:t>
            </a:r>
            <a:r>
              <a:rPr sz="1450" spc="-10" dirty="0">
                <a:latin typeface="Times New Roman"/>
                <a:cs typeface="Times New Roman"/>
              </a:rPr>
              <a:t>new </a:t>
            </a:r>
            <a:r>
              <a:rPr sz="1450" spc="-5" dirty="0">
                <a:latin typeface="Times New Roman"/>
                <a:cs typeface="Times New Roman"/>
              </a:rPr>
              <a:t>one </a:t>
            </a:r>
            <a:r>
              <a:rPr sz="1450" spc="-10" dirty="0">
                <a:latin typeface="Times New Roman"/>
                <a:cs typeface="Times New Roman"/>
              </a:rPr>
              <a:t>for</a:t>
            </a:r>
            <a:r>
              <a:rPr sz="1450" spc="85" dirty="0">
                <a:latin typeface="Times New Roman"/>
                <a:cs typeface="Times New Roman"/>
              </a:rPr>
              <a:t> </a:t>
            </a:r>
            <a:r>
              <a:rPr sz="1450" spc="-10" dirty="0">
                <a:latin typeface="Times New Roman"/>
                <a:cs typeface="Times New Roman"/>
              </a:rPr>
              <a:t>us.</a:t>
            </a:r>
            <a:endParaRPr sz="1450">
              <a:latin typeface="Times New Roman"/>
              <a:cs typeface="Times New Roman"/>
            </a:endParaRPr>
          </a:p>
          <a:p>
            <a:pPr marL="12700">
              <a:lnSpc>
                <a:spcPts val="1565"/>
              </a:lnSpc>
            </a:pPr>
            <a:r>
              <a:rPr sz="1450" spc="-10" dirty="0">
                <a:latin typeface="Times New Roman"/>
                <a:cs typeface="Times New Roman"/>
              </a:rPr>
              <a:t>Here we are specifying the encoding type to </a:t>
            </a:r>
            <a:r>
              <a:rPr sz="1450" spc="-5" dirty="0">
                <a:latin typeface="Times New Roman"/>
                <a:cs typeface="Times New Roman"/>
              </a:rPr>
              <a:t>be </a:t>
            </a:r>
            <a:r>
              <a:rPr sz="1450" spc="-10" dirty="0">
                <a:latin typeface="Times New Roman"/>
                <a:cs typeface="Times New Roman"/>
              </a:rPr>
              <a:t>used by the form. </a:t>
            </a:r>
            <a:r>
              <a:rPr sz="1450" spc="-60" dirty="0">
                <a:latin typeface="Times New Roman"/>
                <a:cs typeface="Times New Roman"/>
              </a:rPr>
              <a:t>You </a:t>
            </a:r>
            <a:r>
              <a:rPr sz="1450" spc="-10" dirty="0">
                <a:latin typeface="Times New Roman"/>
                <a:cs typeface="Times New Roman"/>
              </a:rPr>
              <a:t>have to</a:t>
            </a:r>
            <a:r>
              <a:rPr sz="1450" spc="190" dirty="0">
                <a:latin typeface="Times New Roman"/>
                <a:cs typeface="Times New Roman"/>
              </a:rPr>
              <a:t> </a:t>
            </a:r>
            <a:r>
              <a:rPr sz="1450" spc="-10" dirty="0">
                <a:latin typeface="Times New Roman"/>
                <a:cs typeface="Times New Roman"/>
              </a:rPr>
              <a:t>specify</a:t>
            </a:r>
            <a:endParaRPr sz="1450">
              <a:latin typeface="Times New Roman"/>
              <a:cs typeface="Times New Roman"/>
            </a:endParaRPr>
          </a:p>
          <a:p>
            <a:pPr marL="12700" marR="200660">
              <a:lnSpc>
                <a:spcPts val="1660"/>
              </a:lnSpc>
              <a:spcBef>
                <a:spcPts val="80"/>
              </a:spcBef>
            </a:pPr>
            <a:r>
              <a:rPr sz="1450" spc="-10" dirty="0">
                <a:latin typeface="Times New Roman"/>
                <a:cs typeface="Times New Roman"/>
              </a:rPr>
              <a:t>that it is </a:t>
            </a:r>
            <a:r>
              <a:rPr sz="1450" b="1" spc="-10" dirty="0">
                <a:latin typeface="Times New Roman"/>
                <a:cs typeface="Times New Roman"/>
              </a:rPr>
              <a:t>multipart/form-data </a:t>
            </a:r>
            <a:r>
              <a:rPr sz="1450" spc="-10" dirty="0">
                <a:latin typeface="Times New Roman"/>
                <a:cs typeface="Times New Roman"/>
              </a:rPr>
              <a:t>if you are including </a:t>
            </a:r>
            <a:r>
              <a:rPr sz="1450" spc="-5" dirty="0">
                <a:latin typeface="Times New Roman"/>
                <a:cs typeface="Times New Roman"/>
              </a:rPr>
              <a:t>a </a:t>
            </a:r>
            <a:r>
              <a:rPr sz="1450" spc="-10" dirty="0">
                <a:latin typeface="Times New Roman"/>
                <a:cs typeface="Times New Roman"/>
              </a:rPr>
              <a:t>file upload control on </a:t>
            </a:r>
            <a:r>
              <a:rPr sz="1450" spc="-5" dirty="0">
                <a:latin typeface="Times New Roman"/>
                <a:cs typeface="Times New Roman"/>
              </a:rPr>
              <a:t>a </a:t>
            </a:r>
            <a:r>
              <a:rPr sz="1450" spc="-10" dirty="0">
                <a:latin typeface="Times New Roman"/>
                <a:cs typeface="Times New Roman"/>
              </a:rPr>
              <a:t>form, so  the browser knows to pass the file as </a:t>
            </a:r>
            <a:r>
              <a:rPr sz="1450" spc="-5" dirty="0">
                <a:latin typeface="Times New Roman"/>
                <a:cs typeface="Times New Roman"/>
              </a:rPr>
              <a:t>a </a:t>
            </a:r>
            <a:r>
              <a:rPr sz="1450" spc="-10" dirty="0">
                <a:latin typeface="Times New Roman"/>
                <a:cs typeface="Times New Roman"/>
              </a:rPr>
              <a:t>file, and </a:t>
            </a:r>
            <a:r>
              <a:rPr sz="1450" spc="-5" dirty="0">
                <a:latin typeface="Times New Roman"/>
                <a:cs typeface="Times New Roman"/>
              </a:rPr>
              <a:t>not </a:t>
            </a:r>
            <a:r>
              <a:rPr sz="1450" spc="-10" dirty="0">
                <a:latin typeface="Times New Roman"/>
                <a:cs typeface="Times New Roman"/>
              </a:rPr>
              <a:t>as just another big block </a:t>
            </a:r>
            <a:r>
              <a:rPr sz="1450" spc="-5" dirty="0">
                <a:latin typeface="Times New Roman"/>
                <a:cs typeface="Times New Roman"/>
              </a:rPr>
              <a:t>of</a:t>
            </a:r>
            <a:r>
              <a:rPr sz="1450" spc="165" dirty="0">
                <a:latin typeface="Times New Roman"/>
                <a:cs typeface="Times New Roman"/>
              </a:rPr>
              <a:t> </a:t>
            </a:r>
            <a:r>
              <a:rPr sz="1450" spc="-10" dirty="0">
                <a:latin typeface="Times New Roman"/>
                <a:cs typeface="Times New Roman"/>
              </a:rPr>
              <a:t>text.</a:t>
            </a:r>
            <a:endParaRPr sz="1450">
              <a:latin typeface="Times New Roman"/>
              <a:cs typeface="Times New Roman"/>
            </a:endParaRPr>
          </a:p>
          <a:p>
            <a:pPr marL="12700" marR="264795" algn="just">
              <a:lnSpc>
                <a:spcPts val="1660"/>
              </a:lnSpc>
              <a:spcBef>
                <a:spcPts val="715"/>
              </a:spcBef>
            </a:pPr>
            <a:r>
              <a:rPr sz="1450" spc="-70" dirty="0">
                <a:latin typeface="Times New Roman"/>
                <a:cs typeface="Times New Roman"/>
              </a:rPr>
              <a:t>We </a:t>
            </a:r>
            <a:r>
              <a:rPr sz="1450" spc="-10" dirty="0">
                <a:latin typeface="Times New Roman"/>
                <a:cs typeface="Times New Roman"/>
              </a:rPr>
              <a:t>also have </a:t>
            </a:r>
            <a:r>
              <a:rPr sz="1450" spc="-5" dirty="0">
                <a:latin typeface="Times New Roman"/>
                <a:cs typeface="Times New Roman"/>
              </a:rPr>
              <a:t>a </a:t>
            </a:r>
            <a:r>
              <a:rPr sz="1450" spc="-10" dirty="0">
                <a:latin typeface="Times New Roman"/>
                <a:cs typeface="Times New Roman"/>
              </a:rPr>
              <a:t>new type </a:t>
            </a:r>
            <a:r>
              <a:rPr sz="1450" spc="-5" dirty="0">
                <a:latin typeface="Times New Roman"/>
                <a:cs typeface="Times New Roman"/>
              </a:rPr>
              <a:t>of </a:t>
            </a:r>
            <a:r>
              <a:rPr sz="1450" spc="-10" dirty="0">
                <a:latin typeface="Times New Roman"/>
                <a:cs typeface="Times New Roman"/>
              </a:rPr>
              <a:t>input </a:t>
            </a:r>
            <a:r>
              <a:rPr sz="1450" spc="-5" dirty="0">
                <a:latin typeface="Times New Roman"/>
                <a:cs typeface="Times New Roman"/>
              </a:rPr>
              <a:t>box. </a:t>
            </a:r>
            <a:r>
              <a:rPr sz="1450" spc="-10" dirty="0">
                <a:latin typeface="Times New Roman"/>
                <a:cs typeface="Times New Roman"/>
              </a:rPr>
              <a:t>In the past, we’ve been using the input boxes  mostly to allow users to type in text. When you specify that an input type=“file”, the  browser handles it </a:t>
            </a:r>
            <a:r>
              <a:rPr sz="1450" spc="-20" dirty="0">
                <a:latin typeface="Times New Roman"/>
                <a:cs typeface="Times New Roman"/>
              </a:rPr>
              <a:t>differently. </a:t>
            </a:r>
            <a:r>
              <a:rPr sz="1450" spc="-10" dirty="0">
                <a:latin typeface="Times New Roman"/>
                <a:cs typeface="Times New Roman"/>
              </a:rPr>
              <a:t>It will </a:t>
            </a:r>
            <a:r>
              <a:rPr sz="1450" spc="-5" dirty="0">
                <a:latin typeface="Times New Roman"/>
                <a:cs typeface="Times New Roman"/>
              </a:rPr>
              <a:t>put a </a:t>
            </a:r>
            <a:r>
              <a:rPr sz="1450" spc="-10" dirty="0">
                <a:latin typeface="Times New Roman"/>
                <a:cs typeface="Times New Roman"/>
              </a:rPr>
              <a:t>browse button next to the input</a:t>
            </a:r>
            <a:r>
              <a:rPr sz="1450" spc="130" dirty="0">
                <a:latin typeface="Times New Roman"/>
                <a:cs typeface="Times New Roman"/>
              </a:rPr>
              <a:t> </a:t>
            </a:r>
            <a:r>
              <a:rPr sz="1450" spc="-10" dirty="0">
                <a:latin typeface="Times New Roman"/>
                <a:cs typeface="Times New Roman"/>
              </a:rPr>
              <a:t>field,</a:t>
            </a:r>
            <a:endParaRPr sz="1450">
              <a:latin typeface="Times New Roman"/>
              <a:cs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336573"/>
            <a:ext cx="6579234" cy="1835150"/>
          </a:xfrm>
          <a:prstGeom prst="rect">
            <a:avLst/>
          </a:prstGeom>
        </p:spPr>
        <p:txBody>
          <a:bodyPr vert="horz" wrap="square" lIns="0" tIns="91440" rIns="0" bIns="0" rtlCol="0">
            <a:spAutoFit/>
          </a:bodyPr>
          <a:lstStyle/>
          <a:p>
            <a:pPr marL="186055">
              <a:lnSpc>
                <a:spcPct val="100000"/>
              </a:lnSpc>
              <a:spcBef>
                <a:spcPts val="720"/>
              </a:spcBef>
            </a:pPr>
            <a:r>
              <a:rPr sz="1450" spc="-10" dirty="0">
                <a:latin typeface="Times New Roman"/>
                <a:cs typeface="Times New Roman"/>
              </a:rPr>
              <a:t>allowing the user to select </a:t>
            </a:r>
            <a:r>
              <a:rPr sz="1450" spc="-5" dirty="0">
                <a:latin typeface="Times New Roman"/>
                <a:cs typeface="Times New Roman"/>
              </a:rPr>
              <a:t>a </a:t>
            </a:r>
            <a:r>
              <a:rPr sz="1450" spc="-10" dirty="0">
                <a:latin typeface="Times New Roman"/>
                <a:cs typeface="Times New Roman"/>
              </a:rPr>
              <a:t>file from his </a:t>
            </a:r>
            <a:r>
              <a:rPr sz="1450" spc="-5" dirty="0">
                <a:latin typeface="Times New Roman"/>
                <a:cs typeface="Times New Roman"/>
              </a:rPr>
              <a:t>or </a:t>
            </a:r>
            <a:r>
              <a:rPr sz="1450" spc="-10" dirty="0">
                <a:latin typeface="Times New Roman"/>
                <a:cs typeface="Times New Roman"/>
              </a:rPr>
              <a:t>her</a:t>
            </a:r>
            <a:r>
              <a:rPr sz="1450" spc="40" dirty="0">
                <a:latin typeface="Times New Roman"/>
                <a:cs typeface="Times New Roman"/>
              </a:rPr>
              <a:t> </a:t>
            </a:r>
            <a:r>
              <a:rPr sz="1450" spc="-20" dirty="0">
                <a:latin typeface="Times New Roman"/>
                <a:cs typeface="Times New Roman"/>
              </a:rPr>
              <a:t>computer.</a:t>
            </a:r>
            <a:endParaRPr sz="1450">
              <a:latin typeface="Times New Roman"/>
              <a:cs typeface="Times New Roman"/>
            </a:endParaRPr>
          </a:p>
          <a:p>
            <a:pPr marL="12700">
              <a:lnSpc>
                <a:spcPct val="100000"/>
              </a:lnSpc>
              <a:spcBef>
                <a:spcPts val="730"/>
              </a:spcBef>
            </a:pPr>
            <a:r>
              <a:rPr sz="1650" b="1" spc="-5" dirty="0">
                <a:solidFill>
                  <a:srgbClr val="003366"/>
                </a:solidFill>
                <a:latin typeface="Times New Roman"/>
                <a:cs typeface="Times New Roman"/>
              </a:rPr>
              <a:t>Create </a:t>
            </a:r>
            <a:r>
              <a:rPr sz="1650" b="1" dirty="0">
                <a:solidFill>
                  <a:srgbClr val="003366"/>
                </a:solidFill>
                <a:latin typeface="Times New Roman"/>
                <a:cs typeface="Times New Roman"/>
              </a:rPr>
              <a:t>a </a:t>
            </a:r>
            <a:r>
              <a:rPr sz="1650" b="1" spc="-5" dirty="0">
                <a:solidFill>
                  <a:srgbClr val="003366"/>
                </a:solidFill>
                <a:latin typeface="Times New Roman"/>
                <a:cs typeface="Times New Roman"/>
              </a:rPr>
              <a:t>Script to </a:t>
            </a:r>
            <a:r>
              <a:rPr sz="1650" b="1" spc="-10" dirty="0">
                <a:solidFill>
                  <a:srgbClr val="003366"/>
                </a:solidFill>
                <a:latin typeface="Times New Roman"/>
                <a:cs typeface="Times New Roman"/>
              </a:rPr>
              <a:t>Process </a:t>
            </a:r>
            <a:r>
              <a:rPr sz="1650" b="1" spc="-5" dirty="0">
                <a:solidFill>
                  <a:srgbClr val="003366"/>
                </a:solidFill>
                <a:latin typeface="Times New Roman"/>
                <a:cs typeface="Times New Roman"/>
              </a:rPr>
              <a:t>the </a:t>
            </a:r>
            <a:r>
              <a:rPr sz="1650" b="1" dirty="0">
                <a:solidFill>
                  <a:srgbClr val="003366"/>
                </a:solidFill>
                <a:latin typeface="Times New Roman"/>
                <a:cs typeface="Times New Roman"/>
              </a:rPr>
              <a:t>Uploaded</a:t>
            </a:r>
            <a:r>
              <a:rPr sz="1650" b="1" spc="25" dirty="0">
                <a:solidFill>
                  <a:srgbClr val="003366"/>
                </a:solidFill>
                <a:latin typeface="Times New Roman"/>
                <a:cs typeface="Times New Roman"/>
              </a:rPr>
              <a:t> </a:t>
            </a:r>
            <a:r>
              <a:rPr sz="1650" b="1" spc="-5" dirty="0">
                <a:solidFill>
                  <a:srgbClr val="003366"/>
                </a:solidFill>
                <a:latin typeface="Times New Roman"/>
                <a:cs typeface="Times New Roman"/>
              </a:rPr>
              <a:t>File</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The form above specified that the post </a:t>
            </a:r>
            <a:r>
              <a:rPr sz="1450" spc="-5" dirty="0">
                <a:latin typeface="Times New Roman"/>
                <a:cs typeface="Times New Roman"/>
              </a:rPr>
              <a:t>be </a:t>
            </a:r>
            <a:r>
              <a:rPr sz="1450" spc="-10" dirty="0">
                <a:latin typeface="Times New Roman"/>
                <a:cs typeface="Times New Roman"/>
              </a:rPr>
              <a:t>processed by ‘upload_file.php’. This script is  used to do something with the file once </a:t>
            </a:r>
            <a:r>
              <a:rPr sz="1450" spc="-30" dirty="0">
                <a:latin typeface="Times New Roman"/>
                <a:cs typeface="Times New Roman"/>
              </a:rPr>
              <a:t>it’s </a:t>
            </a:r>
            <a:r>
              <a:rPr sz="1450" spc="-10" dirty="0">
                <a:latin typeface="Times New Roman"/>
                <a:cs typeface="Times New Roman"/>
              </a:rPr>
              <a:t>been uploaded. The script that follows  simply echoes back to the browser </a:t>
            </a:r>
            <a:r>
              <a:rPr sz="1450" i="1" spc="-10" dirty="0">
                <a:latin typeface="Times New Roman"/>
                <a:cs typeface="Times New Roman"/>
              </a:rPr>
              <a:t>some </a:t>
            </a:r>
            <a:r>
              <a:rPr sz="1450" spc="-5" dirty="0">
                <a:latin typeface="Times New Roman"/>
                <a:cs typeface="Times New Roman"/>
              </a:rPr>
              <a:t>of </a:t>
            </a:r>
            <a:r>
              <a:rPr sz="1450" spc="-10" dirty="0">
                <a:latin typeface="Times New Roman"/>
                <a:cs typeface="Times New Roman"/>
              </a:rPr>
              <a:t>the attributes </a:t>
            </a:r>
            <a:r>
              <a:rPr sz="1450" spc="-5" dirty="0">
                <a:latin typeface="Times New Roman"/>
                <a:cs typeface="Times New Roman"/>
              </a:rPr>
              <a:t>of </a:t>
            </a:r>
            <a:r>
              <a:rPr sz="1450" spc="-10" dirty="0">
                <a:latin typeface="Times New Roman"/>
                <a:cs typeface="Times New Roman"/>
              </a:rPr>
              <a:t>the file that has just been  uploaded. There are, </a:t>
            </a:r>
            <a:r>
              <a:rPr sz="1450" spc="-5" dirty="0">
                <a:latin typeface="Times New Roman"/>
                <a:cs typeface="Times New Roman"/>
              </a:rPr>
              <a:t>of </a:t>
            </a:r>
            <a:r>
              <a:rPr sz="1450" spc="-10" dirty="0">
                <a:latin typeface="Times New Roman"/>
                <a:cs typeface="Times New Roman"/>
              </a:rPr>
              <a:t>course, other file attributes that we </a:t>
            </a:r>
            <a:r>
              <a:rPr sz="1450" spc="-15" dirty="0">
                <a:latin typeface="Times New Roman"/>
                <a:cs typeface="Times New Roman"/>
              </a:rPr>
              <a:t>won’t </a:t>
            </a:r>
            <a:r>
              <a:rPr sz="1450" spc="-20" dirty="0">
                <a:latin typeface="Times New Roman"/>
                <a:cs typeface="Times New Roman"/>
              </a:rPr>
              <a:t>cover, </a:t>
            </a:r>
            <a:r>
              <a:rPr sz="1450" spc="-10" dirty="0">
                <a:latin typeface="Times New Roman"/>
                <a:cs typeface="Times New Roman"/>
              </a:rPr>
              <a:t>because you  probably </a:t>
            </a:r>
            <a:r>
              <a:rPr sz="1450" spc="-15" dirty="0">
                <a:latin typeface="Times New Roman"/>
                <a:cs typeface="Times New Roman"/>
              </a:rPr>
              <a:t>won’t </a:t>
            </a:r>
            <a:r>
              <a:rPr sz="1450" spc="-10" dirty="0">
                <a:latin typeface="Times New Roman"/>
                <a:cs typeface="Times New Roman"/>
              </a:rPr>
              <a:t>ever need to use</a:t>
            </a:r>
            <a:r>
              <a:rPr sz="1450" spc="20" dirty="0">
                <a:latin typeface="Times New Roman"/>
                <a:cs typeface="Times New Roman"/>
              </a:rPr>
              <a:t> </a:t>
            </a:r>
            <a:r>
              <a:rPr sz="1450" spc="-10" dirty="0">
                <a:latin typeface="Times New Roman"/>
                <a:cs typeface="Times New Roman"/>
              </a:rPr>
              <a:t>them.</a:t>
            </a:r>
            <a:endParaRPr sz="1450">
              <a:latin typeface="Times New Roman"/>
              <a:cs typeface="Times New Roman"/>
            </a:endParaRPr>
          </a:p>
        </p:txBody>
      </p:sp>
      <p:sp>
        <p:nvSpPr>
          <p:cNvPr id="3" name="object 3"/>
          <p:cNvSpPr/>
          <p:nvPr/>
        </p:nvSpPr>
        <p:spPr>
          <a:xfrm>
            <a:off x="1407877" y="2259129"/>
            <a:ext cx="4744246" cy="293595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4500" y="5255552"/>
            <a:ext cx="6645275" cy="2875915"/>
          </a:xfrm>
          <a:prstGeom prst="rect">
            <a:avLst/>
          </a:prstGeom>
        </p:spPr>
        <p:txBody>
          <a:bodyPr vert="horz" wrap="square" lIns="0" tIns="26670" rIns="0" bIns="0" rtlCol="0">
            <a:spAutoFit/>
          </a:bodyPr>
          <a:lstStyle/>
          <a:p>
            <a:pPr marL="186055" marR="179705">
              <a:lnSpc>
                <a:spcPts val="1660"/>
              </a:lnSpc>
              <a:spcBef>
                <a:spcPts val="210"/>
              </a:spcBef>
            </a:pPr>
            <a:r>
              <a:rPr sz="1450" spc="-5" dirty="0">
                <a:latin typeface="Times New Roman"/>
                <a:cs typeface="Times New Roman"/>
              </a:rPr>
              <a:t>I </a:t>
            </a:r>
            <a:r>
              <a:rPr sz="1450" spc="-10" dirty="0">
                <a:latin typeface="Times New Roman"/>
                <a:cs typeface="Times New Roman"/>
              </a:rPr>
              <a:t>highlighted in yellow the parts that need to match. In other words, if the name </a:t>
            </a:r>
            <a:r>
              <a:rPr sz="1450" spc="-5" dirty="0">
                <a:latin typeface="Times New Roman"/>
                <a:cs typeface="Times New Roman"/>
              </a:rPr>
              <a:t>of </a:t>
            </a:r>
            <a:r>
              <a:rPr sz="1450" spc="-10" dirty="0">
                <a:latin typeface="Times New Roman"/>
                <a:cs typeface="Times New Roman"/>
              </a:rPr>
              <a:t>the  input control on the upload form refers to the file as ‘foo’, like &lt;input type=“file”  name=“foo”&gt; you would </a:t>
            </a:r>
            <a:r>
              <a:rPr sz="1450" b="1" spc="-10" dirty="0">
                <a:latin typeface="Times New Roman"/>
                <a:cs typeface="Times New Roman"/>
              </a:rPr>
              <a:t>also </a:t>
            </a:r>
            <a:r>
              <a:rPr sz="1450" spc="-10" dirty="0">
                <a:latin typeface="Times New Roman"/>
                <a:cs typeface="Times New Roman"/>
              </a:rPr>
              <a:t>have refer to it as foo on the script that follows, such</a:t>
            </a:r>
            <a:r>
              <a:rPr sz="1450" spc="170" dirty="0">
                <a:latin typeface="Times New Roman"/>
                <a:cs typeface="Times New Roman"/>
              </a:rPr>
              <a:t> </a:t>
            </a:r>
            <a:r>
              <a:rPr sz="1450" spc="-10" dirty="0">
                <a:latin typeface="Times New Roman"/>
                <a:cs typeface="Times New Roman"/>
              </a:rPr>
              <a:t>as</a:t>
            </a:r>
            <a:endParaRPr sz="1450">
              <a:latin typeface="Times New Roman"/>
              <a:cs typeface="Times New Roman"/>
            </a:endParaRPr>
          </a:p>
          <a:p>
            <a:pPr marL="186055">
              <a:lnSpc>
                <a:spcPts val="1565"/>
              </a:lnSpc>
            </a:pPr>
            <a:r>
              <a:rPr sz="1450" spc="-10" dirty="0">
                <a:latin typeface="Times New Roman"/>
                <a:cs typeface="Times New Roman"/>
              </a:rPr>
              <a:t>$_FILES[“foo”][“name”]. The actual name </a:t>
            </a:r>
            <a:r>
              <a:rPr sz="1450" spc="-15" dirty="0">
                <a:latin typeface="Times New Roman"/>
                <a:cs typeface="Times New Roman"/>
              </a:rPr>
              <a:t>doesn’t </a:t>
            </a:r>
            <a:r>
              <a:rPr sz="1450" spc="-20" dirty="0">
                <a:latin typeface="Times New Roman"/>
                <a:cs typeface="Times New Roman"/>
              </a:rPr>
              <a:t>matter, </a:t>
            </a:r>
            <a:r>
              <a:rPr sz="1450" spc="-5" dirty="0">
                <a:latin typeface="Times New Roman"/>
                <a:cs typeface="Times New Roman"/>
              </a:rPr>
              <a:t>but </a:t>
            </a:r>
            <a:r>
              <a:rPr sz="1450" spc="-10" dirty="0">
                <a:latin typeface="Times New Roman"/>
                <a:cs typeface="Times New Roman"/>
              </a:rPr>
              <a:t>what does matter</a:t>
            </a:r>
            <a:r>
              <a:rPr sz="1450" spc="85" dirty="0">
                <a:latin typeface="Times New Roman"/>
                <a:cs typeface="Times New Roman"/>
              </a:rPr>
              <a:t> </a:t>
            </a:r>
            <a:r>
              <a:rPr sz="1450" spc="-10" dirty="0">
                <a:latin typeface="Times New Roman"/>
                <a:cs typeface="Times New Roman"/>
              </a:rPr>
              <a:t>is</a:t>
            </a:r>
            <a:endParaRPr sz="1450">
              <a:latin typeface="Times New Roman"/>
              <a:cs typeface="Times New Roman"/>
            </a:endParaRPr>
          </a:p>
          <a:p>
            <a:pPr marL="186055">
              <a:lnSpc>
                <a:spcPts val="1700"/>
              </a:lnSpc>
            </a:pPr>
            <a:r>
              <a:rPr sz="1450" spc="-20" dirty="0">
                <a:latin typeface="Times New Roman"/>
                <a:cs typeface="Times New Roman"/>
              </a:rPr>
              <a:t>consistency.</a:t>
            </a:r>
            <a:endParaRPr sz="1450">
              <a:latin typeface="Times New Roman"/>
              <a:cs typeface="Times New Roman"/>
            </a:endParaRPr>
          </a:p>
          <a:p>
            <a:pPr marL="186055" marR="177165">
              <a:lnSpc>
                <a:spcPts val="1660"/>
              </a:lnSpc>
              <a:spcBef>
                <a:spcPts val="760"/>
              </a:spcBef>
            </a:pPr>
            <a:r>
              <a:rPr sz="1450" spc="-10" dirty="0">
                <a:latin typeface="Times New Roman"/>
                <a:cs typeface="Times New Roman"/>
              </a:rPr>
              <a:t>When you upload </a:t>
            </a:r>
            <a:r>
              <a:rPr sz="1450" spc="-5" dirty="0">
                <a:latin typeface="Times New Roman"/>
                <a:cs typeface="Times New Roman"/>
              </a:rPr>
              <a:t>a </a:t>
            </a:r>
            <a:r>
              <a:rPr sz="1450" spc="-10" dirty="0">
                <a:latin typeface="Times New Roman"/>
                <a:cs typeface="Times New Roman"/>
              </a:rPr>
              <a:t>file using </a:t>
            </a:r>
            <a:r>
              <a:rPr sz="1450" spc="-50" dirty="0">
                <a:latin typeface="Times New Roman"/>
                <a:cs typeface="Times New Roman"/>
              </a:rPr>
              <a:t>PHP, </a:t>
            </a:r>
            <a:r>
              <a:rPr sz="1450" spc="-10" dirty="0">
                <a:latin typeface="Times New Roman"/>
                <a:cs typeface="Times New Roman"/>
              </a:rPr>
              <a:t>the file is stored in </a:t>
            </a:r>
            <a:r>
              <a:rPr sz="1450" spc="-5" dirty="0">
                <a:latin typeface="Times New Roman"/>
                <a:cs typeface="Times New Roman"/>
              </a:rPr>
              <a:t>a </a:t>
            </a:r>
            <a:r>
              <a:rPr sz="1450" spc="-10" dirty="0">
                <a:latin typeface="Times New Roman"/>
                <a:cs typeface="Times New Roman"/>
              </a:rPr>
              <a:t>temporary </a:t>
            </a:r>
            <a:r>
              <a:rPr sz="1450" spc="-20" dirty="0">
                <a:latin typeface="Times New Roman"/>
                <a:cs typeface="Times New Roman"/>
              </a:rPr>
              <a:t>folder. </a:t>
            </a:r>
            <a:r>
              <a:rPr sz="1450" spc="-10" dirty="0">
                <a:latin typeface="Times New Roman"/>
                <a:cs typeface="Times New Roman"/>
              </a:rPr>
              <a:t>Unless you  specifically do </a:t>
            </a:r>
            <a:r>
              <a:rPr sz="1450" i="1" spc="-10" dirty="0">
                <a:latin typeface="Times New Roman"/>
                <a:cs typeface="Times New Roman"/>
              </a:rPr>
              <a:t>something </a:t>
            </a:r>
            <a:r>
              <a:rPr sz="1450" spc="-10" dirty="0">
                <a:latin typeface="Times New Roman"/>
                <a:cs typeface="Times New Roman"/>
              </a:rPr>
              <a:t>with the file, it will soon</a:t>
            </a:r>
            <a:r>
              <a:rPr sz="1450" spc="45" dirty="0">
                <a:latin typeface="Times New Roman"/>
                <a:cs typeface="Times New Roman"/>
              </a:rPr>
              <a:t> </a:t>
            </a:r>
            <a:r>
              <a:rPr sz="1450" spc="-20" dirty="0">
                <a:latin typeface="Times New Roman"/>
                <a:cs typeface="Times New Roman"/>
              </a:rPr>
              <a:t>disappear.</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For </a:t>
            </a:r>
            <a:r>
              <a:rPr sz="1450" spc="-30" dirty="0">
                <a:latin typeface="Times New Roman"/>
                <a:cs typeface="Times New Roman"/>
              </a:rPr>
              <a:t>Sam’s </a:t>
            </a:r>
            <a:r>
              <a:rPr sz="1450" spc="-10" dirty="0">
                <a:latin typeface="Times New Roman"/>
                <a:cs typeface="Times New Roman"/>
              </a:rPr>
              <a:t>Used Cars, the ideal thing to do would </a:t>
            </a:r>
            <a:r>
              <a:rPr sz="1450" spc="-5" dirty="0">
                <a:latin typeface="Times New Roman"/>
                <a:cs typeface="Times New Roman"/>
              </a:rPr>
              <a:t>be </a:t>
            </a:r>
            <a:r>
              <a:rPr sz="1450" spc="-10" dirty="0">
                <a:latin typeface="Times New Roman"/>
                <a:cs typeface="Times New Roman"/>
              </a:rPr>
              <a:t>to upload the file, copy the file into  </a:t>
            </a:r>
            <a:r>
              <a:rPr sz="1450" spc="-5" dirty="0">
                <a:latin typeface="Times New Roman"/>
                <a:cs typeface="Times New Roman"/>
              </a:rPr>
              <a:t>a </a:t>
            </a:r>
            <a:r>
              <a:rPr sz="1450" spc="-10" dirty="0">
                <a:latin typeface="Times New Roman"/>
                <a:cs typeface="Times New Roman"/>
              </a:rPr>
              <a:t>specific </a:t>
            </a:r>
            <a:r>
              <a:rPr sz="1450" spc="-15" dirty="0">
                <a:latin typeface="Times New Roman"/>
                <a:cs typeface="Times New Roman"/>
              </a:rPr>
              <a:t>folder, </a:t>
            </a:r>
            <a:r>
              <a:rPr sz="1450" spc="-10" dirty="0">
                <a:latin typeface="Times New Roman"/>
                <a:cs typeface="Times New Roman"/>
              </a:rPr>
              <a:t>and then create </a:t>
            </a:r>
            <a:r>
              <a:rPr sz="1450" spc="-5" dirty="0">
                <a:latin typeface="Times New Roman"/>
                <a:cs typeface="Times New Roman"/>
              </a:rPr>
              <a:t>a </a:t>
            </a:r>
            <a:r>
              <a:rPr sz="1450" spc="-10" dirty="0">
                <a:latin typeface="Times New Roman"/>
                <a:cs typeface="Times New Roman"/>
              </a:rPr>
              <a:t>record in the images table that inserts the proper  vehicle VIN and the file name </a:t>
            </a:r>
            <a:r>
              <a:rPr sz="1450" spc="-5" dirty="0">
                <a:latin typeface="Times New Roman"/>
                <a:cs typeface="Times New Roman"/>
              </a:rPr>
              <a:t>of </a:t>
            </a:r>
            <a:r>
              <a:rPr sz="1450" spc="-10" dirty="0">
                <a:latin typeface="Times New Roman"/>
                <a:cs typeface="Times New Roman"/>
              </a:rPr>
              <a:t>the image we just uploaded. In the sample data, see  the script </a:t>
            </a:r>
            <a:r>
              <a:rPr sz="1450" spc="-15" dirty="0">
                <a:latin typeface="Times New Roman"/>
                <a:cs typeface="Times New Roman"/>
              </a:rPr>
              <a:t>ViewCarsAddImage.php </a:t>
            </a:r>
            <a:r>
              <a:rPr sz="1450" spc="-10" dirty="0">
                <a:latin typeface="Times New Roman"/>
                <a:cs typeface="Times New Roman"/>
              </a:rPr>
              <a:t>to see this exact concept in</a:t>
            </a:r>
            <a:r>
              <a:rPr sz="1450" spc="55" dirty="0">
                <a:latin typeface="Times New Roman"/>
                <a:cs typeface="Times New Roman"/>
              </a:rPr>
              <a:t> </a:t>
            </a:r>
            <a:r>
              <a:rPr sz="1450" spc="-10" dirty="0">
                <a:latin typeface="Times New Roman"/>
                <a:cs typeface="Times New Roman"/>
              </a:rPr>
              <a:t>action.</a:t>
            </a:r>
            <a:endParaRPr sz="1450">
              <a:latin typeface="Times New Roman"/>
              <a:cs typeface="Times New Roman"/>
            </a:endParaRPr>
          </a:p>
          <a:p>
            <a:pPr marL="12700">
              <a:lnSpc>
                <a:spcPct val="100000"/>
              </a:lnSpc>
              <a:spcBef>
                <a:spcPts val="675"/>
              </a:spcBef>
            </a:pPr>
            <a:r>
              <a:rPr sz="1650" b="1" dirty="0">
                <a:solidFill>
                  <a:srgbClr val="003366"/>
                </a:solidFill>
                <a:latin typeface="Times New Roman"/>
                <a:cs typeface="Times New Roman"/>
              </a:rPr>
              <a:t>Code:</a:t>
            </a:r>
            <a:r>
              <a:rPr sz="1650" b="1" spc="-5" dirty="0">
                <a:solidFill>
                  <a:srgbClr val="003366"/>
                </a:solidFill>
                <a:latin typeface="Times New Roman"/>
                <a:cs typeface="Times New Roman"/>
              </a:rPr>
              <a:t> ViewCarsAddImage.php</a:t>
            </a:r>
            <a:endParaRPr sz="1650">
              <a:latin typeface="Times New Roman"/>
              <a:cs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0610" y="408013"/>
            <a:ext cx="5554980" cy="6727825"/>
          </a:xfrm>
          <a:prstGeom prst="rect">
            <a:avLst/>
          </a:prstGeom>
        </p:spPr>
        <p:txBody>
          <a:bodyPr vert="horz" wrap="square" lIns="0" tIns="47625" rIns="0" bIns="0" rtlCol="0">
            <a:spAutoFit/>
          </a:bodyPr>
          <a:lstStyle/>
          <a:p>
            <a:pPr marL="300355" indent="-233045">
              <a:lnSpc>
                <a:spcPct val="100000"/>
              </a:lnSpc>
              <a:spcBef>
                <a:spcPts val="375"/>
              </a:spcBef>
              <a:buAutoNum type="arabicPeriod"/>
              <a:tabLst>
                <a:tab pos="300355" algn="l"/>
              </a:tabLst>
            </a:pPr>
            <a:r>
              <a:rPr sz="1500" spc="-5" dirty="0">
                <a:latin typeface="Consolas"/>
                <a:cs typeface="Consolas"/>
              </a:rPr>
              <a:t>‹?php</a:t>
            </a:r>
            <a:endParaRPr sz="1500">
              <a:latin typeface="Consolas"/>
              <a:cs typeface="Consolas"/>
            </a:endParaRPr>
          </a:p>
          <a:p>
            <a:pPr marL="351155" indent="-286385">
              <a:lnSpc>
                <a:spcPct val="100000"/>
              </a:lnSpc>
              <a:spcBef>
                <a:spcPts val="265"/>
              </a:spcBef>
              <a:buAutoNum type="arabicPeriod"/>
              <a:tabLst>
                <a:tab pos="351155" algn="l"/>
                <a:tab pos="351790" algn="l"/>
              </a:tabLst>
            </a:pPr>
            <a:r>
              <a:rPr sz="1450" spc="-40" dirty="0">
                <a:latin typeface="Arial"/>
                <a:cs typeface="Arial"/>
              </a:rPr>
              <a:t>i </a:t>
            </a:r>
            <a:r>
              <a:rPr sz="1450" spc="-50" dirty="0">
                <a:latin typeface="Arial"/>
                <a:cs typeface="Arial"/>
              </a:rPr>
              <a:t>nc!ude</a:t>
            </a:r>
            <a:r>
              <a:rPr sz="1450" spc="-80" dirty="0">
                <a:latin typeface="Arial"/>
                <a:cs typeface="Arial"/>
              </a:rPr>
              <a:t> </a:t>
            </a:r>
            <a:r>
              <a:rPr sz="1450" dirty="0">
                <a:latin typeface="Arial"/>
                <a:cs typeface="Arial"/>
              </a:rPr>
              <a:t>'db.php';</a:t>
            </a:r>
            <a:endParaRPr sz="1450">
              <a:latin typeface="Arial"/>
              <a:cs typeface="Arial"/>
            </a:endParaRPr>
          </a:p>
          <a:p>
            <a:pPr marL="366395" indent="-303530">
              <a:lnSpc>
                <a:spcPct val="100000"/>
              </a:lnSpc>
              <a:spcBef>
                <a:spcPts val="325"/>
              </a:spcBef>
              <a:buAutoNum type="arabicPeriod"/>
              <a:tabLst>
                <a:tab pos="366395" algn="l"/>
                <a:tab pos="367030" algn="l"/>
              </a:tabLst>
            </a:pPr>
            <a:r>
              <a:rPr sz="1400" spc="-15" dirty="0">
                <a:latin typeface="Arial"/>
                <a:cs typeface="Arial"/>
              </a:rPr>
              <a:t>$vin </a:t>
            </a:r>
            <a:r>
              <a:rPr sz="1400" spc="55" dirty="0">
                <a:latin typeface="Arial"/>
                <a:cs typeface="Arial"/>
              </a:rPr>
              <a:t>= </a:t>
            </a:r>
            <a:r>
              <a:rPr sz="1400" spc="25" dirty="0">
                <a:latin typeface="Arial"/>
                <a:cs typeface="Arial"/>
              </a:rPr>
              <a:t>trim($</a:t>
            </a:r>
            <a:r>
              <a:rPr sz="1400" spc="110" dirty="0">
                <a:latin typeface="Arial"/>
                <a:cs typeface="Arial"/>
              </a:rPr>
              <a:t> </a:t>
            </a:r>
            <a:r>
              <a:rPr sz="1400" spc="-40" dirty="0">
                <a:latin typeface="Arial"/>
                <a:cs typeface="Arial"/>
              </a:rPr>
              <a:t>POST['VIN']);</a:t>
            </a:r>
            <a:endParaRPr sz="1400">
              <a:latin typeface="Arial"/>
              <a:cs typeface="Arial"/>
            </a:endParaRPr>
          </a:p>
          <a:p>
            <a:pPr marL="296545" indent="-237490">
              <a:lnSpc>
                <a:spcPct val="100000"/>
              </a:lnSpc>
              <a:spcBef>
                <a:spcPts val="335"/>
              </a:spcBef>
              <a:buAutoNum type="arabicPeriod"/>
              <a:tabLst>
                <a:tab pos="297180" algn="l"/>
              </a:tabLst>
            </a:pPr>
            <a:r>
              <a:rPr sz="1400" spc="-20" dirty="0">
                <a:latin typeface="Arial"/>
                <a:cs typeface="Arial"/>
              </a:rPr>
              <a:t>if ($ </a:t>
            </a:r>
            <a:r>
              <a:rPr sz="1400" spc="-5" dirty="0">
                <a:latin typeface="Arial"/>
                <a:cs typeface="Arial"/>
              </a:rPr>
              <a:t>FILES["fi!e"]["error"j </a:t>
            </a:r>
            <a:r>
              <a:rPr sz="1400" spc="-125" dirty="0">
                <a:latin typeface="Arial"/>
                <a:cs typeface="Arial"/>
              </a:rPr>
              <a:t>&gt;</a:t>
            </a:r>
            <a:r>
              <a:rPr sz="1400" spc="-105" dirty="0">
                <a:latin typeface="Arial"/>
                <a:cs typeface="Arial"/>
              </a:rPr>
              <a:t> </a:t>
            </a:r>
            <a:r>
              <a:rPr sz="1400" spc="-50" dirty="0">
                <a:solidFill>
                  <a:srgbClr val="1A1A1A"/>
                </a:solidFill>
                <a:latin typeface="Arial"/>
                <a:cs typeface="Arial"/>
              </a:rPr>
              <a:t>0)</a:t>
            </a:r>
            <a:endParaRPr sz="1400">
              <a:latin typeface="Arial"/>
              <a:cs typeface="Arial"/>
            </a:endParaRPr>
          </a:p>
          <a:p>
            <a:pPr marL="71755">
              <a:lnSpc>
                <a:spcPct val="100000"/>
              </a:lnSpc>
              <a:spcBef>
                <a:spcPts val="185"/>
              </a:spcBef>
              <a:tabLst>
                <a:tab pos="412750" algn="l"/>
              </a:tabLst>
            </a:pPr>
            <a:r>
              <a:rPr sz="1550" spc="-155" dirty="0">
                <a:latin typeface="Arial"/>
                <a:cs typeface="Arial"/>
              </a:rPr>
              <a:t>5.	</a:t>
            </a:r>
            <a:r>
              <a:rPr sz="1550" spc="-105" dirty="0">
                <a:solidFill>
                  <a:srgbClr val="232323"/>
                </a:solidFill>
                <a:latin typeface="Arial"/>
                <a:cs typeface="Arial"/>
              </a:rPr>
              <a:t>{</a:t>
            </a:r>
            <a:endParaRPr sz="1550">
              <a:latin typeface="Arial"/>
              <a:cs typeface="Arial"/>
            </a:endParaRPr>
          </a:p>
          <a:p>
            <a:pPr marL="63500">
              <a:lnSpc>
                <a:spcPct val="100000"/>
              </a:lnSpc>
              <a:spcBef>
                <a:spcPts val="160"/>
              </a:spcBef>
              <a:tabLst>
                <a:tab pos="410845" algn="l"/>
              </a:tabLst>
            </a:pPr>
            <a:r>
              <a:rPr sz="1550" spc="-114" dirty="0">
                <a:latin typeface="Arial"/>
                <a:cs typeface="Arial"/>
              </a:rPr>
              <a:t>6.	echo </a:t>
            </a:r>
            <a:r>
              <a:rPr sz="1550" spc="-175" dirty="0">
                <a:solidFill>
                  <a:srgbClr val="1A1A1A"/>
                </a:solidFill>
                <a:latin typeface="Arial"/>
                <a:cs typeface="Arial"/>
              </a:rPr>
              <a:t>" </a:t>
            </a:r>
            <a:r>
              <a:rPr sz="1550" spc="-85" dirty="0">
                <a:latin typeface="Arial"/>
                <a:cs typeface="Arial"/>
              </a:rPr>
              <a:t>Error: </a:t>
            </a:r>
            <a:r>
              <a:rPr sz="1550" spc="-175" dirty="0">
                <a:solidFill>
                  <a:srgbClr val="131313"/>
                </a:solidFill>
                <a:latin typeface="Arial"/>
                <a:cs typeface="Arial"/>
              </a:rPr>
              <a:t>" </a:t>
            </a:r>
            <a:r>
              <a:rPr sz="1550" spc="-40" dirty="0">
                <a:latin typeface="Arial"/>
                <a:cs typeface="Arial"/>
              </a:rPr>
              <a:t>. </a:t>
            </a:r>
            <a:r>
              <a:rPr sz="1550" spc="-200" dirty="0">
                <a:solidFill>
                  <a:srgbClr val="0A0A0A"/>
                </a:solidFill>
                <a:latin typeface="Arial"/>
                <a:cs typeface="Arial"/>
              </a:rPr>
              <a:t>$ </a:t>
            </a:r>
            <a:r>
              <a:rPr sz="1550" spc="-70" dirty="0">
                <a:latin typeface="Arial"/>
                <a:cs typeface="Arial"/>
              </a:rPr>
              <a:t>FILES["fi!e"j["error"] </a:t>
            </a:r>
            <a:r>
              <a:rPr sz="1550" spc="-40" dirty="0">
                <a:latin typeface="Arial"/>
                <a:cs typeface="Arial"/>
              </a:rPr>
              <a:t>. </a:t>
            </a:r>
            <a:r>
              <a:rPr sz="1550" spc="-175" dirty="0">
                <a:solidFill>
                  <a:srgbClr val="0A0A0A"/>
                </a:solidFill>
                <a:latin typeface="Arial"/>
                <a:cs typeface="Arial"/>
              </a:rPr>
              <a:t>" </a:t>
            </a:r>
            <a:r>
              <a:rPr sz="1550" spc="-210" dirty="0">
                <a:latin typeface="Arial"/>
                <a:cs typeface="Arial"/>
              </a:rPr>
              <a:t>&lt; </a:t>
            </a:r>
            <a:r>
              <a:rPr sz="1550" spc="-65" dirty="0">
                <a:latin typeface="Arial"/>
                <a:cs typeface="Arial"/>
              </a:rPr>
              <a:t>br&gt;</a:t>
            </a:r>
            <a:r>
              <a:rPr sz="1550" spc="-254" dirty="0">
                <a:latin typeface="Arial"/>
                <a:cs typeface="Arial"/>
              </a:rPr>
              <a:t> </a:t>
            </a:r>
            <a:r>
              <a:rPr sz="1550" spc="-95" dirty="0">
                <a:solidFill>
                  <a:srgbClr val="161616"/>
                </a:solidFill>
                <a:latin typeface="Arial"/>
                <a:cs typeface="Arial"/>
              </a:rPr>
              <a:t>";</a:t>
            </a:r>
            <a:endParaRPr sz="1550">
              <a:latin typeface="Arial"/>
              <a:cs typeface="Arial"/>
            </a:endParaRPr>
          </a:p>
          <a:p>
            <a:pPr marL="60960">
              <a:lnSpc>
                <a:spcPct val="100000"/>
              </a:lnSpc>
              <a:spcBef>
                <a:spcPts val="155"/>
              </a:spcBef>
              <a:tabLst>
                <a:tab pos="406400" algn="l"/>
              </a:tabLst>
            </a:pPr>
            <a:r>
              <a:rPr sz="1550" spc="-45" dirty="0">
                <a:latin typeface="Calibri"/>
                <a:cs typeface="Calibri"/>
              </a:rPr>
              <a:t>7.	</a:t>
            </a:r>
            <a:r>
              <a:rPr sz="1550" spc="5" dirty="0">
                <a:solidFill>
                  <a:srgbClr val="3F3F3F"/>
                </a:solidFill>
                <a:latin typeface="Calibri"/>
                <a:cs typeface="Calibri"/>
              </a:rPr>
              <a:t>)</a:t>
            </a:r>
            <a:endParaRPr sz="1550">
              <a:latin typeface="Calibri"/>
              <a:cs typeface="Calibri"/>
            </a:endParaRPr>
          </a:p>
          <a:p>
            <a:pPr marL="62865">
              <a:lnSpc>
                <a:spcPct val="100000"/>
              </a:lnSpc>
              <a:spcBef>
                <a:spcPts val="155"/>
              </a:spcBef>
            </a:pPr>
            <a:r>
              <a:rPr sz="1550" spc="-50" dirty="0">
                <a:latin typeface="Calibri"/>
                <a:cs typeface="Calibri"/>
              </a:rPr>
              <a:t>8.</a:t>
            </a:r>
            <a:r>
              <a:rPr sz="1550" spc="125" dirty="0">
                <a:latin typeface="Calibri"/>
                <a:cs typeface="Calibri"/>
              </a:rPr>
              <a:t> </a:t>
            </a:r>
            <a:r>
              <a:rPr sz="1550" spc="-15" dirty="0">
                <a:latin typeface="Calibri"/>
                <a:cs typeface="Calibri"/>
              </a:rPr>
              <a:t>else</a:t>
            </a:r>
            <a:endParaRPr sz="1550">
              <a:latin typeface="Calibri"/>
              <a:cs typeface="Calibri"/>
            </a:endParaRPr>
          </a:p>
          <a:p>
            <a:pPr marL="62865">
              <a:lnSpc>
                <a:spcPct val="100000"/>
              </a:lnSpc>
              <a:spcBef>
                <a:spcPts val="105"/>
              </a:spcBef>
              <a:tabLst>
                <a:tab pos="409575" algn="l"/>
              </a:tabLst>
            </a:pPr>
            <a:r>
              <a:rPr sz="1600" spc="-70" dirty="0">
                <a:latin typeface="Calibri"/>
                <a:cs typeface="Calibri"/>
              </a:rPr>
              <a:t>9.	</a:t>
            </a:r>
            <a:r>
              <a:rPr sz="1600" spc="-50" dirty="0">
                <a:solidFill>
                  <a:srgbClr val="232323"/>
                </a:solidFill>
                <a:latin typeface="Calibri"/>
                <a:cs typeface="Calibri"/>
              </a:rPr>
              <a:t>{</a:t>
            </a:r>
            <a:endParaRPr sz="1600">
              <a:latin typeface="Calibri"/>
              <a:cs typeface="Calibri"/>
            </a:endParaRPr>
          </a:p>
          <a:p>
            <a:pPr marL="409575" indent="-346710">
              <a:lnSpc>
                <a:spcPct val="100000"/>
              </a:lnSpc>
              <a:spcBef>
                <a:spcPts val="195"/>
              </a:spcBef>
              <a:buAutoNum type="arabicPeriod" startAt="10"/>
              <a:tabLst>
                <a:tab pos="410209" algn="l"/>
              </a:tabLst>
            </a:pPr>
            <a:r>
              <a:rPr sz="1500" spc="-5" dirty="0">
                <a:latin typeface="Calibri"/>
                <a:cs typeface="Calibri"/>
              </a:rPr>
              <a:t>echo </a:t>
            </a:r>
            <a:r>
              <a:rPr sz="1500" spc="-15" dirty="0">
                <a:solidFill>
                  <a:srgbClr val="1A1A1A"/>
                </a:solidFill>
                <a:latin typeface="Calibri"/>
                <a:cs typeface="Calibri"/>
              </a:rPr>
              <a:t>"U</a:t>
            </a:r>
            <a:r>
              <a:rPr sz="1500" spc="-15" dirty="0">
                <a:latin typeface="Calibri"/>
                <a:cs typeface="Calibri"/>
              </a:rPr>
              <a:t>p!oad: </a:t>
            </a:r>
            <a:r>
              <a:rPr sz="1500" spc="-165" dirty="0">
                <a:solidFill>
                  <a:srgbClr val="0A0A0A"/>
                </a:solidFill>
                <a:latin typeface="Calibri"/>
                <a:cs typeface="Calibri"/>
              </a:rPr>
              <a:t>" </a:t>
            </a:r>
            <a:r>
              <a:rPr sz="1500" spc="-45" dirty="0">
                <a:latin typeface="Calibri"/>
                <a:cs typeface="Calibri"/>
              </a:rPr>
              <a:t>. </a:t>
            </a:r>
            <a:r>
              <a:rPr sz="1500" spc="-65" dirty="0">
                <a:latin typeface="Calibri"/>
                <a:cs typeface="Calibri"/>
              </a:rPr>
              <a:t>$ </a:t>
            </a:r>
            <a:r>
              <a:rPr sz="1500" spc="-10" dirty="0">
                <a:latin typeface="Calibri"/>
                <a:cs typeface="Calibri"/>
              </a:rPr>
              <a:t>FILES["fi </a:t>
            </a:r>
            <a:r>
              <a:rPr sz="1500" spc="-45" dirty="0">
                <a:latin typeface="Calibri"/>
                <a:cs typeface="Calibri"/>
              </a:rPr>
              <a:t>le"]["name"j . </a:t>
            </a:r>
            <a:r>
              <a:rPr sz="1500" spc="-55" dirty="0">
                <a:solidFill>
                  <a:srgbClr val="212121"/>
                </a:solidFill>
                <a:latin typeface="Calibri"/>
                <a:cs typeface="Calibri"/>
              </a:rPr>
              <a:t>" </a:t>
            </a:r>
            <a:r>
              <a:rPr sz="1500" spc="-70" dirty="0">
                <a:latin typeface="Calibri"/>
                <a:cs typeface="Calibri"/>
              </a:rPr>
              <a:t>&lt; </a:t>
            </a:r>
            <a:r>
              <a:rPr sz="1500" spc="20" dirty="0">
                <a:latin typeface="Calibri"/>
                <a:cs typeface="Calibri"/>
              </a:rPr>
              <a:t>br&gt; </a:t>
            </a:r>
            <a:r>
              <a:rPr sz="1500" spc="-90" dirty="0">
                <a:latin typeface="Calibri"/>
                <a:cs typeface="Calibri"/>
              </a:rPr>
              <a:t>".</a:t>
            </a:r>
            <a:r>
              <a:rPr sz="1500" spc="-60" dirty="0">
                <a:latin typeface="Calibri"/>
                <a:cs typeface="Calibri"/>
              </a:rPr>
              <a:t> </a:t>
            </a:r>
            <a:r>
              <a:rPr sz="1500" spc="-75" dirty="0">
                <a:solidFill>
                  <a:srgbClr val="111111"/>
                </a:solidFill>
                <a:latin typeface="Calibri"/>
                <a:cs typeface="Calibri"/>
              </a:rPr>
              <a:t>"\n";</a:t>
            </a:r>
            <a:endParaRPr sz="1500">
              <a:latin typeface="Calibri"/>
              <a:cs typeface="Calibri"/>
            </a:endParaRPr>
          </a:p>
          <a:p>
            <a:pPr marL="409575" indent="-346710">
              <a:lnSpc>
                <a:spcPct val="100000"/>
              </a:lnSpc>
              <a:spcBef>
                <a:spcPts val="219"/>
              </a:spcBef>
              <a:buAutoNum type="arabicPeriod" startAt="10"/>
              <a:tabLst>
                <a:tab pos="410209" algn="l"/>
              </a:tabLst>
            </a:pPr>
            <a:r>
              <a:rPr sz="1500" spc="-5" dirty="0">
                <a:latin typeface="Calibri"/>
                <a:cs typeface="Calibri"/>
              </a:rPr>
              <a:t>echo </a:t>
            </a:r>
            <a:r>
              <a:rPr sz="1500" spc="-35" dirty="0">
                <a:latin typeface="Calibri"/>
                <a:cs typeface="Calibri"/>
              </a:rPr>
              <a:t>"Type: </a:t>
            </a:r>
            <a:r>
              <a:rPr sz="1500" spc="-55" dirty="0">
                <a:solidFill>
                  <a:srgbClr val="181818"/>
                </a:solidFill>
                <a:latin typeface="Calibri"/>
                <a:cs typeface="Calibri"/>
              </a:rPr>
              <a:t>" </a:t>
            </a:r>
            <a:r>
              <a:rPr sz="1500" spc="-45" dirty="0">
                <a:latin typeface="Calibri"/>
                <a:cs typeface="Calibri"/>
              </a:rPr>
              <a:t>. </a:t>
            </a:r>
            <a:r>
              <a:rPr sz="1500" spc="30" dirty="0">
                <a:solidFill>
                  <a:srgbClr val="080808"/>
                </a:solidFill>
                <a:latin typeface="Calibri"/>
                <a:cs typeface="Calibri"/>
              </a:rPr>
              <a:t>$ </a:t>
            </a:r>
            <a:r>
              <a:rPr sz="1500" spc="-15" dirty="0">
                <a:latin typeface="Calibri"/>
                <a:cs typeface="Calibri"/>
              </a:rPr>
              <a:t>FILES["fi!e"j["type' </a:t>
            </a:r>
            <a:r>
              <a:rPr sz="1500" spc="-15" dirty="0">
                <a:solidFill>
                  <a:srgbClr val="0C0C0C"/>
                </a:solidFill>
                <a:latin typeface="Calibri"/>
                <a:cs typeface="Calibri"/>
              </a:rPr>
              <a:t>j </a:t>
            </a:r>
            <a:r>
              <a:rPr sz="1500" spc="-45" dirty="0">
                <a:latin typeface="Calibri"/>
                <a:cs typeface="Calibri"/>
              </a:rPr>
              <a:t>. </a:t>
            </a:r>
            <a:r>
              <a:rPr sz="1500" spc="-55" dirty="0">
                <a:solidFill>
                  <a:srgbClr val="161616"/>
                </a:solidFill>
                <a:latin typeface="Calibri"/>
                <a:cs typeface="Calibri"/>
              </a:rPr>
              <a:t>" </a:t>
            </a:r>
            <a:r>
              <a:rPr sz="1500" spc="-70" dirty="0">
                <a:latin typeface="Calibri"/>
                <a:cs typeface="Calibri"/>
              </a:rPr>
              <a:t>&lt; </a:t>
            </a:r>
            <a:r>
              <a:rPr sz="1500" spc="20" dirty="0">
                <a:latin typeface="Calibri"/>
                <a:cs typeface="Calibri"/>
              </a:rPr>
              <a:t>br&gt; </a:t>
            </a:r>
            <a:r>
              <a:rPr sz="1500" spc="-90" dirty="0">
                <a:latin typeface="Calibri"/>
                <a:cs typeface="Calibri"/>
              </a:rPr>
              <a:t>".</a:t>
            </a:r>
            <a:r>
              <a:rPr sz="1500" spc="-10" dirty="0">
                <a:latin typeface="Calibri"/>
                <a:cs typeface="Calibri"/>
              </a:rPr>
              <a:t> </a:t>
            </a:r>
            <a:r>
              <a:rPr sz="1500" spc="-75" dirty="0">
                <a:solidFill>
                  <a:srgbClr val="0A0A0A"/>
                </a:solidFill>
                <a:latin typeface="Calibri"/>
                <a:cs typeface="Calibri"/>
              </a:rPr>
              <a:t>"\n";</a:t>
            </a:r>
            <a:endParaRPr sz="1500">
              <a:latin typeface="Calibri"/>
              <a:cs typeface="Calibri"/>
            </a:endParaRPr>
          </a:p>
          <a:p>
            <a:pPr marL="63500">
              <a:lnSpc>
                <a:spcPct val="100000"/>
              </a:lnSpc>
              <a:spcBef>
                <a:spcPts val="215"/>
              </a:spcBef>
            </a:pPr>
            <a:r>
              <a:rPr sz="1500" spc="-20" dirty="0">
                <a:latin typeface="Calibri"/>
                <a:cs typeface="Calibri"/>
              </a:rPr>
              <a:t>12.</a:t>
            </a:r>
            <a:r>
              <a:rPr sz="1500" spc="295" dirty="0">
                <a:latin typeface="Calibri"/>
                <a:cs typeface="Calibri"/>
              </a:rPr>
              <a:t> </a:t>
            </a:r>
            <a:r>
              <a:rPr sz="1500" spc="-5" dirty="0">
                <a:latin typeface="Calibri"/>
                <a:cs typeface="Calibri"/>
              </a:rPr>
              <a:t>echo </a:t>
            </a:r>
            <a:r>
              <a:rPr sz="1500" spc="-20" dirty="0">
                <a:latin typeface="Calibri"/>
                <a:cs typeface="Calibri"/>
              </a:rPr>
              <a:t>"Size: </a:t>
            </a:r>
            <a:r>
              <a:rPr sz="1500" spc="-165" dirty="0">
                <a:solidFill>
                  <a:srgbClr val="161616"/>
                </a:solidFill>
                <a:latin typeface="Calibri"/>
                <a:cs typeface="Calibri"/>
              </a:rPr>
              <a:t>" </a:t>
            </a:r>
            <a:r>
              <a:rPr sz="1500" spc="-45" dirty="0">
                <a:latin typeface="Calibri"/>
                <a:cs typeface="Calibri"/>
              </a:rPr>
              <a:t>. </a:t>
            </a:r>
            <a:r>
              <a:rPr sz="1500" spc="5" dirty="0">
                <a:latin typeface="Calibri"/>
                <a:cs typeface="Calibri"/>
              </a:rPr>
              <a:t>($ </a:t>
            </a:r>
            <a:r>
              <a:rPr sz="1500" spc="-10" dirty="0">
                <a:latin typeface="Calibri"/>
                <a:cs typeface="Calibri"/>
              </a:rPr>
              <a:t>FILES["fi </a:t>
            </a:r>
            <a:r>
              <a:rPr sz="1500" spc="-40" dirty="0">
                <a:latin typeface="Calibri"/>
                <a:cs typeface="Calibri"/>
              </a:rPr>
              <a:t>le"]["size"j </a:t>
            </a:r>
            <a:r>
              <a:rPr sz="1500" spc="-10" dirty="0">
                <a:solidFill>
                  <a:srgbClr val="111111"/>
                </a:solidFill>
                <a:latin typeface="Calibri"/>
                <a:cs typeface="Calibri"/>
              </a:rPr>
              <a:t>/ </a:t>
            </a:r>
            <a:r>
              <a:rPr sz="1500" spc="10" dirty="0">
                <a:latin typeface="Calibri"/>
                <a:cs typeface="Calibri"/>
              </a:rPr>
              <a:t>1024) </a:t>
            </a:r>
            <a:r>
              <a:rPr sz="1500" spc="-45" dirty="0">
                <a:latin typeface="Calibri"/>
                <a:cs typeface="Calibri"/>
              </a:rPr>
              <a:t>. </a:t>
            </a:r>
            <a:r>
              <a:rPr sz="1500" spc="-165" dirty="0">
                <a:solidFill>
                  <a:srgbClr val="181818"/>
                </a:solidFill>
                <a:latin typeface="Calibri"/>
                <a:cs typeface="Calibri"/>
              </a:rPr>
              <a:t>" </a:t>
            </a:r>
            <a:r>
              <a:rPr sz="1500" spc="10" dirty="0">
                <a:latin typeface="Calibri"/>
                <a:cs typeface="Calibri"/>
              </a:rPr>
              <a:t>kB </a:t>
            </a:r>
            <a:r>
              <a:rPr sz="1500" spc="-70" dirty="0">
                <a:latin typeface="Calibri"/>
                <a:cs typeface="Calibri"/>
              </a:rPr>
              <a:t>&lt; </a:t>
            </a:r>
            <a:r>
              <a:rPr sz="1500" spc="20" dirty="0">
                <a:latin typeface="Calibri"/>
                <a:cs typeface="Calibri"/>
              </a:rPr>
              <a:t>br&gt; </a:t>
            </a:r>
            <a:r>
              <a:rPr sz="1500" spc="-90" dirty="0">
                <a:latin typeface="Calibri"/>
                <a:cs typeface="Calibri"/>
              </a:rPr>
              <a:t>".</a:t>
            </a:r>
            <a:r>
              <a:rPr sz="1500" spc="135" dirty="0">
                <a:latin typeface="Calibri"/>
                <a:cs typeface="Calibri"/>
              </a:rPr>
              <a:t> </a:t>
            </a:r>
            <a:r>
              <a:rPr sz="1500" spc="-75" dirty="0">
                <a:solidFill>
                  <a:srgbClr val="131313"/>
                </a:solidFill>
                <a:latin typeface="Calibri"/>
                <a:cs typeface="Calibri"/>
              </a:rPr>
              <a:t>"\n";</a:t>
            </a:r>
            <a:endParaRPr sz="1500">
              <a:latin typeface="Calibri"/>
              <a:cs typeface="Calibri"/>
            </a:endParaRPr>
          </a:p>
          <a:p>
            <a:pPr marL="407670" indent="-340995">
              <a:lnSpc>
                <a:spcPct val="100000"/>
              </a:lnSpc>
              <a:spcBef>
                <a:spcPts val="215"/>
              </a:spcBef>
              <a:buAutoNum type="arabicPeriod" startAt="13"/>
              <a:tabLst>
                <a:tab pos="408305" algn="l"/>
              </a:tabLst>
            </a:pPr>
            <a:r>
              <a:rPr sz="1500" spc="-90" dirty="0">
                <a:latin typeface="Consolas"/>
                <a:cs typeface="Consolas"/>
              </a:rPr>
              <a:t>echo</a:t>
            </a:r>
            <a:r>
              <a:rPr sz="1500" spc="-225" dirty="0">
                <a:latin typeface="Consolas"/>
                <a:cs typeface="Consolas"/>
              </a:rPr>
              <a:t> </a:t>
            </a:r>
            <a:r>
              <a:rPr sz="1500" spc="-75" dirty="0">
                <a:latin typeface="Consolas"/>
                <a:cs typeface="Consolas"/>
              </a:rPr>
              <a:t>”IN:'$vin.”‹bra'</a:t>
            </a:r>
            <a:endParaRPr sz="1500">
              <a:latin typeface="Consolas"/>
              <a:cs typeface="Consolas"/>
            </a:endParaRPr>
          </a:p>
          <a:p>
            <a:pPr marL="410845" indent="-353060">
              <a:lnSpc>
                <a:spcPct val="100000"/>
              </a:lnSpc>
              <a:spcBef>
                <a:spcPts val="165"/>
              </a:spcBef>
              <a:buAutoNum type="arabicPeriod" startAt="13"/>
              <a:tabLst>
                <a:tab pos="411480" algn="l"/>
              </a:tabLst>
            </a:pPr>
            <a:r>
              <a:rPr sz="1550" spc="-114" dirty="0">
                <a:latin typeface="Arial"/>
                <a:cs typeface="Arial"/>
              </a:rPr>
              <a:t>echo </a:t>
            </a:r>
            <a:r>
              <a:rPr sz="1550" spc="-85" dirty="0">
                <a:latin typeface="Arial"/>
                <a:cs typeface="Arial"/>
              </a:rPr>
              <a:t>"Stored </a:t>
            </a:r>
            <a:r>
              <a:rPr sz="1550" spc="-55" dirty="0">
                <a:latin typeface="Arial"/>
                <a:cs typeface="Arial"/>
              </a:rPr>
              <a:t>temporarily </a:t>
            </a:r>
            <a:r>
              <a:rPr sz="1550" spc="-150" dirty="0">
                <a:latin typeface="Arial"/>
                <a:cs typeface="Arial"/>
              </a:rPr>
              <a:t>as:</a:t>
            </a:r>
            <a:r>
              <a:rPr sz="1550" spc="-254" dirty="0">
                <a:latin typeface="Arial"/>
                <a:cs typeface="Arial"/>
              </a:rPr>
              <a:t> </a:t>
            </a:r>
            <a:r>
              <a:rPr sz="1550" spc="-75" dirty="0">
                <a:solidFill>
                  <a:srgbClr val="181818"/>
                </a:solidFill>
                <a:latin typeface="Arial"/>
                <a:cs typeface="Arial"/>
              </a:rPr>
              <a:t>"</a:t>
            </a:r>
            <a:endParaRPr sz="1550">
              <a:latin typeface="Arial"/>
              <a:cs typeface="Arial"/>
            </a:endParaRPr>
          </a:p>
          <a:p>
            <a:pPr marL="82550">
              <a:lnSpc>
                <a:spcPct val="100000"/>
              </a:lnSpc>
              <a:spcBef>
                <a:spcPts val="595"/>
              </a:spcBef>
            </a:pPr>
            <a:r>
              <a:rPr sz="1400" spc="-120" dirty="0">
                <a:latin typeface="Arial"/>
                <a:cs typeface="Arial"/>
              </a:rPr>
              <a:t>$ </a:t>
            </a:r>
            <a:r>
              <a:rPr sz="1400" spc="-5" dirty="0">
                <a:latin typeface="Arial"/>
                <a:cs typeface="Arial"/>
              </a:rPr>
              <a:t>FILES["fi!e"]["tmp </a:t>
            </a:r>
            <a:r>
              <a:rPr sz="1400" spc="-20" dirty="0">
                <a:latin typeface="Arial"/>
                <a:cs typeface="Arial"/>
              </a:rPr>
              <a:t>name"]."&lt; </a:t>
            </a:r>
            <a:r>
              <a:rPr sz="1400" spc="30" dirty="0">
                <a:latin typeface="Arial"/>
                <a:cs typeface="Arial"/>
              </a:rPr>
              <a:t>br&gt; </a:t>
            </a:r>
            <a:r>
              <a:rPr sz="1400" spc="-125" dirty="0">
                <a:solidFill>
                  <a:srgbClr val="676767"/>
                </a:solidFill>
                <a:latin typeface="Arial"/>
                <a:cs typeface="Arial"/>
              </a:rPr>
              <a:t>&lt; </a:t>
            </a:r>
            <a:r>
              <a:rPr sz="1400" spc="-100" dirty="0">
                <a:latin typeface="Arial"/>
                <a:cs typeface="Arial"/>
              </a:rPr>
              <a:t>BR&gt; </a:t>
            </a:r>
            <a:r>
              <a:rPr sz="1400" spc="-45" dirty="0">
                <a:latin typeface="Arial"/>
                <a:cs typeface="Arial"/>
              </a:rPr>
              <a:t>".</a:t>
            </a:r>
            <a:r>
              <a:rPr sz="1400" spc="80" dirty="0">
                <a:latin typeface="Arial"/>
                <a:cs typeface="Arial"/>
              </a:rPr>
              <a:t> </a:t>
            </a:r>
            <a:r>
              <a:rPr sz="1400" spc="35" dirty="0">
                <a:latin typeface="Arial"/>
                <a:cs typeface="Arial"/>
              </a:rPr>
              <a:t>"\n";</a:t>
            </a:r>
            <a:endParaRPr sz="1400">
              <a:latin typeface="Arial"/>
              <a:cs typeface="Arial"/>
            </a:endParaRPr>
          </a:p>
          <a:p>
            <a:pPr marL="418465" indent="-355600">
              <a:lnSpc>
                <a:spcPct val="100000"/>
              </a:lnSpc>
              <a:spcBef>
                <a:spcPts val="210"/>
              </a:spcBef>
              <a:buAutoNum type="arabicPeriod" startAt="15"/>
              <a:tabLst>
                <a:tab pos="419100" algn="l"/>
                <a:tab pos="1849120" algn="l"/>
              </a:tabLst>
            </a:pPr>
            <a:r>
              <a:rPr sz="1550" spc="-35" dirty="0">
                <a:latin typeface="Calibri"/>
                <a:cs typeface="Calibri"/>
              </a:rPr>
              <a:t>$currentfo!der</a:t>
            </a:r>
            <a:r>
              <a:rPr sz="1550" spc="160" dirty="0">
                <a:latin typeface="Calibri"/>
                <a:cs typeface="Calibri"/>
              </a:rPr>
              <a:t> </a:t>
            </a:r>
            <a:r>
              <a:rPr sz="1550" spc="-35" dirty="0">
                <a:solidFill>
                  <a:srgbClr val="525252"/>
                </a:solidFill>
                <a:latin typeface="Calibri"/>
                <a:cs typeface="Calibri"/>
              </a:rPr>
              <a:t>=	</a:t>
            </a:r>
            <a:r>
              <a:rPr sz="2325" spc="-44" baseline="1792" dirty="0">
                <a:latin typeface="Calibri"/>
                <a:cs typeface="Calibri"/>
              </a:rPr>
              <a:t>getcwd</a:t>
            </a:r>
            <a:r>
              <a:rPr sz="2325" spc="-322" baseline="1792" dirty="0">
                <a:latin typeface="Calibri"/>
                <a:cs typeface="Calibri"/>
              </a:rPr>
              <a:t> </a:t>
            </a:r>
            <a:r>
              <a:rPr sz="2325" spc="-44" baseline="-3584" dirty="0">
                <a:latin typeface="Calibri"/>
                <a:cs typeface="Calibri"/>
              </a:rPr>
              <a:t>0:</a:t>
            </a:r>
            <a:endParaRPr sz="2325" baseline="-3584">
              <a:latin typeface="Calibri"/>
              <a:cs typeface="Calibri"/>
            </a:endParaRPr>
          </a:p>
          <a:p>
            <a:pPr marL="409575" indent="-346710">
              <a:lnSpc>
                <a:spcPct val="100000"/>
              </a:lnSpc>
              <a:spcBef>
                <a:spcPts val="180"/>
              </a:spcBef>
              <a:buClr>
                <a:srgbClr val="000000"/>
              </a:buClr>
              <a:buAutoNum type="arabicPeriod" startAt="15"/>
              <a:tabLst>
                <a:tab pos="410209" algn="l"/>
              </a:tabLst>
            </a:pPr>
            <a:r>
              <a:rPr sz="1500" spc="-5" dirty="0">
                <a:solidFill>
                  <a:srgbClr val="0C0C0C"/>
                </a:solidFill>
                <a:latin typeface="Calibri"/>
                <a:cs typeface="Calibri"/>
              </a:rPr>
              <a:t>echo </a:t>
            </a:r>
            <a:r>
              <a:rPr sz="1500" spc="10" dirty="0">
                <a:latin typeface="Calibri"/>
                <a:cs typeface="Calibri"/>
              </a:rPr>
              <a:t>"This </a:t>
            </a:r>
            <a:r>
              <a:rPr sz="1500" spc="20" dirty="0">
                <a:latin typeface="Calibri"/>
                <a:cs typeface="Calibri"/>
              </a:rPr>
              <a:t>script </a:t>
            </a:r>
            <a:r>
              <a:rPr sz="1500" dirty="0">
                <a:latin typeface="Calibri"/>
                <a:cs typeface="Calibri"/>
              </a:rPr>
              <a:t>is </a:t>
            </a:r>
            <a:r>
              <a:rPr sz="1500" spc="-30" dirty="0">
                <a:latin typeface="Calibri"/>
                <a:cs typeface="Calibri"/>
              </a:rPr>
              <a:t>runni </a:t>
            </a:r>
            <a:r>
              <a:rPr sz="1500" spc="-5" dirty="0">
                <a:solidFill>
                  <a:srgbClr val="030303"/>
                </a:solidFill>
                <a:latin typeface="Calibri"/>
                <a:cs typeface="Calibri"/>
              </a:rPr>
              <a:t>ng </a:t>
            </a:r>
            <a:r>
              <a:rPr sz="1500" spc="-180" dirty="0">
                <a:latin typeface="Calibri"/>
                <a:cs typeface="Calibri"/>
              </a:rPr>
              <a:t>i </a:t>
            </a:r>
            <a:r>
              <a:rPr sz="1500" spc="-80" dirty="0">
                <a:latin typeface="Calibri"/>
                <a:cs typeface="Calibri"/>
              </a:rPr>
              <a:t>n: </a:t>
            </a:r>
            <a:r>
              <a:rPr sz="1500" spc="-55" dirty="0">
                <a:latin typeface="Calibri"/>
                <a:cs typeface="Calibri"/>
              </a:rPr>
              <a:t>" </a:t>
            </a:r>
            <a:r>
              <a:rPr sz="1500" spc="-30" dirty="0">
                <a:latin typeface="Calibri"/>
                <a:cs typeface="Calibri"/>
              </a:rPr>
              <a:t>.$currentfo!der." </a:t>
            </a:r>
            <a:r>
              <a:rPr sz="1500" spc="-70" dirty="0">
                <a:latin typeface="Calibri"/>
                <a:cs typeface="Calibri"/>
              </a:rPr>
              <a:t>&lt; </a:t>
            </a:r>
            <a:r>
              <a:rPr sz="1500" spc="30" dirty="0">
                <a:latin typeface="Calibri"/>
                <a:cs typeface="Calibri"/>
              </a:rPr>
              <a:t>br&gt;".</a:t>
            </a:r>
            <a:r>
              <a:rPr sz="1500" spc="-30" dirty="0">
                <a:latin typeface="Calibri"/>
                <a:cs typeface="Calibri"/>
              </a:rPr>
              <a:t> </a:t>
            </a:r>
            <a:r>
              <a:rPr sz="1500" spc="-55" dirty="0">
                <a:latin typeface="Calibri"/>
                <a:cs typeface="Calibri"/>
              </a:rPr>
              <a:t>"\n";</a:t>
            </a:r>
            <a:endParaRPr sz="1500">
              <a:latin typeface="Calibri"/>
              <a:cs typeface="Calibri"/>
            </a:endParaRPr>
          </a:p>
          <a:p>
            <a:pPr marL="418465" indent="-355600">
              <a:lnSpc>
                <a:spcPct val="100000"/>
              </a:lnSpc>
              <a:spcBef>
                <a:spcPts val="215"/>
              </a:spcBef>
              <a:buAutoNum type="arabicPeriod" startAt="15"/>
              <a:tabLst>
                <a:tab pos="419100" algn="l"/>
              </a:tabLst>
            </a:pPr>
            <a:r>
              <a:rPr sz="1500" spc="-15" dirty="0">
                <a:latin typeface="Calibri"/>
                <a:cs typeface="Calibri"/>
              </a:rPr>
              <a:t>$target </a:t>
            </a:r>
            <a:r>
              <a:rPr sz="1500" dirty="0">
                <a:solidFill>
                  <a:srgbClr val="1C1C1C"/>
                </a:solidFill>
                <a:latin typeface="Calibri"/>
                <a:cs typeface="Calibri"/>
              </a:rPr>
              <a:t>path </a:t>
            </a:r>
            <a:r>
              <a:rPr sz="1500" spc="5" dirty="0">
                <a:solidFill>
                  <a:srgbClr val="131313"/>
                </a:solidFill>
                <a:latin typeface="Calibri"/>
                <a:cs typeface="Calibri"/>
              </a:rPr>
              <a:t>= </a:t>
            </a:r>
            <a:r>
              <a:rPr sz="1500" spc="-5" dirty="0">
                <a:latin typeface="Calibri"/>
                <a:cs typeface="Calibri"/>
              </a:rPr>
              <a:t>getcwd </a:t>
            </a:r>
            <a:r>
              <a:rPr sz="2250" spc="89" baseline="-5555" dirty="0">
                <a:latin typeface="Calibri"/>
                <a:cs typeface="Calibri"/>
              </a:rPr>
              <a:t>0</a:t>
            </a:r>
            <a:r>
              <a:rPr sz="2250" spc="217" baseline="-5555" dirty="0">
                <a:latin typeface="Calibri"/>
                <a:cs typeface="Calibri"/>
              </a:rPr>
              <a:t> </a:t>
            </a:r>
            <a:r>
              <a:rPr sz="1500" spc="-20" dirty="0">
                <a:latin typeface="Calibri"/>
                <a:cs typeface="Calibri"/>
              </a:rPr>
              <a:t>"/up!oads/";</a:t>
            </a:r>
            <a:endParaRPr sz="1500">
              <a:latin typeface="Calibri"/>
              <a:cs typeface="Calibri"/>
            </a:endParaRPr>
          </a:p>
          <a:p>
            <a:pPr marL="409575" indent="-346710">
              <a:lnSpc>
                <a:spcPct val="100000"/>
              </a:lnSpc>
              <a:spcBef>
                <a:spcPts val="170"/>
              </a:spcBef>
              <a:buClr>
                <a:srgbClr val="000000"/>
              </a:buClr>
              <a:buAutoNum type="arabicPeriod" startAt="15"/>
              <a:tabLst>
                <a:tab pos="410209" algn="l"/>
              </a:tabLst>
            </a:pPr>
            <a:r>
              <a:rPr sz="1550" spc="-30" dirty="0">
                <a:solidFill>
                  <a:srgbClr val="0A0A0A"/>
                </a:solidFill>
                <a:latin typeface="Calibri"/>
                <a:cs typeface="Calibri"/>
              </a:rPr>
              <a:t>echo </a:t>
            </a:r>
            <a:r>
              <a:rPr sz="1550" spc="-15" dirty="0">
                <a:latin typeface="Calibri"/>
                <a:cs typeface="Calibri"/>
              </a:rPr>
              <a:t>"The </a:t>
            </a:r>
            <a:r>
              <a:rPr sz="1550" spc="-5" dirty="0">
                <a:latin typeface="Calibri"/>
                <a:cs typeface="Calibri"/>
              </a:rPr>
              <a:t>uploaded </a:t>
            </a:r>
            <a:r>
              <a:rPr sz="1550" spc="10" dirty="0">
                <a:latin typeface="Calibri"/>
                <a:cs typeface="Calibri"/>
              </a:rPr>
              <a:t>file </a:t>
            </a:r>
            <a:r>
              <a:rPr sz="1550" spc="-110" dirty="0">
                <a:latin typeface="Calibri"/>
                <a:cs typeface="Calibri"/>
              </a:rPr>
              <a:t>wi!! </a:t>
            </a:r>
            <a:r>
              <a:rPr sz="1550" spc="5" dirty="0">
                <a:latin typeface="Calibri"/>
                <a:cs typeface="Calibri"/>
              </a:rPr>
              <a:t>be </a:t>
            </a:r>
            <a:r>
              <a:rPr sz="1550" spc="-20" dirty="0">
                <a:latin typeface="Calibri"/>
                <a:cs typeface="Calibri"/>
              </a:rPr>
              <a:t>stored </a:t>
            </a:r>
            <a:r>
              <a:rPr sz="1550" spc="-190" dirty="0">
                <a:solidFill>
                  <a:srgbClr val="050505"/>
                </a:solidFill>
                <a:latin typeface="Calibri"/>
                <a:cs typeface="Calibri"/>
              </a:rPr>
              <a:t>i </a:t>
            </a:r>
            <a:r>
              <a:rPr sz="1550" spc="-35" dirty="0">
                <a:solidFill>
                  <a:srgbClr val="262626"/>
                </a:solidFill>
                <a:latin typeface="Calibri"/>
                <a:cs typeface="Calibri"/>
              </a:rPr>
              <a:t>n </a:t>
            </a:r>
            <a:r>
              <a:rPr sz="1550" spc="-40" dirty="0">
                <a:latin typeface="Calibri"/>
                <a:cs typeface="Calibri"/>
              </a:rPr>
              <a:t>the</a:t>
            </a:r>
            <a:r>
              <a:rPr sz="1550" spc="-25" dirty="0">
                <a:latin typeface="Calibri"/>
                <a:cs typeface="Calibri"/>
              </a:rPr>
              <a:t> </a:t>
            </a:r>
            <a:r>
              <a:rPr sz="1550" spc="-30" dirty="0">
                <a:latin typeface="Calibri"/>
                <a:cs typeface="Calibri"/>
              </a:rPr>
              <a:t>folder:</a:t>
            </a:r>
            <a:endParaRPr sz="1550">
              <a:latin typeface="Calibri"/>
              <a:cs typeface="Calibri"/>
            </a:endParaRPr>
          </a:p>
          <a:p>
            <a:pPr marL="76200">
              <a:lnSpc>
                <a:spcPct val="100000"/>
              </a:lnSpc>
              <a:spcBef>
                <a:spcPts val="204"/>
              </a:spcBef>
            </a:pPr>
            <a:r>
              <a:rPr sz="1500" spc="-20" dirty="0">
                <a:latin typeface="Calibri"/>
                <a:cs typeface="Calibri"/>
              </a:rPr>
              <a:t>".$target </a:t>
            </a:r>
            <a:r>
              <a:rPr sz="1500" spc="-40" dirty="0">
                <a:latin typeface="Calibri"/>
                <a:cs typeface="Calibri"/>
              </a:rPr>
              <a:t>path." </a:t>
            </a:r>
            <a:r>
              <a:rPr sz="1500" spc="-70" dirty="0">
                <a:latin typeface="Calibri"/>
                <a:cs typeface="Calibri"/>
              </a:rPr>
              <a:t>&lt; </a:t>
            </a:r>
            <a:r>
              <a:rPr sz="1500" spc="20" dirty="0">
                <a:latin typeface="Calibri"/>
                <a:cs typeface="Calibri"/>
              </a:rPr>
              <a:t>br&gt; </a:t>
            </a:r>
            <a:r>
              <a:rPr sz="1500" spc="-90" dirty="0">
                <a:latin typeface="Calibri"/>
                <a:cs typeface="Calibri"/>
              </a:rPr>
              <a:t>".</a:t>
            </a:r>
            <a:r>
              <a:rPr sz="1500" spc="15" dirty="0">
                <a:latin typeface="Calibri"/>
                <a:cs typeface="Calibri"/>
              </a:rPr>
              <a:t> </a:t>
            </a:r>
            <a:r>
              <a:rPr sz="1500" spc="-75" dirty="0">
                <a:solidFill>
                  <a:srgbClr val="131313"/>
                </a:solidFill>
                <a:latin typeface="Calibri"/>
                <a:cs typeface="Calibri"/>
              </a:rPr>
              <a:t>"\n";</a:t>
            </a:r>
            <a:endParaRPr sz="1500">
              <a:latin typeface="Calibri"/>
              <a:cs typeface="Calibri"/>
            </a:endParaRPr>
          </a:p>
          <a:p>
            <a:pPr marL="310515" indent="-253365">
              <a:lnSpc>
                <a:spcPct val="100000"/>
              </a:lnSpc>
              <a:spcBef>
                <a:spcPts val="165"/>
              </a:spcBef>
              <a:buClr>
                <a:srgbClr val="000000"/>
              </a:buClr>
              <a:buFont typeface="Courier New"/>
              <a:buAutoNum type="arabicPeriod" startAt="19"/>
              <a:tabLst>
                <a:tab pos="311150" algn="l"/>
              </a:tabLst>
            </a:pPr>
            <a:endParaRPr sz="1550">
              <a:latin typeface="Courier New"/>
              <a:cs typeface="Courier New"/>
            </a:endParaRPr>
          </a:p>
          <a:p>
            <a:pPr marL="405130" indent="-351790">
              <a:lnSpc>
                <a:spcPct val="100000"/>
              </a:lnSpc>
              <a:spcBef>
                <a:spcPts val="155"/>
              </a:spcBef>
              <a:buAutoNum type="arabicPeriod" startAt="19"/>
              <a:tabLst>
                <a:tab pos="405765" algn="l"/>
              </a:tabLst>
            </a:pPr>
            <a:r>
              <a:rPr sz="1550" spc="-185" dirty="0">
                <a:latin typeface="Courier New"/>
                <a:cs typeface="Courier New"/>
              </a:rPr>
              <a:t>$arget </a:t>
            </a:r>
            <a:r>
              <a:rPr sz="1550" spc="-15" dirty="0">
                <a:latin typeface="Courier New"/>
                <a:cs typeface="Courier New"/>
              </a:rPr>
              <a:t>pah=$arget </a:t>
            </a:r>
            <a:r>
              <a:rPr sz="1550" spc="-70" dirty="0">
                <a:latin typeface="Courier New"/>
                <a:cs typeface="Courier New"/>
              </a:rPr>
              <a:t>pah.basename($</a:t>
            </a:r>
            <a:r>
              <a:rPr sz="1550" spc="-565" dirty="0">
                <a:latin typeface="Courier New"/>
                <a:cs typeface="Courier New"/>
              </a:rPr>
              <a:t> </a:t>
            </a:r>
            <a:r>
              <a:rPr sz="1550" spc="-204" dirty="0">
                <a:latin typeface="Courier New"/>
                <a:cs typeface="Courier New"/>
              </a:rPr>
              <a:t>FkES#ile'][name];</a:t>
            </a:r>
            <a:endParaRPr sz="1550">
              <a:latin typeface="Courier New"/>
              <a:cs typeface="Courier New"/>
            </a:endParaRPr>
          </a:p>
          <a:p>
            <a:pPr marL="396875" indent="-342900">
              <a:lnSpc>
                <a:spcPct val="100000"/>
              </a:lnSpc>
              <a:spcBef>
                <a:spcPts val="204"/>
              </a:spcBef>
              <a:buAutoNum type="arabicPeriod" startAt="19"/>
              <a:tabLst>
                <a:tab pos="397510" algn="l"/>
              </a:tabLst>
            </a:pPr>
            <a:r>
              <a:rPr sz="1500" spc="-45" dirty="0">
                <a:latin typeface="Courier New"/>
                <a:cs typeface="Courier New"/>
              </a:rPr>
              <a:t>$imagename="upoads/'basename($</a:t>
            </a:r>
            <a:r>
              <a:rPr sz="1500" spc="-415" dirty="0">
                <a:latin typeface="Courier New"/>
                <a:cs typeface="Courier New"/>
              </a:rPr>
              <a:t> </a:t>
            </a:r>
            <a:r>
              <a:rPr sz="1500" spc="-125" dirty="0">
                <a:latin typeface="Courier New"/>
                <a:cs typeface="Courier New"/>
              </a:rPr>
              <a:t>FkES#ile][name];</a:t>
            </a:r>
            <a:endParaRPr sz="1500">
              <a:latin typeface="Courier New"/>
              <a:cs typeface="Courier New"/>
            </a:endParaRPr>
          </a:p>
          <a:p>
            <a:pPr marL="410845" indent="-346075">
              <a:lnSpc>
                <a:spcPct val="100000"/>
              </a:lnSpc>
              <a:spcBef>
                <a:spcPts val="170"/>
              </a:spcBef>
              <a:buAutoNum type="arabicPeriod" startAt="19"/>
              <a:tabLst>
                <a:tab pos="411480" algn="l"/>
              </a:tabLst>
            </a:pPr>
            <a:r>
              <a:rPr sz="1550" spc="-114" dirty="0">
                <a:latin typeface="Arial"/>
                <a:cs typeface="Arial"/>
              </a:rPr>
              <a:t>echo </a:t>
            </a:r>
            <a:r>
              <a:rPr sz="1550" spc="-110" dirty="0">
                <a:latin typeface="Arial"/>
                <a:cs typeface="Arial"/>
              </a:rPr>
              <a:t>"The </a:t>
            </a:r>
            <a:r>
              <a:rPr sz="1550" spc="-95" dirty="0">
                <a:latin typeface="Arial"/>
                <a:cs typeface="Arial"/>
              </a:rPr>
              <a:t>fu!</a:t>
            </a:r>
            <a:r>
              <a:rPr sz="1550" spc="-95" dirty="0">
                <a:solidFill>
                  <a:srgbClr val="010A11"/>
                </a:solidFill>
                <a:latin typeface="Arial"/>
                <a:cs typeface="Arial"/>
              </a:rPr>
              <a:t>! </a:t>
            </a:r>
            <a:r>
              <a:rPr sz="1550" spc="-20" dirty="0">
                <a:solidFill>
                  <a:srgbClr val="070707"/>
                </a:solidFill>
                <a:latin typeface="Arial"/>
                <a:cs typeface="Arial"/>
              </a:rPr>
              <a:t>file </a:t>
            </a:r>
            <a:r>
              <a:rPr sz="1550" spc="-130" dirty="0">
                <a:solidFill>
                  <a:srgbClr val="0E0E0E"/>
                </a:solidFill>
                <a:latin typeface="Arial"/>
                <a:cs typeface="Arial"/>
              </a:rPr>
              <a:t>name </a:t>
            </a:r>
            <a:r>
              <a:rPr sz="1550" spc="-20" dirty="0">
                <a:solidFill>
                  <a:srgbClr val="1A1A1A"/>
                </a:solidFill>
                <a:latin typeface="Arial"/>
                <a:cs typeface="Arial"/>
              </a:rPr>
              <a:t>of </a:t>
            </a:r>
            <a:r>
              <a:rPr sz="1550" spc="-35" dirty="0">
                <a:latin typeface="Arial"/>
                <a:cs typeface="Arial"/>
              </a:rPr>
              <a:t>the </a:t>
            </a:r>
            <a:r>
              <a:rPr sz="1550" spc="-65" dirty="0">
                <a:latin typeface="Arial"/>
                <a:cs typeface="Arial"/>
              </a:rPr>
              <a:t>uploaded </a:t>
            </a:r>
            <a:r>
              <a:rPr sz="1550" spc="-70" dirty="0">
                <a:latin typeface="Arial"/>
                <a:cs typeface="Arial"/>
              </a:rPr>
              <a:t>fi</a:t>
            </a:r>
            <a:r>
              <a:rPr sz="1550" spc="-70" dirty="0">
                <a:solidFill>
                  <a:srgbClr val="0A0A0A"/>
                </a:solidFill>
                <a:latin typeface="Arial"/>
                <a:cs typeface="Arial"/>
              </a:rPr>
              <a:t>! </a:t>
            </a:r>
            <a:r>
              <a:rPr sz="1550" spc="-125" dirty="0">
                <a:solidFill>
                  <a:srgbClr val="0A0A0A"/>
                </a:solidFill>
                <a:latin typeface="Arial"/>
                <a:cs typeface="Arial"/>
              </a:rPr>
              <a:t>e </a:t>
            </a:r>
            <a:r>
              <a:rPr sz="1550" spc="-110" dirty="0">
                <a:latin typeface="Arial"/>
                <a:cs typeface="Arial"/>
              </a:rPr>
              <a:t>is</a:t>
            </a:r>
            <a:r>
              <a:rPr sz="1550" spc="-150" dirty="0">
                <a:latin typeface="Arial"/>
                <a:cs typeface="Arial"/>
              </a:rPr>
              <a:t> </a:t>
            </a:r>
            <a:r>
              <a:rPr sz="1550" spc="15" dirty="0">
                <a:solidFill>
                  <a:srgbClr val="131313"/>
                </a:solidFill>
                <a:latin typeface="Arial"/>
                <a:cs typeface="Arial"/>
              </a:rPr>
              <a:t>“'</a:t>
            </a:r>
            <a:endParaRPr sz="1550">
              <a:latin typeface="Arial"/>
              <a:cs typeface="Arial"/>
            </a:endParaRPr>
          </a:p>
          <a:p>
            <a:pPr marL="65405" marR="3353435" indent="16510">
              <a:lnSpc>
                <a:spcPct val="108400"/>
              </a:lnSpc>
            </a:pPr>
            <a:r>
              <a:rPr sz="1550" spc="-60" dirty="0">
                <a:latin typeface="Arial"/>
                <a:cs typeface="Arial"/>
              </a:rPr>
              <a:t>$target path."' </a:t>
            </a:r>
            <a:r>
              <a:rPr sz="1550" spc="-210" dirty="0">
                <a:latin typeface="Arial"/>
                <a:cs typeface="Arial"/>
              </a:rPr>
              <a:t>&lt; </a:t>
            </a:r>
            <a:r>
              <a:rPr sz="1550" spc="-20" dirty="0">
                <a:latin typeface="Arial"/>
                <a:cs typeface="Arial"/>
              </a:rPr>
              <a:t>br&gt;". </a:t>
            </a:r>
            <a:r>
              <a:rPr sz="1550" spc="-25" dirty="0">
                <a:latin typeface="Arial"/>
                <a:cs typeface="Arial"/>
              </a:rPr>
              <a:t>"\n";  </a:t>
            </a:r>
            <a:r>
              <a:rPr sz="1550" spc="-114" dirty="0">
                <a:latin typeface="Arial"/>
                <a:cs typeface="Arial"/>
              </a:rPr>
              <a:t>23.</a:t>
            </a:r>
            <a:endParaRPr sz="1550">
              <a:latin typeface="Arial"/>
              <a:cs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0758" y="416798"/>
            <a:ext cx="5718810" cy="8340090"/>
          </a:xfrm>
          <a:prstGeom prst="rect">
            <a:avLst/>
          </a:prstGeom>
        </p:spPr>
        <p:txBody>
          <a:bodyPr vert="horz" wrap="square" lIns="0" tIns="32384" rIns="0" bIns="0" rtlCol="0">
            <a:spAutoFit/>
          </a:bodyPr>
          <a:lstStyle/>
          <a:p>
            <a:pPr marL="154940">
              <a:lnSpc>
                <a:spcPct val="100000"/>
              </a:lnSpc>
              <a:spcBef>
                <a:spcPts val="254"/>
              </a:spcBef>
            </a:pPr>
            <a:r>
              <a:rPr sz="1550" spc="-114" dirty="0">
                <a:latin typeface="Arial"/>
                <a:cs typeface="Arial"/>
              </a:rPr>
              <a:t>24. echo </a:t>
            </a:r>
            <a:r>
              <a:rPr sz="1550" spc="-110" dirty="0">
                <a:latin typeface="Arial"/>
                <a:cs typeface="Arial"/>
              </a:rPr>
              <a:t>"The </a:t>
            </a:r>
            <a:r>
              <a:rPr sz="1550" spc="-65" dirty="0">
                <a:latin typeface="Arial"/>
                <a:cs typeface="Arial"/>
              </a:rPr>
              <a:t>relative </a:t>
            </a:r>
            <a:r>
              <a:rPr sz="1550" spc="-130" dirty="0">
                <a:latin typeface="Arial"/>
                <a:cs typeface="Arial"/>
              </a:rPr>
              <a:t>name </a:t>
            </a:r>
            <a:r>
              <a:rPr sz="1550" spc="-20" dirty="0">
                <a:solidFill>
                  <a:srgbClr val="212121"/>
                </a:solidFill>
                <a:latin typeface="Arial"/>
                <a:cs typeface="Arial"/>
              </a:rPr>
              <a:t>of </a:t>
            </a:r>
            <a:r>
              <a:rPr sz="1550" spc="-35" dirty="0">
                <a:latin typeface="Arial"/>
                <a:cs typeface="Arial"/>
              </a:rPr>
              <a:t>the </a:t>
            </a:r>
            <a:r>
              <a:rPr sz="1550" spc="-5" dirty="0">
                <a:latin typeface="Arial"/>
                <a:cs typeface="Arial"/>
              </a:rPr>
              <a:t>file </a:t>
            </a:r>
            <a:r>
              <a:rPr sz="1550" spc="-50" dirty="0">
                <a:latin typeface="Arial"/>
                <a:cs typeface="Arial"/>
              </a:rPr>
              <a:t>for </a:t>
            </a:r>
            <a:r>
              <a:rPr sz="1550" spc="-114" dirty="0">
                <a:latin typeface="Arial"/>
                <a:cs typeface="Arial"/>
              </a:rPr>
              <a:t>use </a:t>
            </a:r>
            <a:r>
              <a:rPr sz="1550" spc="-10" dirty="0">
                <a:solidFill>
                  <a:srgbClr val="080808"/>
                </a:solidFill>
                <a:latin typeface="Arial"/>
                <a:cs typeface="Arial"/>
              </a:rPr>
              <a:t>in </a:t>
            </a:r>
            <a:r>
              <a:rPr sz="1550" spc="-35" dirty="0">
                <a:latin typeface="Arial"/>
                <a:cs typeface="Arial"/>
              </a:rPr>
              <a:t>the </a:t>
            </a:r>
            <a:r>
              <a:rPr sz="1550" spc="-114" dirty="0">
                <a:latin typeface="Arial"/>
                <a:cs typeface="Arial"/>
              </a:rPr>
              <a:t>IMG </a:t>
            </a:r>
            <a:r>
              <a:rPr sz="1550" spc="-75" dirty="0">
                <a:latin typeface="Arial"/>
                <a:cs typeface="Arial"/>
              </a:rPr>
              <a:t>tag </a:t>
            </a:r>
            <a:r>
              <a:rPr sz="1550" spc="-110" dirty="0">
                <a:latin typeface="Arial"/>
                <a:cs typeface="Arial"/>
              </a:rPr>
              <a:t>is</a:t>
            </a:r>
            <a:r>
              <a:rPr sz="1550" spc="-80" dirty="0">
                <a:latin typeface="Arial"/>
                <a:cs typeface="Arial"/>
              </a:rPr>
              <a:t> </a:t>
            </a:r>
            <a:r>
              <a:rPr sz="1550" spc="-175" dirty="0">
                <a:solidFill>
                  <a:srgbClr val="0C0C0C"/>
                </a:solidFill>
                <a:latin typeface="Arial"/>
                <a:cs typeface="Arial"/>
              </a:rPr>
              <a:t>"</a:t>
            </a:r>
            <a:endParaRPr sz="1550">
              <a:latin typeface="Arial"/>
              <a:cs typeface="Arial"/>
            </a:endParaRPr>
          </a:p>
          <a:p>
            <a:pPr marL="172085">
              <a:lnSpc>
                <a:spcPct val="100000"/>
              </a:lnSpc>
              <a:spcBef>
                <a:spcPts val="155"/>
              </a:spcBef>
            </a:pPr>
            <a:r>
              <a:rPr sz="1550" spc="-114" dirty="0">
                <a:latin typeface="Arial"/>
                <a:cs typeface="Arial"/>
              </a:rPr>
              <a:t>$imagename </a:t>
            </a:r>
            <a:r>
              <a:rPr sz="1550" spc="-90" dirty="0">
                <a:latin typeface="Arial"/>
                <a:cs typeface="Arial"/>
              </a:rPr>
              <a:t>." </a:t>
            </a:r>
            <a:r>
              <a:rPr sz="1550" spc="-210" dirty="0">
                <a:latin typeface="Arial"/>
                <a:cs typeface="Arial"/>
              </a:rPr>
              <a:t>&lt; </a:t>
            </a:r>
            <a:r>
              <a:rPr sz="1550" spc="-50" dirty="0">
                <a:latin typeface="Arial"/>
                <a:cs typeface="Arial"/>
              </a:rPr>
              <a:t>br&gt; </a:t>
            </a:r>
            <a:r>
              <a:rPr sz="1550" spc="-210" dirty="0">
                <a:latin typeface="Arial"/>
                <a:cs typeface="Arial"/>
              </a:rPr>
              <a:t>&lt; </a:t>
            </a:r>
            <a:r>
              <a:rPr sz="1550" spc="-20" dirty="0">
                <a:latin typeface="Arial"/>
                <a:cs typeface="Arial"/>
              </a:rPr>
              <a:t>br&gt;".</a:t>
            </a:r>
            <a:r>
              <a:rPr sz="1550" spc="-200" dirty="0">
                <a:latin typeface="Arial"/>
                <a:cs typeface="Arial"/>
              </a:rPr>
              <a:t> </a:t>
            </a:r>
            <a:r>
              <a:rPr sz="1550" spc="-60" dirty="0">
                <a:solidFill>
                  <a:srgbClr val="111111"/>
                </a:solidFill>
                <a:latin typeface="Arial"/>
                <a:cs typeface="Arial"/>
              </a:rPr>
              <a:t>"\n";;</a:t>
            </a:r>
            <a:endParaRPr sz="1550">
              <a:latin typeface="Arial"/>
              <a:cs typeface="Arial"/>
            </a:endParaRPr>
          </a:p>
          <a:p>
            <a:pPr marL="146685">
              <a:lnSpc>
                <a:spcPct val="100000"/>
              </a:lnSpc>
              <a:spcBef>
                <a:spcPts val="155"/>
              </a:spcBef>
            </a:pPr>
            <a:r>
              <a:rPr sz="1550" spc="-185" dirty="0">
                <a:latin typeface="Consolas"/>
                <a:cs typeface="Consolas"/>
              </a:rPr>
              <a:t>25.</a:t>
            </a:r>
            <a:endParaRPr sz="1550">
              <a:latin typeface="Consolas"/>
              <a:cs typeface="Consolas"/>
            </a:endParaRPr>
          </a:p>
          <a:p>
            <a:pPr marL="403225" indent="-248285">
              <a:lnSpc>
                <a:spcPct val="100000"/>
              </a:lnSpc>
              <a:spcBef>
                <a:spcPts val="305"/>
              </a:spcBef>
              <a:buSzPct val="92857"/>
              <a:buAutoNum type="arabicPeriod" startAt="26"/>
              <a:tabLst>
                <a:tab pos="403860" algn="l"/>
              </a:tabLst>
            </a:pPr>
            <a:r>
              <a:rPr sz="1400" spc="-5" dirty="0">
                <a:latin typeface="Arial"/>
                <a:cs typeface="Arial"/>
              </a:rPr>
              <a:t>if(move </a:t>
            </a:r>
            <a:r>
              <a:rPr sz="1400" spc="15" dirty="0">
                <a:latin typeface="Arial"/>
                <a:cs typeface="Arial"/>
              </a:rPr>
              <a:t>uploaded  </a:t>
            </a:r>
            <a:r>
              <a:rPr sz="1400" spc="-5" dirty="0">
                <a:latin typeface="Arial"/>
                <a:cs typeface="Arial"/>
              </a:rPr>
              <a:t>fi!e($  FILES['fi!e']['tmp  </a:t>
            </a:r>
            <a:r>
              <a:rPr sz="1400" spc="-75" dirty="0">
                <a:latin typeface="Arial"/>
                <a:cs typeface="Arial"/>
              </a:rPr>
              <a:t>name's,  </a:t>
            </a:r>
            <a:r>
              <a:rPr sz="1400" spc="-5" dirty="0">
                <a:latin typeface="Arial"/>
                <a:cs typeface="Arial"/>
              </a:rPr>
              <a:t>$target  </a:t>
            </a:r>
            <a:r>
              <a:rPr sz="1400" spc="-20" dirty="0">
                <a:latin typeface="Arial"/>
                <a:cs typeface="Arial"/>
              </a:rPr>
              <a:t>path))</a:t>
            </a:r>
            <a:r>
              <a:rPr sz="1400" spc="35" dirty="0">
                <a:latin typeface="Arial"/>
                <a:cs typeface="Arial"/>
              </a:rPr>
              <a:t> </a:t>
            </a:r>
            <a:r>
              <a:rPr sz="1400" spc="-55" dirty="0">
                <a:solidFill>
                  <a:srgbClr val="2A2A2A"/>
                </a:solidFill>
                <a:latin typeface="Arial"/>
                <a:cs typeface="Arial"/>
              </a:rPr>
              <a:t>{</a:t>
            </a:r>
            <a:endParaRPr sz="1400">
              <a:latin typeface="Arial"/>
              <a:cs typeface="Arial"/>
            </a:endParaRPr>
          </a:p>
          <a:p>
            <a:pPr marL="605790" indent="-461645">
              <a:lnSpc>
                <a:spcPct val="100000"/>
              </a:lnSpc>
              <a:spcBef>
                <a:spcPts val="190"/>
              </a:spcBef>
              <a:buAutoNum type="arabicPeriod" startAt="26"/>
              <a:tabLst>
                <a:tab pos="605155" algn="l"/>
                <a:tab pos="605790" algn="l"/>
              </a:tabLst>
            </a:pPr>
            <a:r>
              <a:rPr sz="1550" spc="-210" dirty="0">
                <a:latin typeface="Courier New"/>
                <a:cs typeface="Courier New"/>
              </a:rPr>
              <a:t>echo”Thefile”. </a:t>
            </a:r>
            <a:r>
              <a:rPr sz="1550" spc="-155" dirty="0">
                <a:latin typeface="Courier New"/>
                <a:cs typeface="Courier New"/>
              </a:rPr>
              <a:t>basename($ </a:t>
            </a:r>
            <a:r>
              <a:rPr sz="1550" spc="-200" dirty="0">
                <a:latin typeface="Courier New"/>
                <a:cs typeface="Courier New"/>
              </a:rPr>
              <a:t>FkES#ile')[name')” </a:t>
            </a:r>
            <a:r>
              <a:rPr sz="1550" spc="-250" dirty="0">
                <a:latin typeface="Courier New"/>
                <a:cs typeface="Courier New"/>
              </a:rPr>
              <a:t>has</a:t>
            </a:r>
            <a:r>
              <a:rPr sz="1550" spc="-409" dirty="0">
                <a:latin typeface="Courier New"/>
                <a:cs typeface="Courier New"/>
              </a:rPr>
              <a:t> </a:t>
            </a:r>
            <a:r>
              <a:rPr sz="1550" spc="-210" dirty="0">
                <a:latin typeface="Courier New"/>
                <a:cs typeface="Courier New"/>
              </a:rPr>
              <a:t>been</a:t>
            </a:r>
            <a:endParaRPr sz="1550">
              <a:latin typeface="Courier New"/>
              <a:cs typeface="Courier New"/>
            </a:endParaRPr>
          </a:p>
          <a:p>
            <a:pPr marL="157480">
              <a:lnSpc>
                <a:spcPct val="100000"/>
              </a:lnSpc>
              <a:spcBef>
                <a:spcPts val="204"/>
              </a:spcBef>
            </a:pPr>
            <a:r>
              <a:rPr sz="1500" spc="-40" dirty="0">
                <a:latin typeface="Arial"/>
                <a:cs typeface="Arial"/>
              </a:rPr>
              <a:t>uploaded </a:t>
            </a:r>
            <a:r>
              <a:rPr sz="1500" spc="-185" dirty="0">
                <a:solidFill>
                  <a:srgbClr val="0F0F0F"/>
                </a:solidFill>
                <a:latin typeface="Arial"/>
                <a:cs typeface="Arial"/>
              </a:rPr>
              <a:t>&lt; </a:t>
            </a:r>
            <a:r>
              <a:rPr sz="1500" spc="-30" dirty="0">
                <a:latin typeface="Arial"/>
                <a:cs typeface="Arial"/>
              </a:rPr>
              <a:t>br&gt; </a:t>
            </a:r>
            <a:r>
              <a:rPr sz="1500" spc="-75" dirty="0">
                <a:latin typeface="Arial"/>
                <a:cs typeface="Arial"/>
              </a:rPr>
              <a:t>".</a:t>
            </a:r>
            <a:r>
              <a:rPr sz="1500" spc="-170" dirty="0">
                <a:latin typeface="Arial"/>
                <a:cs typeface="Arial"/>
              </a:rPr>
              <a:t> </a:t>
            </a:r>
            <a:r>
              <a:rPr sz="1500" spc="-20" dirty="0">
                <a:solidFill>
                  <a:srgbClr val="0A0A0A"/>
                </a:solidFill>
                <a:latin typeface="Arial"/>
                <a:cs typeface="Arial"/>
              </a:rPr>
              <a:t>"\n";</a:t>
            </a:r>
            <a:endParaRPr sz="1500">
              <a:latin typeface="Arial"/>
              <a:cs typeface="Arial"/>
            </a:endParaRPr>
          </a:p>
          <a:p>
            <a:pPr marL="387985" indent="-233679">
              <a:lnSpc>
                <a:spcPct val="100000"/>
              </a:lnSpc>
              <a:spcBef>
                <a:spcPts val="165"/>
              </a:spcBef>
              <a:buClr>
                <a:srgbClr val="000000"/>
              </a:buClr>
              <a:buFont typeface="Arial"/>
              <a:buAutoNum type="arabicPeriod" startAt="28"/>
              <a:tabLst>
                <a:tab pos="388620" algn="l"/>
              </a:tabLst>
            </a:pPr>
            <a:endParaRPr sz="1550">
              <a:latin typeface="Arial"/>
              <a:cs typeface="Arial"/>
            </a:endParaRPr>
          </a:p>
          <a:p>
            <a:pPr marL="600075" indent="-445770">
              <a:lnSpc>
                <a:spcPct val="100000"/>
              </a:lnSpc>
              <a:spcBef>
                <a:spcPts val="155"/>
              </a:spcBef>
              <a:buClr>
                <a:srgbClr val="000000"/>
              </a:buClr>
              <a:buFont typeface="Arial"/>
              <a:buAutoNum type="arabicPeriod" startAt="28"/>
              <a:tabLst>
                <a:tab pos="600075" algn="l"/>
                <a:tab pos="600710" algn="l"/>
              </a:tabLst>
            </a:pPr>
            <a:r>
              <a:rPr sz="1550" i="1" spc="-70" dirty="0">
                <a:solidFill>
                  <a:srgbClr val="161616"/>
                </a:solidFill>
                <a:latin typeface="Arial"/>
                <a:cs typeface="Arial"/>
              </a:rPr>
              <a:t>f/</a:t>
            </a:r>
            <a:r>
              <a:rPr sz="1550" i="1" spc="290" dirty="0">
                <a:solidFill>
                  <a:srgbClr val="161616"/>
                </a:solidFill>
                <a:latin typeface="Arial"/>
                <a:cs typeface="Arial"/>
              </a:rPr>
              <a:t> </a:t>
            </a:r>
            <a:r>
              <a:rPr sz="1550" spc="-114" dirty="0">
                <a:latin typeface="Arial"/>
                <a:cs typeface="Arial"/>
              </a:rPr>
              <a:t>Create </a:t>
            </a:r>
            <a:r>
              <a:rPr sz="1550" spc="-210" dirty="0">
                <a:latin typeface="Arial"/>
                <a:cs typeface="Arial"/>
              </a:rPr>
              <a:t>a </a:t>
            </a:r>
            <a:r>
              <a:rPr sz="1550" spc="-95" dirty="0">
                <a:latin typeface="Arial"/>
                <a:cs typeface="Arial"/>
              </a:rPr>
              <a:t>database </a:t>
            </a:r>
            <a:r>
              <a:rPr sz="1550" spc="-50" dirty="0">
                <a:latin typeface="Arial"/>
                <a:cs typeface="Arial"/>
              </a:rPr>
              <a:t>entry </a:t>
            </a:r>
            <a:r>
              <a:rPr sz="1550" spc="-25" dirty="0">
                <a:latin typeface="Arial"/>
                <a:cs typeface="Arial"/>
              </a:rPr>
              <a:t>for </a:t>
            </a:r>
            <a:r>
              <a:rPr sz="1550" spc="-40" dirty="0">
                <a:latin typeface="Arial"/>
                <a:cs typeface="Arial"/>
              </a:rPr>
              <a:t>this</a:t>
            </a:r>
            <a:r>
              <a:rPr sz="1550" spc="-229" dirty="0">
                <a:latin typeface="Arial"/>
                <a:cs typeface="Arial"/>
              </a:rPr>
              <a:t> </a:t>
            </a:r>
            <a:r>
              <a:rPr sz="1550" spc="-75" dirty="0">
                <a:latin typeface="Arial"/>
                <a:cs typeface="Arial"/>
              </a:rPr>
              <a:t>image</a:t>
            </a:r>
            <a:endParaRPr sz="1550">
              <a:latin typeface="Arial"/>
              <a:cs typeface="Arial"/>
            </a:endParaRPr>
          </a:p>
          <a:p>
            <a:pPr marL="605155" indent="-453390">
              <a:lnSpc>
                <a:spcPct val="100000"/>
              </a:lnSpc>
              <a:spcBef>
                <a:spcPts val="204"/>
              </a:spcBef>
              <a:buClr>
                <a:srgbClr val="000000"/>
              </a:buClr>
              <a:buAutoNum type="arabicPeriod" startAt="28"/>
              <a:tabLst>
                <a:tab pos="604520" algn="l"/>
                <a:tab pos="605790" algn="l"/>
              </a:tabLst>
            </a:pPr>
            <a:r>
              <a:rPr sz="1550" spc="20" dirty="0">
                <a:solidFill>
                  <a:srgbClr val="0F0F0F"/>
                </a:solidFill>
                <a:latin typeface="Arial"/>
                <a:cs typeface="Arial"/>
              </a:rPr>
              <a:t>if </a:t>
            </a:r>
            <a:r>
              <a:rPr sz="1550" spc="-90" dirty="0">
                <a:latin typeface="Arial"/>
                <a:cs typeface="Arial"/>
              </a:rPr>
              <a:t>(mysq! </a:t>
            </a:r>
            <a:r>
              <a:rPr sz="1550" spc="-170" dirty="0">
                <a:latin typeface="Arial"/>
                <a:cs typeface="Arial"/>
              </a:rPr>
              <a:t>i </a:t>
            </a:r>
            <a:r>
              <a:rPr sz="1550" spc="-90" dirty="0">
                <a:latin typeface="Arial"/>
                <a:cs typeface="Arial"/>
              </a:rPr>
              <a:t>connect </a:t>
            </a:r>
            <a:r>
              <a:rPr sz="2325" spc="-89" baseline="1792" dirty="0">
                <a:latin typeface="Arial"/>
                <a:cs typeface="Arial"/>
              </a:rPr>
              <a:t>errno</a:t>
            </a:r>
            <a:r>
              <a:rPr sz="2325" spc="-89" baseline="-5376" dirty="0">
                <a:latin typeface="Arial"/>
                <a:cs typeface="Arial"/>
              </a:rPr>
              <a:t>0)</a:t>
            </a:r>
            <a:r>
              <a:rPr sz="2325" spc="-330" baseline="-5376" dirty="0">
                <a:latin typeface="Arial"/>
                <a:cs typeface="Arial"/>
              </a:rPr>
              <a:t> </a:t>
            </a:r>
            <a:r>
              <a:rPr sz="2325" spc="-37" baseline="-5376" dirty="0">
                <a:solidFill>
                  <a:srgbClr val="2D2D2D"/>
                </a:solidFill>
                <a:latin typeface="Arial"/>
                <a:cs typeface="Arial"/>
              </a:rPr>
              <a:t>(</a:t>
            </a:r>
            <a:endParaRPr sz="2325" baseline="-5376">
              <a:latin typeface="Arial"/>
              <a:cs typeface="Arial"/>
            </a:endParaRPr>
          </a:p>
          <a:p>
            <a:pPr marL="833755" indent="-681990">
              <a:lnSpc>
                <a:spcPct val="100000"/>
              </a:lnSpc>
              <a:spcBef>
                <a:spcPts val="60"/>
              </a:spcBef>
              <a:buSzPct val="103225"/>
              <a:buAutoNum type="arabicPeriod" startAt="28"/>
              <a:tabLst>
                <a:tab pos="833755" algn="l"/>
                <a:tab pos="834390" algn="l"/>
              </a:tabLst>
            </a:pPr>
            <a:r>
              <a:rPr sz="1550" spc="-50" dirty="0">
                <a:latin typeface="Arial"/>
                <a:cs typeface="Arial"/>
              </a:rPr>
              <a:t>printf("Connect </a:t>
            </a:r>
            <a:r>
              <a:rPr sz="1550" spc="-100" dirty="0">
                <a:latin typeface="Arial"/>
                <a:cs typeface="Arial"/>
              </a:rPr>
              <a:t>fai </a:t>
            </a:r>
            <a:r>
              <a:rPr sz="1550" spc="-85" dirty="0">
                <a:latin typeface="Arial"/>
                <a:cs typeface="Arial"/>
              </a:rPr>
              <a:t>led: </a:t>
            </a:r>
            <a:r>
              <a:rPr sz="1200" spc="-247" baseline="34722" dirty="0">
                <a:latin typeface="Arial"/>
                <a:cs typeface="Arial"/>
              </a:rPr>
              <a:t>0</a:t>
            </a:r>
            <a:r>
              <a:rPr sz="1550" spc="-165" dirty="0">
                <a:latin typeface="Arial"/>
                <a:cs typeface="Arial"/>
              </a:rPr>
              <a:t>/ </a:t>
            </a:r>
            <a:r>
              <a:rPr sz="1550" spc="-60" dirty="0">
                <a:latin typeface="Arial"/>
                <a:cs typeface="Arial"/>
              </a:rPr>
              <a:t>s\n", </a:t>
            </a:r>
            <a:r>
              <a:rPr sz="1550" spc="-100" dirty="0">
                <a:latin typeface="Arial"/>
                <a:cs typeface="Arial"/>
              </a:rPr>
              <a:t>mysq! </a:t>
            </a:r>
            <a:r>
              <a:rPr sz="1550" spc="-170" dirty="0">
                <a:latin typeface="Arial"/>
                <a:cs typeface="Arial"/>
              </a:rPr>
              <a:t>i </a:t>
            </a:r>
            <a:r>
              <a:rPr sz="1550" spc="-95" dirty="0">
                <a:latin typeface="Arial"/>
                <a:cs typeface="Arial"/>
              </a:rPr>
              <a:t>connect</a:t>
            </a:r>
            <a:r>
              <a:rPr sz="1550" spc="-45" dirty="0">
                <a:latin typeface="Arial"/>
                <a:cs typeface="Arial"/>
              </a:rPr>
              <a:t> </a:t>
            </a:r>
            <a:r>
              <a:rPr sz="2325" spc="-82" baseline="1792" dirty="0">
                <a:latin typeface="Arial"/>
                <a:cs typeface="Arial"/>
              </a:rPr>
              <a:t>error</a:t>
            </a:r>
            <a:r>
              <a:rPr sz="2325" spc="-82" baseline="-5376" dirty="0">
                <a:latin typeface="Arial"/>
                <a:cs typeface="Arial"/>
              </a:rPr>
              <a:t>0):</a:t>
            </a:r>
            <a:endParaRPr sz="2325" baseline="-5376">
              <a:latin typeface="Arial"/>
              <a:cs typeface="Arial"/>
            </a:endParaRPr>
          </a:p>
          <a:p>
            <a:pPr marL="829944" indent="-678180">
              <a:lnSpc>
                <a:spcPct val="100000"/>
              </a:lnSpc>
              <a:spcBef>
                <a:spcPts val="190"/>
              </a:spcBef>
              <a:buAutoNum type="arabicPeriod" startAt="28"/>
              <a:tabLst>
                <a:tab pos="829944" algn="l"/>
                <a:tab pos="830580" algn="l"/>
              </a:tabLst>
            </a:pPr>
            <a:r>
              <a:rPr sz="2325" spc="-89" baseline="3584" dirty="0">
                <a:latin typeface="Arial"/>
                <a:cs typeface="Arial"/>
              </a:rPr>
              <a:t>exi</a:t>
            </a:r>
            <a:r>
              <a:rPr sz="2325" spc="-89" baseline="-3584" dirty="0">
                <a:latin typeface="Arial"/>
                <a:cs typeface="Arial"/>
              </a:rPr>
              <a:t>t0:</a:t>
            </a:r>
            <a:endParaRPr sz="2325" baseline="-3584">
              <a:latin typeface="Arial"/>
              <a:cs typeface="Arial"/>
            </a:endParaRPr>
          </a:p>
          <a:p>
            <a:pPr marL="152400">
              <a:lnSpc>
                <a:spcPct val="100000"/>
              </a:lnSpc>
              <a:spcBef>
                <a:spcPts val="160"/>
              </a:spcBef>
              <a:tabLst>
                <a:tab pos="606425" algn="l"/>
              </a:tabLst>
            </a:pPr>
            <a:r>
              <a:rPr sz="1500" spc="-80" dirty="0">
                <a:latin typeface="Arial"/>
                <a:cs typeface="Arial"/>
              </a:rPr>
              <a:t>33.	</a:t>
            </a:r>
            <a:r>
              <a:rPr sz="1500" spc="-105" dirty="0">
                <a:solidFill>
                  <a:srgbClr val="424242"/>
                </a:solidFill>
                <a:latin typeface="Arial"/>
                <a:cs typeface="Arial"/>
              </a:rPr>
              <a:t>)</a:t>
            </a:r>
            <a:endParaRPr sz="1500">
              <a:latin typeface="Arial"/>
              <a:cs typeface="Arial"/>
            </a:endParaRPr>
          </a:p>
          <a:p>
            <a:pPr marL="153035">
              <a:lnSpc>
                <a:spcPct val="100000"/>
              </a:lnSpc>
              <a:spcBef>
                <a:spcPts val="265"/>
              </a:spcBef>
            </a:pPr>
            <a:r>
              <a:rPr sz="1450" spc="-55" dirty="0">
                <a:latin typeface="Arial"/>
                <a:cs typeface="Arial"/>
              </a:rPr>
              <a:t>34.</a:t>
            </a:r>
            <a:endParaRPr sz="1450">
              <a:latin typeface="Arial"/>
              <a:cs typeface="Arial"/>
            </a:endParaRPr>
          </a:p>
          <a:p>
            <a:pPr marL="501015" indent="-349250">
              <a:lnSpc>
                <a:spcPct val="100000"/>
              </a:lnSpc>
              <a:spcBef>
                <a:spcPts val="390"/>
              </a:spcBef>
              <a:buAutoNum type="arabicPeriod" startAt="35"/>
              <a:tabLst>
                <a:tab pos="501650" algn="l"/>
              </a:tabLst>
            </a:pPr>
            <a:r>
              <a:rPr sz="1550" spc="-114" dirty="0">
                <a:latin typeface="Arial"/>
                <a:cs typeface="Arial"/>
              </a:rPr>
              <a:t>echo </a:t>
            </a:r>
            <a:r>
              <a:rPr sz="1550" spc="-95" dirty="0">
                <a:latin typeface="Arial"/>
                <a:cs typeface="Arial"/>
              </a:rPr>
              <a:t>'Connected </a:t>
            </a:r>
            <a:r>
              <a:rPr sz="1550" spc="-110" dirty="0">
                <a:latin typeface="Arial"/>
                <a:cs typeface="Arial"/>
              </a:rPr>
              <a:t>successfu!!y </a:t>
            </a:r>
            <a:r>
              <a:rPr sz="1550" spc="25" dirty="0">
                <a:latin typeface="Arial"/>
                <a:cs typeface="Arial"/>
              </a:rPr>
              <a:t>to </a:t>
            </a:r>
            <a:r>
              <a:rPr sz="1550" spc="-160" dirty="0">
                <a:latin typeface="Arial"/>
                <a:cs typeface="Arial"/>
              </a:rPr>
              <a:t>mySQL. </a:t>
            </a:r>
            <a:r>
              <a:rPr sz="1550" spc="-210" dirty="0">
                <a:latin typeface="Arial"/>
                <a:cs typeface="Arial"/>
              </a:rPr>
              <a:t>&lt; </a:t>
            </a:r>
            <a:r>
              <a:rPr sz="1550" spc="-200" dirty="0">
                <a:latin typeface="Arial"/>
                <a:cs typeface="Arial"/>
              </a:rPr>
              <a:t>BR&gt;</a:t>
            </a:r>
            <a:r>
              <a:rPr sz="1550" spc="-225" dirty="0">
                <a:latin typeface="Arial"/>
                <a:cs typeface="Arial"/>
              </a:rPr>
              <a:t> </a:t>
            </a:r>
            <a:r>
              <a:rPr sz="1550" spc="-75" dirty="0">
                <a:solidFill>
                  <a:srgbClr val="111111"/>
                </a:solidFill>
                <a:latin typeface="Arial"/>
                <a:cs typeface="Arial"/>
              </a:rPr>
              <a:t>';</a:t>
            </a:r>
            <a:endParaRPr sz="1550">
              <a:latin typeface="Arial"/>
              <a:cs typeface="Arial"/>
            </a:endParaRPr>
          </a:p>
          <a:p>
            <a:pPr marL="494030" indent="-353695">
              <a:lnSpc>
                <a:spcPct val="100000"/>
              </a:lnSpc>
              <a:spcBef>
                <a:spcPts val="60"/>
              </a:spcBef>
              <a:buAutoNum type="arabicPeriod" startAt="35"/>
              <a:tabLst>
                <a:tab pos="494665" algn="l"/>
              </a:tabLst>
            </a:pPr>
            <a:r>
              <a:rPr sz="1650" spc="-105" dirty="0">
                <a:latin typeface="Courier New"/>
                <a:cs typeface="Courier New"/>
              </a:rPr>
              <a:t>$flename= </a:t>
            </a:r>
            <a:r>
              <a:rPr sz="1650" spc="-90" dirty="0">
                <a:latin typeface="Courier New"/>
                <a:cs typeface="Courier New"/>
              </a:rPr>
              <a:t>$</a:t>
            </a:r>
            <a:r>
              <a:rPr sz="1650" spc="-310" dirty="0">
                <a:latin typeface="Courier New"/>
                <a:cs typeface="Courier New"/>
              </a:rPr>
              <a:t> </a:t>
            </a:r>
            <a:r>
              <a:rPr sz="1650" spc="-145" dirty="0">
                <a:latin typeface="Courier New"/>
                <a:cs typeface="Courier New"/>
              </a:rPr>
              <a:t>FkES[fe”[Name”]</a:t>
            </a:r>
            <a:endParaRPr sz="1650">
              <a:latin typeface="Courier New"/>
              <a:cs typeface="Courier New"/>
            </a:endParaRPr>
          </a:p>
          <a:p>
            <a:pPr marL="170180" marR="95250" indent="-17780">
              <a:lnSpc>
                <a:spcPts val="2020"/>
              </a:lnSpc>
              <a:spcBef>
                <a:spcPts val="70"/>
              </a:spcBef>
              <a:buAutoNum type="arabicPeriod" startAt="35"/>
              <a:tabLst>
                <a:tab pos="511175" algn="l"/>
              </a:tabLst>
            </a:pPr>
            <a:r>
              <a:rPr sz="1500" spc="-50" dirty="0">
                <a:latin typeface="Arial"/>
                <a:cs typeface="Arial"/>
              </a:rPr>
              <a:t>$query </a:t>
            </a:r>
            <a:r>
              <a:rPr sz="1500" dirty="0">
                <a:latin typeface="Arial"/>
                <a:cs typeface="Arial"/>
              </a:rPr>
              <a:t>= </a:t>
            </a:r>
            <a:r>
              <a:rPr sz="1500" spc="-170" dirty="0">
                <a:latin typeface="Arial"/>
                <a:cs typeface="Arial"/>
              </a:rPr>
              <a:t>"INSERT </a:t>
            </a:r>
            <a:r>
              <a:rPr sz="1500" spc="-80" dirty="0">
                <a:latin typeface="Arial"/>
                <a:cs typeface="Arial"/>
              </a:rPr>
              <a:t>INTO </a:t>
            </a:r>
            <a:r>
              <a:rPr sz="1500" spc="-70" dirty="0">
                <a:latin typeface="Arial"/>
                <a:cs typeface="Arial"/>
              </a:rPr>
              <a:t>images </a:t>
            </a:r>
            <a:r>
              <a:rPr sz="1500" spc="-85" dirty="0">
                <a:latin typeface="Arial"/>
                <a:cs typeface="Arial"/>
              </a:rPr>
              <a:t>(VIN, </a:t>
            </a:r>
            <a:r>
              <a:rPr sz="1500" spc="-80" dirty="0">
                <a:latin typeface="Arial"/>
                <a:cs typeface="Arial"/>
              </a:rPr>
              <a:t>ImageFi!e) </a:t>
            </a:r>
            <a:r>
              <a:rPr sz="1500" spc="-195" dirty="0">
                <a:latin typeface="Arial"/>
                <a:cs typeface="Arial"/>
              </a:rPr>
              <a:t>VALUES </a:t>
            </a:r>
            <a:r>
              <a:rPr sz="1500" spc="-25" dirty="0">
                <a:latin typeface="Arial"/>
                <a:cs typeface="Arial"/>
              </a:rPr>
              <a:t>('$vin </a:t>
            </a:r>
            <a:r>
              <a:rPr sz="1500" spc="-50" dirty="0">
                <a:solidFill>
                  <a:srgbClr val="262626"/>
                </a:solidFill>
                <a:latin typeface="Arial"/>
                <a:cs typeface="Arial"/>
              </a:rPr>
              <a:t>, </a:t>
            </a:r>
            <a:r>
              <a:rPr sz="1500" spc="-50" dirty="0">
                <a:solidFill>
                  <a:srgbClr val="131313"/>
                </a:solidFill>
                <a:latin typeface="Arial"/>
                <a:cs typeface="Arial"/>
              </a:rPr>
              <a:t> </a:t>
            </a:r>
            <a:r>
              <a:rPr sz="1500" dirty="0">
                <a:solidFill>
                  <a:srgbClr val="131313"/>
                </a:solidFill>
                <a:latin typeface="Arial"/>
                <a:cs typeface="Arial"/>
              </a:rPr>
              <a:t> </a:t>
            </a:r>
            <a:r>
              <a:rPr sz="1500" spc="-150" dirty="0">
                <a:solidFill>
                  <a:srgbClr val="131313"/>
                </a:solidFill>
                <a:latin typeface="Arial"/>
                <a:cs typeface="Arial"/>
              </a:rPr>
              <a:t>' </a:t>
            </a:r>
            <a:r>
              <a:rPr sz="1500" spc="-30" dirty="0">
                <a:latin typeface="Arial"/>
                <a:cs typeface="Arial"/>
              </a:rPr>
              <a:t>$file</a:t>
            </a:r>
            <a:r>
              <a:rPr sz="1500" spc="170" dirty="0">
                <a:latin typeface="Arial"/>
                <a:cs typeface="Arial"/>
              </a:rPr>
              <a:t> </a:t>
            </a:r>
            <a:r>
              <a:rPr sz="1500" spc="-75" dirty="0">
                <a:latin typeface="Arial"/>
                <a:cs typeface="Arial"/>
              </a:rPr>
              <a:t>name')";</a:t>
            </a:r>
            <a:endParaRPr sz="1500">
              <a:latin typeface="Arial"/>
              <a:cs typeface="Arial"/>
            </a:endParaRPr>
          </a:p>
          <a:p>
            <a:pPr marL="501015" indent="-349250">
              <a:lnSpc>
                <a:spcPct val="100000"/>
              </a:lnSpc>
              <a:spcBef>
                <a:spcPts val="105"/>
              </a:spcBef>
              <a:buAutoNum type="arabicPeriod" startAt="35"/>
              <a:tabLst>
                <a:tab pos="501650" algn="l"/>
              </a:tabLst>
            </a:pPr>
            <a:r>
              <a:rPr sz="1500" spc="-85" dirty="0">
                <a:latin typeface="Arial"/>
                <a:cs typeface="Arial"/>
              </a:rPr>
              <a:t>echo </a:t>
            </a:r>
            <a:r>
              <a:rPr sz="1500" spc="-75" dirty="0">
                <a:latin typeface="Arial"/>
                <a:cs typeface="Arial"/>
              </a:rPr>
              <a:t>$query." </a:t>
            </a:r>
            <a:r>
              <a:rPr sz="1500" spc="-185" dirty="0">
                <a:latin typeface="Arial"/>
                <a:cs typeface="Arial"/>
              </a:rPr>
              <a:t>&lt; </a:t>
            </a:r>
            <a:r>
              <a:rPr sz="1500" spc="-40" dirty="0">
                <a:latin typeface="Arial"/>
                <a:cs typeface="Arial"/>
              </a:rPr>
              <a:t>br </a:t>
            </a:r>
            <a:r>
              <a:rPr sz="1500" spc="-185" dirty="0">
                <a:latin typeface="Arial"/>
                <a:cs typeface="Arial"/>
              </a:rPr>
              <a:t>&gt;</a:t>
            </a:r>
            <a:r>
              <a:rPr sz="1500" spc="-195" dirty="0">
                <a:latin typeface="Arial"/>
                <a:cs typeface="Arial"/>
              </a:rPr>
              <a:t> </a:t>
            </a:r>
            <a:r>
              <a:rPr sz="1500" spc="-15" dirty="0">
                <a:solidFill>
                  <a:srgbClr val="0A0A0A"/>
                </a:solidFill>
                <a:latin typeface="Arial"/>
                <a:cs typeface="Arial"/>
              </a:rPr>
              <a:t>\n";</a:t>
            </a:r>
            <a:endParaRPr sz="1500">
              <a:latin typeface="Arial"/>
              <a:cs typeface="Arial"/>
            </a:endParaRPr>
          </a:p>
          <a:p>
            <a:pPr marL="556260" indent="-404495">
              <a:lnSpc>
                <a:spcPct val="100000"/>
              </a:lnSpc>
              <a:spcBef>
                <a:spcPts val="215"/>
              </a:spcBef>
              <a:buAutoNum type="arabicPeriod" startAt="35"/>
              <a:tabLst>
                <a:tab pos="555625" algn="l"/>
                <a:tab pos="556895" algn="l"/>
              </a:tabLst>
            </a:pPr>
            <a:r>
              <a:rPr sz="1500" spc="-85" dirty="0">
                <a:latin typeface="Arial"/>
                <a:cs typeface="Arial"/>
              </a:rPr>
              <a:t>echo </a:t>
            </a:r>
            <a:r>
              <a:rPr sz="1500" spc="-55" dirty="0">
                <a:solidFill>
                  <a:srgbClr val="161616"/>
                </a:solidFill>
                <a:latin typeface="Arial"/>
                <a:cs typeface="Arial"/>
              </a:rPr>
              <a:t>" </a:t>
            </a:r>
            <a:r>
              <a:rPr sz="1500" spc="-185" dirty="0">
                <a:latin typeface="Arial"/>
                <a:cs typeface="Arial"/>
              </a:rPr>
              <a:t>&lt; a </a:t>
            </a:r>
            <a:r>
              <a:rPr sz="1500" spc="-15" dirty="0">
                <a:latin typeface="Arial"/>
                <a:cs typeface="Arial"/>
              </a:rPr>
              <a:t>href='Addi </a:t>
            </a:r>
            <a:r>
              <a:rPr sz="1500" spc="-55" dirty="0">
                <a:latin typeface="Arial"/>
                <a:cs typeface="Arial"/>
              </a:rPr>
              <a:t>mage.php?VIN</a:t>
            </a:r>
            <a:r>
              <a:rPr sz="1500" spc="-55" dirty="0">
                <a:solidFill>
                  <a:srgbClr val="0A0A0A"/>
                </a:solidFill>
                <a:latin typeface="Arial"/>
                <a:cs typeface="Arial"/>
              </a:rPr>
              <a:t>=</a:t>
            </a:r>
            <a:r>
              <a:rPr sz="1500" spc="-320" dirty="0">
                <a:solidFill>
                  <a:srgbClr val="0A0A0A"/>
                </a:solidFill>
                <a:latin typeface="Arial"/>
                <a:cs typeface="Arial"/>
              </a:rPr>
              <a:t> </a:t>
            </a:r>
            <a:r>
              <a:rPr sz="1500" spc="-80" dirty="0">
                <a:solidFill>
                  <a:srgbClr val="161616"/>
                </a:solidFill>
                <a:latin typeface="Arial"/>
                <a:cs typeface="Arial"/>
              </a:rPr>
              <a:t>";</a:t>
            </a:r>
            <a:endParaRPr sz="1500">
              <a:latin typeface="Arial"/>
              <a:cs typeface="Arial"/>
            </a:endParaRPr>
          </a:p>
          <a:p>
            <a:pPr marL="556260" indent="-407670">
              <a:lnSpc>
                <a:spcPct val="100000"/>
              </a:lnSpc>
              <a:spcBef>
                <a:spcPts val="219"/>
              </a:spcBef>
              <a:buAutoNum type="arabicPeriod" startAt="35"/>
              <a:tabLst>
                <a:tab pos="555625" algn="l"/>
                <a:tab pos="556895" algn="l"/>
              </a:tabLst>
            </a:pPr>
            <a:r>
              <a:rPr sz="1500" spc="-85" dirty="0">
                <a:latin typeface="Arial"/>
                <a:cs typeface="Arial"/>
              </a:rPr>
              <a:t>echo</a:t>
            </a:r>
            <a:r>
              <a:rPr sz="1500" spc="180" dirty="0">
                <a:latin typeface="Arial"/>
                <a:cs typeface="Arial"/>
              </a:rPr>
              <a:t> </a:t>
            </a:r>
            <a:r>
              <a:rPr sz="1500" spc="-70" dirty="0">
                <a:latin typeface="Arial"/>
                <a:cs typeface="Arial"/>
              </a:rPr>
              <a:t>$vin;</a:t>
            </a:r>
            <a:endParaRPr sz="1500">
              <a:latin typeface="Arial"/>
              <a:cs typeface="Arial"/>
            </a:endParaRPr>
          </a:p>
          <a:p>
            <a:pPr marL="556260" indent="-407670">
              <a:lnSpc>
                <a:spcPct val="100000"/>
              </a:lnSpc>
              <a:spcBef>
                <a:spcPts val="215"/>
              </a:spcBef>
              <a:buAutoNum type="arabicPeriod" startAt="35"/>
              <a:tabLst>
                <a:tab pos="555625" algn="l"/>
                <a:tab pos="556895" algn="l"/>
              </a:tabLst>
            </a:pPr>
            <a:r>
              <a:rPr sz="1500" spc="-85" dirty="0">
                <a:latin typeface="Arial"/>
                <a:cs typeface="Arial"/>
              </a:rPr>
              <a:t>echo </a:t>
            </a:r>
            <a:r>
              <a:rPr sz="1500" spc="-155" dirty="0">
                <a:latin typeface="Arial"/>
                <a:cs typeface="Arial"/>
              </a:rPr>
              <a:t>" </a:t>
            </a:r>
            <a:r>
              <a:rPr sz="1500" spc="-150" dirty="0">
                <a:solidFill>
                  <a:srgbClr val="161616"/>
                </a:solidFill>
                <a:latin typeface="Arial"/>
                <a:cs typeface="Arial"/>
              </a:rPr>
              <a:t>' </a:t>
            </a:r>
            <a:r>
              <a:rPr sz="1500" spc="-35" dirty="0">
                <a:latin typeface="Arial"/>
                <a:cs typeface="Arial"/>
              </a:rPr>
              <a:t>&gt;Add </a:t>
            </a:r>
            <a:r>
              <a:rPr sz="1500" spc="-60" dirty="0">
                <a:latin typeface="Arial"/>
                <a:cs typeface="Arial"/>
              </a:rPr>
              <a:t>another </a:t>
            </a:r>
            <a:r>
              <a:rPr sz="1500" spc="-65" dirty="0">
                <a:latin typeface="Arial"/>
                <a:cs typeface="Arial"/>
              </a:rPr>
              <a:t>image </a:t>
            </a:r>
            <a:r>
              <a:rPr sz="1500" spc="-5" dirty="0">
                <a:latin typeface="Arial"/>
                <a:cs typeface="Arial"/>
              </a:rPr>
              <a:t>for </a:t>
            </a:r>
            <a:r>
              <a:rPr sz="1500" spc="-25" dirty="0">
                <a:latin typeface="Arial"/>
                <a:cs typeface="Arial"/>
              </a:rPr>
              <a:t>this </a:t>
            </a:r>
            <a:r>
              <a:rPr sz="1500" spc="-100" dirty="0">
                <a:latin typeface="Arial"/>
                <a:cs typeface="Arial"/>
              </a:rPr>
              <a:t>car </a:t>
            </a:r>
            <a:r>
              <a:rPr sz="1500" spc="-5" dirty="0">
                <a:latin typeface="Arial"/>
                <a:cs typeface="Arial"/>
              </a:rPr>
              <a:t>&lt;/a </a:t>
            </a:r>
            <a:r>
              <a:rPr sz="1500" spc="-185" dirty="0">
                <a:latin typeface="Arial"/>
                <a:cs typeface="Arial"/>
              </a:rPr>
              <a:t>&gt; </a:t>
            </a:r>
            <a:r>
              <a:rPr sz="1500" spc="45" dirty="0">
                <a:latin typeface="Arial"/>
                <a:cs typeface="Arial"/>
              </a:rPr>
              <a:t>&lt;/p</a:t>
            </a:r>
            <a:r>
              <a:rPr sz="1500" spc="-160" dirty="0">
                <a:latin typeface="Arial"/>
                <a:cs typeface="Arial"/>
              </a:rPr>
              <a:t> </a:t>
            </a:r>
            <a:r>
              <a:rPr sz="1500" spc="-15" dirty="0">
                <a:latin typeface="Arial"/>
                <a:cs typeface="Arial"/>
              </a:rPr>
              <a:t>&gt;\n";</a:t>
            </a:r>
            <a:endParaRPr sz="1500">
              <a:latin typeface="Arial"/>
              <a:cs typeface="Arial"/>
            </a:endParaRPr>
          </a:p>
          <a:p>
            <a:pPr marL="409575" indent="-260985">
              <a:lnSpc>
                <a:spcPct val="100000"/>
              </a:lnSpc>
              <a:spcBef>
                <a:spcPts val="165"/>
              </a:spcBef>
              <a:buSzPct val="93548"/>
              <a:buAutoNum type="arabicPeriod" startAt="35"/>
              <a:tabLst>
                <a:tab pos="410209" algn="l"/>
              </a:tabLst>
            </a:pPr>
            <a:r>
              <a:rPr sz="1550" spc="-30" dirty="0">
                <a:latin typeface="Arial"/>
                <a:cs typeface="Arial"/>
              </a:rPr>
              <a:t>/* </a:t>
            </a:r>
            <a:r>
              <a:rPr sz="1550" spc="-105" dirty="0">
                <a:latin typeface="Arial"/>
                <a:cs typeface="Arial"/>
              </a:rPr>
              <a:t>Try </a:t>
            </a:r>
            <a:r>
              <a:rPr sz="1550" spc="-10" dirty="0">
                <a:latin typeface="Arial"/>
                <a:cs typeface="Arial"/>
              </a:rPr>
              <a:t>to </a:t>
            </a:r>
            <a:r>
              <a:rPr sz="1550" spc="-45" dirty="0">
                <a:latin typeface="Arial"/>
                <a:cs typeface="Arial"/>
              </a:rPr>
              <a:t>insert </a:t>
            </a:r>
            <a:r>
              <a:rPr sz="1550" spc="-35" dirty="0">
                <a:latin typeface="Arial"/>
                <a:cs typeface="Arial"/>
              </a:rPr>
              <a:t>the </a:t>
            </a:r>
            <a:r>
              <a:rPr sz="1550" spc="-150" dirty="0">
                <a:latin typeface="Arial"/>
                <a:cs typeface="Arial"/>
              </a:rPr>
              <a:t>new </a:t>
            </a:r>
            <a:r>
              <a:rPr sz="1550" spc="-125" dirty="0">
                <a:latin typeface="Arial"/>
                <a:cs typeface="Arial"/>
              </a:rPr>
              <a:t>car </a:t>
            </a:r>
            <a:r>
              <a:rPr sz="1550" spc="-5" dirty="0">
                <a:solidFill>
                  <a:srgbClr val="0A0A0A"/>
                </a:solidFill>
                <a:latin typeface="Arial"/>
                <a:cs typeface="Arial"/>
              </a:rPr>
              <a:t>into </a:t>
            </a:r>
            <a:r>
              <a:rPr sz="1550" spc="-65" dirty="0">
                <a:latin typeface="Arial"/>
                <a:cs typeface="Arial"/>
              </a:rPr>
              <a:t>the </a:t>
            </a:r>
            <a:r>
              <a:rPr sz="1550" spc="-95" dirty="0">
                <a:latin typeface="Arial"/>
                <a:cs typeface="Arial"/>
              </a:rPr>
              <a:t>database</a:t>
            </a:r>
            <a:r>
              <a:rPr sz="1550" spc="100" dirty="0">
                <a:latin typeface="Arial"/>
                <a:cs typeface="Arial"/>
              </a:rPr>
              <a:t> </a:t>
            </a:r>
            <a:r>
              <a:rPr sz="1550" spc="30" dirty="0">
                <a:latin typeface="Arial"/>
                <a:cs typeface="Arial"/>
              </a:rPr>
              <a:t>*/</a:t>
            </a:r>
            <a:endParaRPr sz="1550">
              <a:latin typeface="Arial"/>
              <a:cs typeface="Arial"/>
            </a:endParaRPr>
          </a:p>
          <a:p>
            <a:pPr marL="396240" indent="-247650">
              <a:lnSpc>
                <a:spcPct val="100000"/>
              </a:lnSpc>
              <a:spcBef>
                <a:spcPts val="204"/>
              </a:spcBef>
              <a:buSzPct val="93333"/>
              <a:buAutoNum type="arabicPeriod" startAt="35"/>
              <a:tabLst>
                <a:tab pos="396875" algn="l"/>
              </a:tabLst>
            </a:pPr>
            <a:r>
              <a:rPr sz="1500" spc="-30" dirty="0">
                <a:latin typeface="Arial"/>
                <a:cs typeface="Arial"/>
              </a:rPr>
              <a:t>if </a:t>
            </a:r>
            <a:r>
              <a:rPr sz="1500" spc="-65" dirty="0">
                <a:latin typeface="Arial"/>
                <a:cs typeface="Arial"/>
              </a:rPr>
              <a:t>($resu!t </a:t>
            </a:r>
            <a:r>
              <a:rPr sz="1500" dirty="0">
                <a:latin typeface="Arial"/>
                <a:cs typeface="Arial"/>
              </a:rPr>
              <a:t>= </a:t>
            </a:r>
            <a:r>
              <a:rPr sz="1500" spc="-35" dirty="0">
                <a:latin typeface="Arial"/>
                <a:cs typeface="Arial"/>
              </a:rPr>
              <a:t>$mysq!i-&gt; </a:t>
            </a:r>
            <a:r>
              <a:rPr sz="1500" spc="-40" dirty="0">
                <a:latin typeface="Arial"/>
                <a:cs typeface="Arial"/>
              </a:rPr>
              <a:t>query($query))</a:t>
            </a:r>
            <a:r>
              <a:rPr sz="1500" spc="55" dirty="0">
                <a:latin typeface="Arial"/>
                <a:cs typeface="Arial"/>
              </a:rPr>
              <a:t> </a:t>
            </a:r>
            <a:r>
              <a:rPr sz="1500" dirty="0">
                <a:solidFill>
                  <a:srgbClr val="1C1C1C"/>
                </a:solidFill>
                <a:latin typeface="Arial"/>
                <a:cs typeface="Arial"/>
              </a:rPr>
              <a:t>(</a:t>
            </a:r>
            <a:endParaRPr sz="1500">
              <a:latin typeface="Arial"/>
              <a:cs typeface="Arial"/>
            </a:endParaRPr>
          </a:p>
          <a:p>
            <a:pPr marL="811530" indent="-681355">
              <a:lnSpc>
                <a:spcPct val="100000"/>
              </a:lnSpc>
              <a:spcBef>
                <a:spcPts val="745"/>
              </a:spcBef>
              <a:buClr>
                <a:srgbClr val="000000"/>
              </a:buClr>
              <a:buAutoNum type="arabicPeriod" startAt="35"/>
              <a:tabLst>
                <a:tab pos="811530" algn="l"/>
                <a:tab pos="812165" algn="l"/>
              </a:tabLst>
            </a:pPr>
            <a:r>
              <a:rPr sz="1550" spc="-114" dirty="0">
                <a:solidFill>
                  <a:srgbClr val="111111"/>
                </a:solidFill>
                <a:latin typeface="Arial"/>
                <a:cs typeface="Arial"/>
              </a:rPr>
              <a:t>echo </a:t>
            </a:r>
            <a:r>
              <a:rPr sz="1550" spc="-30" dirty="0">
                <a:solidFill>
                  <a:srgbClr val="131313"/>
                </a:solidFill>
                <a:latin typeface="Arial"/>
                <a:cs typeface="Arial"/>
              </a:rPr>
              <a:t>"</a:t>
            </a:r>
            <a:r>
              <a:rPr sz="1550" spc="-30" dirty="0">
                <a:latin typeface="Arial"/>
                <a:cs typeface="Arial"/>
              </a:rPr>
              <a:t>&lt; </a:t>
            </a:r>
            <a:r>
              <a:rPr sz="1550" spc="-80" dirty="0">
                <a:latin typeface="Arial"/>
                <a:cs typeface="Arial"/>
              </a:rPr>
              <a:t>p </a:t>
            </a:r>
            <a:r>
              <a:rPr sz="1550" spc="-145" dirty="0">
                <a:latin typeface="Arial"/>
                <a:cs typeface="Arial"/>
              </a:rPr>
              <a:t>&gt;You </a:t>
            </a:r>
            <a:r>
              <a:rPr sz="1550" spc="-125" dirty="0">
                <a:latin typeface="Arial"/>
                <a:cs typeface="Arial"/>
              </a:rPr>
              <a:t>have </a:t>
            </a:r>
            <a:r>
              <a:rPr sz="1550" spc="-110" dirty="0">
                <a:latin typeface="Arial"/>
                <a:cs typeface="Arial"/>
              </a:rPr>
              <a:t>successfu!!y </a:t>
            </a:r>
            <a:r>
              <a:rPr sz="1550" spc="-90" dirty="0">
                <a:latin typeface="Arial"/>
                <a:cs typeface="Arial"/>
              </a:rPr>
              <a:t>entered </a:t>
            </a:r>
            <a:r>
              <a:rPr sz="1550" spc="-60" dirty="0">
                <a:latin typeface="Arial"/>
                <a:cs typeface="Arial"/>
              </a:rPr>
              <a:t>$target path </a:t>
            </a:r>
            <a:r>
              <a:rPr sz="1550" spc="-170" dirty="0">
                <a:solidFill>
                  <a:srgbClr val="070707"/>
                </a:solidFill>
                <a:latin typeface="Arial"/>
                <a:cs typeface="Arial"/>
              </a:rPr>
              <a:t>i</a:t>
            </a:r>
            <a:r>
              <a:rPr sz="1550" spc="-245" dirty="0">
                <a:solidFill>
                  <a:srgbClr val="070707"/>
                </a:solidFill>
                <a:latin typeface="Arial"/>
                <a:cs typeface="Arial"/>
              </a:rPr>
              <a:t> </a:t>
            </a:r>
            <a:r>
              <a:rPr sz="1550" spc="-35" dirty="0">
                <a:solidFill>
                  <a:srgbClr val="080808"/>
                </a:solidFill>
                <a:latin typeface="Arial"/>
                <a:cs typeface="Arial"/>
              </a:rPr>
              <a:t>nto</a:t>
            </a:r>
            <a:endParaRPr sz="1550">
              <a:latin typeface="Arial"/>
              <a:cs typeface="Arial"/>
            </a:endParaRPr>
          </a:p>
          <a:p>
            <a:pPr marL="148590">
              <a:lnSpc>
                <a:spcPct val="100000"/>
              </a:lnSpc>
              <a:spcBef>
                <a:spcPts val="204"/>
              </a:spcBef>
            </a:pPr>
            <a:r>
              <a:rPr sz="1500" spc="-40" dirty="0">
                <a:solidFill>
                  <a:srgbClr val="0A0A0A"/>
                </a:solidFill>
                <a:latin typeface="Arial"/>
                <a:cs typeface="Arial"/>
              </a:rPr>
              <a:t>the </a:t>
            </a:r>
            <a:r>
              <a:rPr sz="1500" spc="-80" dirty="0">
                <a:latin typeface="Arial"/>
                <a:cs typeface="Arial"/>
              </a:rPr>
              <a:t>database. </a:t>
            </a:r>
            <a:r>
              <a:rPr sz="1500" spc="-45" dirty="0">
                <a:latin typeface="Arial"/>
                <a:cs typeface="Arial"/>
              </a:rPr>
              <a:t>&lt;/P</a:t>
            </a:r>
            <a:r>
              <a:rPr sz="1500" spc="-270" dirty="0">
                <a:latin typeface="Arial"/>
                <a:cs typeface="Arial"/>
              </a:rPr>
              <a:t> </a:t>
            </a:r>
            <a:r>
              <a:rPr sz="1500" spc="-15" dirty="0">
                <a:solidFill>
                  <a:srgbClr val="0F0F0F"/>
                </a:solidFill>
                <a:latin typeface="Arial"/>
                <a:cs typeface="Arial"/>
              </a:rPr>
              <a:t>&gt;\n";</a:t>
            </a:r>
            <a:endParaRPr sz="1500">
              <a:latin typeface="Arial"/>
              <a:cs typeface="Arial"/>
            </a:endParaRPr>
          </a:p>
          <a:p>
            <a:pPr marL="386080" indent="-257810">
              <a:lnSpc>
                <a:spcPct val="100000"/>
              </a:lnSpc>
              <a:spcBef>
                <a:spcPts val="165"/>
              </a:spcBef>
              <a:buClr>
                <a:srgbClr val="000000"/>
              </a:buClr>
              <a:buFont typeface="Consolas"/>
              <a:buAutoNum type="arabicPeriod" startAt="45"/>
              <a:tabLst>
                <a:tab pos="386715" algn="l"/>
              </a:tabLst>
            </a:pPr>
            <a:endParaRPr sz="1550">
              <a:latin typeface="Consolas"/>
              <a:cs typeface="Consolas"/>
            </a:endParaRPr>
          </a:p>
          <a:p>
            <a:pPr marL="130810">
              <a:lnSpc>
                <a:spcPct val="100000"/>
              </a:lnSpc>
              <a:spcBef>
                <a:spcPts val="155"/>
              </a:spcBef>
              <a:tabLst>
                <a:tab pos="594995" algn="l"/>
              </a:tabLst>
            </a:pPr>
            <a:r>
              <a:rPr sz="1550" spc="-90" dirty="0">
                <a:latin typeface="Arial"/>
                <a:cs typeface="Arial"/>
              </a:rPr>
              <a:t>46.	</a:t>
            </a:r>
            <a:r>
              <a:rPr sz="1550" spc="-190" dirty="0">
                <a:solidFill>
                  <a:srgbClr val="414141"/>
                </a:solidFill>
                <a:latin typeface="Arial"/>
                <a:cs typeface="Arial"/>
              </a:rPr>
              <a:t>}</a:t>
            </a:r>
            <a:endParaRPr sz="1550">
              <a:latin typeface="Arial"/>
              <a:cs typeface="Arial"/>
            </a:endParaRPr>
          </a:p>
          <a:p>
            <a:pPr marL="130810">
              <a:lnSpc>
                <a:spcPct val="100000"/>
              </a:lnSpc>
              <a:spcBef>
                <a:spcPts val="155"/>
              </a:spcBef>
              <a:tabLst>
                <a:tab pos="592455" algn="l"/>
              </a:tabLst>
            </a:pPr>
            <a:r>
              <a:rPr sz="1550" spc="-90" dirty="0">
                <a:latin typeface="Arial"/>
                <a:cs typeface="Arial"/>
              </a:rPr>
              <a:t>47.	</a:t>
            </a:r>
            <a:r>
              <a:rPr sz="1550" spc="-114" dirty="0">
                <a:latin typeface="Arial"/>
                <a:cs typeface="Arial"/>
              </a:rPr>
              <a:t>else</a:t>
            </a:r>
            <a:endParaRPr sz="1550">
              <a:latin typeface="Arial"/>
              <a:cs typeface="Arial"/>
            </a:endParaRPr>
          </a:p>
          <a:p>
            <a:pPr marL="130810">
              <a:lnSpc>
                <a:spcPct val="100000"/>
              </a:lnSpc>
              <a:spcBef>
                <a:spcPts val="105"/>
              </a:spcBef>
              <a:tabLst>
                <a:tab pos="593725" algn="l"/>
              </a:tabLst>
            </a:pPr>
            <a:r>
              <a:rPr sz="1600" spc="-114" dirty="0">
                <a:latin typeface="Arial"/>
                <a:cs typeface="Arial"/>
              </a:rPr>
              <a:t>48.	</a:t>
            </a:r>
            <a:r>
              <a:rPr sz="1600" spc="-120" dirty="0">
                <a:solidFill>
                  <a:srgbClr val="333333"/>
                </a:solidFill>
                <a:latin typeface="Arial"/>
                <a:cs typeface="Arial"/>
              </a:rPr>
              <a:t>{</a:t>
            </a:r>
            <a:endParaRPr sz="1600">
              <a:latin typeface="Arial"/>
              <a:cs typeface="Arial"/>
            </a:endParaRPr>
          </a:p>
          <a:p>
            <a:pPr marL="147955" marR="1514475" indent="-17145">
              <a:lnSpc>
                <a:spcPts val="2039"/>
              </a:lnSpc>
              <a:spcBef>
                <a:spcPts val="65"/>
              </a:spcBef>
              <a:tabLst>
                <a:tab pos="811530" algn="l"/>
              </a:tabLst>
            </a:pPr>
            <a:r>
              <a:rPr sz="1550" spc="-90" dirty="0">
                <a:latin typeface="Arial"/>
                <a:cs typeface="Arial"/>
              </a:rPr>
              <a:t>49.	</a:t>
            </a:r>
            <a:r>
              <a:rPr sz="1550" spc="-114" dirty="0">
                <a:solidFill>
                  <a:srgbClr val="111111"/>
                </a:solidFill>
                <a:latin typeface="Arial"/>
                <a:cs typeface="Arial"/>
              </a:rPr>
              <a:t>echo </a:t>
            </a:r>
            <a:r>
              <a:rPr sz="1550" spc="-80" dirty="0">
                <a:solidFill>
                  <a:srgbClr val="111111"/>
                </a:solidFill>
                <a:latin typeface="Arial"/>
                <a:cs typeface="Arial"/>
              </a:rPr>
              <a:t>"</a:t>
            </a:r>
            <a:r>
              <a:rPr sz="1550" spc="-80" dirty="0">
                <a:latin typeface="Arial"/>
                <a:cs typeface="Arial"/>
              </a:rPr>
              <a:t>Error enteri </a:t>
            </a:r>
            <a:r>
              <a:rPr sz="1550" spc="-110" dirty="0">
                <a:solidFill>
                  <a:srgbClr val="0A0A0A"/>
                </a:solidFill>
                <a:latin typeface="Arial"/>
                <a:cs typeface="Arial"/>
              </a:rPr>
              <a:t>ng </a:t>
            </a:r>
            <a:r>
              <a:rPr sz="1550" spc="-125" dirty="0">
                <a:latin typeface="Arial"/>
                <a:cs typeface="Arial"/>
              </a:rPr>
              <a:t>$VIN </a:t>
            </a:r>
            <a:r>
              <a:rPr sz="1550" spc="-170" dirty="0">
                <a:solidFill>
                  <a:srgbClr val="181818"/>
                </a:solidFill>
                <a:latin typeface="Arial"/>
                <a:cs typeface="Arial"/>
              </a:rPr>
              <a:t>i </a:t>
            </a:r>
            <a:r>
              <a:rPr sz="1550" spc="-35" dirty="0">
                <a:latin typeface="Arial"/>
                <a:cs typeface="Arial"/>
              </a:rPr>
              <a:t>nto </a:t>
            </a:r>
            <a:r>
              <a:rPr sz="1550" spc="-105" dirty="0">
                <a:latin typeface="Arial"/>
                <a:cs typeface="Arial"/>
              </a:rPr>
              <a:t>database: </a:t>
            </a:r>
            <a:r>
              <a:rPr sz="1550" spc="-175" dirty="0">
                <a:latin typeface="Arial"/>
                <a:cs typeface="Arial"/>
              </a:rPr>
              <a:t>"  </a:t>
            </a:r>
            <a:r>
              <a:rPr sz="1550" spc="-110" dirty="0">
                <a:latin typeface="Arial"/>
                <a:cs typeface="Arial"/>
              </a:rPr>
              <a:t>mysq</a:t>
            </a:r>
            <a:r>
              <a:rPr sz="1550" spc="-110" dirty="0">
                <a:solidFill>
                  <a:srgbClr val="0A0A0A"/>
                </a:solidFill>
                <a:latin typeface="Arial"/>
                <a:cs typeface="Arial"/>
              </a:rPr>
              <a:t>! </a:t>
            </a:r>
            <a:r>
              <a:rPr sz="2325" spc="-112" baseline="1792" dirty="0">
                <a:latin typeface="Arial"/>
                <a:cs typeface="Arial"/>
              </a:rPr>
              <a:t>error</a:t>
            </a:r>
            <a:r>
              <a:rPr sz="2325" spc="-112" baseline="-5376" dirty="0">
                <a:latin typeface="Arial"/>
                <a:cs typeface="Arial"/>
              </a:rPr>
              <a:t>0-" </a:t>
            </a:r>
            <a:r>
              <a:rPr sz="1550" spc="-210" dirty="0">
                <a:latin typeface="Arial"/>
                <a:cs typeface="Arial"/>
              </a:rPr>
              <a:t>&lt;</a:t>
            </a:r>
            <a:r>
              <a:rPr sz="1550" spc="-195" dirty="0">
                <a:latin typeface="Arial"/>
                <a:cs typeface="Arial"/>
              </a:rPr>
              <a:t> </a:t>
            </a:r>
            <a:r>
              <a:rPr sz="1550" spc="-20" dirty="0">
                <a:latin typeface="Arial"/>
                <a:cs typeface="Arial"/>
              </a:rPr>
              <a:t>br&gt;";</a:t>
            </a:r>
            <a:endParaRPr sz="1550">
              <a:latin typeface="Arial"/>
              <a:cs typeface="Arial"/>
            </a:endParaRPr>
          </a:p>
          <a:p>
            <a:pPr marL="144145">
              <a:lnSpc>
                <a:spcPts val="2060"/>
              </a:lnSpc>
              <a:tabLst>
                <a:tab pos="584835" algn="l"/>
              </a:tabLst>
            </a:pPr>
            <a:r>
              <a:rPr sz="1900" spc="-254" dirty="0">
                <a:latin typeface="Arial"/>
                <a:cs typeface="Arial"/>
              </a:rPr>
              <a:t>so.	</a:t>
            </a:r>
            <a:r>
              <a:rPr sz="1900" spc="-245" dirty="0">
                <a:solidFill>
                  <a:srgbClr val="464646"/>
                </a:solidFill>
                <a:latin typeface="Arial"/>
                <a:cs typeface="Arial"/>
              </a:rPr>
              <a:t>)</a:t>
            </a:r>
            <a:endParaRPr sz="1900">
              <a:latin typeface="Arial"/>
              <a:cs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4808" y="448167"/>
            <a:ext cx="5539524" cy="250607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3023862"/>
            <a:ext cx="1456055" cy="278130"/>
          </a:xfrm>
          <a:prstGeom prst="rect">
            <a:avLst/>
          </a:prstGeom>
        </p:spPr>
        <p:txBody>
          <a:bodyPr vert="horz" wrap="square" lIns="0" tIns="13335" rIns="0" bIns="0" rtlCol="0">
            <a:spAutoFit/>
          </a:bodyPr>
          <a:lstStyle/>
          <a:p>
            <a:pPr marL="12700">
              <a:lnSpc>
                <a:spcPct val="100000"/>
              </a:lnSpc>
              <a:spcBef>
                <a:spcPts val="105"/>
              </a:spcBef>
            </a:pPr>
            <a:r>
              <a:rPr sz="1650" b="1" dirty="0">
                <a:solidFill>
                  <a:srgbClr val="003366"/>
                </a:solidFill>
                <a:latin typeface="Times New Roman"/>
                <a:cs typeface="Times New Roman"/>
              </a:rPr>
              <a:t>Code</a:t>
            </a:r>
            <a:r>
              <a:rPr sz="1650" b="1" spc="-45" dirty="0">
                <a:solidFill>
                  <a:srgbClr val="003366"/>
                </a:solidFill>
                <a:latin typeface="Times New Roman"/>
                <a:cs typeface="Times New Roman"/>
              </a:rPr>
              <a:t> </a:t>
            </a:r>
            <a:r>
              <a:rPr sz="1650" b="1" spc="-5" dirty="0">
                <a:solidFill>
                  <a:srgbClr val="003366"/>
                </a:solidFill>
                <a:latin typeface="Times New Roman"/>
                <a:cs typeface="Times New Roman"/>
              </a:rPr>
              <a:t>Explained</a:t>
            </a:r>
            <a:endParaRPr sz="1650">
              <a:latin typeface="Times New Roman"/>
              <a:cs typeface="Times New Roman"/>
            </a:endParaRPr>
          </a:p>
        </p:txBody>
      </p:sp>
      <p:sp>
        <p:nvSpPr>
          <p:cNvPr id="4" name="object 4"/>
          <p:cNvSpPr/>
          <p:nvPr/>
        </p:nvSpPr>
        <p:spPr>
          <a:xfrm>
            <a:off x="630881" y="3411559"/>
            <a:ext cx="1873931" cy="43902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0881" y="4454234"/>
            <a:ext cx="2806326" cy="23780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3911050"/>
            <a:ext cx="6425565" cy="1717675"/>
          </a:xfrm>
          <a:prstGeom prst="rect">
            <a:avLst/>
          </a:prstGeom>
        </p:spPr>
        <p:txBody>
          <a:bodyPr vert="horz" wrap="square" lIns="0" tIns="26670" rIns="0" bIns="0" rtlCol="0">
            <a:spAutoFit/>
          </a:bodyPr>
          <a:lstStyle/>
          <a:p>
            <a:pPr marL="12700" marR="202565">
              <a:lnSpc>
                <a:spcPts val="1660"/>
              </a:lnSpc>
              <a:spcBef>
                <a:spcPts val="210"/>
              </a:spcBef>
            </a:pPr>
            <a:r>
              <a:rPr sz="1450" b="1" spc="-10" dirty="0">
                <a:latin typeface="Times New Roman"/>
                <a:cs typeface="Times New Roman"/>
              </a:rPr>
              <a:t>Line 1 </a:t>
            </a:r>
            <a:r>
              <a:rPr sz="1450" spc="-10" dirty="0">
                <a:latin typeface="Times New Roman"/>
                <a:cs typeface="Times New Roman"/>
              </a:rPr>
              <a:t>opens the php tag, and </a:t>
            </a:r>
            <a:r>
              <a:rPr sz="1450" b="1" spc="-10" dirty="0">
                <a:latin typeface="Times New Roman"/>
                <a:cs typeface="Times New Roman"/>
              </a:rPr>
              <a:t>line 2 </a:t>
            </a:r>
            <a:r>
              <a:rPr sz="1450" spc="-10" dirty="0">
                <a:latin typeface="Times New Roman"/>
                <a:cs typeface="Times New Roman"/>
              </a:rPr>
              <a:t>adds the necessary include file to connect to </a:t>
            </a:r>
            <a:r>
              <a:rPr sz="1450" spc="-5" dirty="0">
                <a:latin typeface="Times New Roman"/>
                <a:cs typeface="Times New Roman"/>
              </a:rPr>
              <a:t>our  </a:t>
            </a:r>
            <a:r>
              <a:rPr sz="1450" spc="-10" dirty="0">
                <a:latin typeface="Times New Roman"/>
                <a:cs typeface="Times New Roman"/>
              </a:rPr>
              <a:t>database.</a:t>
            </a:r>
            <a:endParaRPr sz="1450">
              <a:latin typeface="Times New Roman"/>
              <a:cs typeface="Times New Roman"/>
            </a:endParaRPr>
          </a:p>
          <a:p>
            <a:pPr>
              <a:lnSpc>
                <a:spcPct val="100000"/>
              </a:lnSpc>
            </a:pPr>
            <a:endParaRPr sz="1600">
              <a:latin typeface="Times New Roman"/>
              <a:cs typeface="Times New Roman"/>
            </a:endParaRPr>
          </a:p>
          <a:p>
            <a:pPr>
              <a:lnSpc>
                <a:spcPct val="100000"/>
              </a:lnSpc>
              <a:spcBef>
                <a:spcPts val="30"/>
              </a:spcBef>
            </a:pPr>
            <a:endParaRPr sz="1250">
              <a:latin typeface="Times New Roman"/>
              <a:cs typeface="Times New Roman"/>
            </a:endParaRPr>
          </a:p>
          <a:p>
            <a:pPr marL="12700" marR="5080" algn="just">
              <a:lnSpc>
                <a:spcPts val="1660"/>
              </a:lnSpc>
            </a:pPr>
            <a:r>
              <a:rPr sz="1450" b="1" spc="-10" dirty="0">
                <a:latin typeface="Times New Roman"/>
                <a:cs typeface="Times New Roman"/>
              </a:rPr>
              <a:t>Line 3 </a:t>
            </a:r>
            <a:r>
              <a:rPr sz="1450" spc="-10" dirty="0">
                <a:latin typeface="Times New Roman"/>
                <a:cs typeface="Times New Roman"/>
              </a:rPr>
              <a:t>creates </a:t>
            </a:r>
            <a:r>
              <a:rPr sz="1450" spc="-5" dirty="0">
                <a:latin typeface="Times New Roman"/>
                <a:cs typeface="Times New Roman"/>
              </a:rPr>
              <a:t>a </a:t>
            </a:r>
            <a:r>
              <a:rPr sz="1450" spc="-10" dirty="0">
                <a:latin typeface="Times New Roman"/>
                <a:cs typeface="Times New Roman"/>
              </a:rPr>
              <a:t>variable called $vin and assigns it the value that was passed to it using  when </a:t>
            </a:r>
            <a:r>
              <a:rPr sz="1450" spc="-5" dirty="0">
                <a:latin typeface="Times New Roman"/>
                <a:cs typeface="Times New Roman"/>
              </a:rPr>
              <a:t>a </a:t>
            </a:r>
            <a:r>
              <a:rPr sz="1450" spc="-10" dirty="0">
                <a:latin typeface="Times New Roman"/>
                <a:cs typeface="Times New Roman"/>
              </a:rPr>
              <a:t>form was posted. Again, see this in action with the sample scripts included with  this </a:t>
            </a:r>
            <a:r>
              <a:rPr sz="1450" spc="-5" dirty="0">
                <a:latin typeface="Times New Roman"/>
                <a:cs typeface="Times New Roman"/>
              </a:rPr>
              <a:t>book. </a:t>
            </a:r>
            <a:r>
              <a:rPr sz="1450" spc="-10" dirty="0">
                <a:latin typeface="Times New Roman"/>
                <a:cs typeface="Times New Roman"/>
              </a:rPr>
              <a:t>This is </a:t>
            </a:r>
            <a:r>
              <a:rPr sz="1450" spc="-5" dirty="0">
                <a:latin typeface="Times New Roman"/>
                <a:cs typeface="Times New Roman"/>
              </a:rPr>
              <a:t>not </a:t>
            </a:r>
            <a:r>
              <a:rPr sz="1450" spc="-10" dirty="0">
                <a:latin typeface="Times New Roman"/>
                <a:cs typeface="Times New Roman"/>
              </a:rPr>
              <a:t>the only way we could have done this. </a:t>
            </a:r>
            <a:r>
              <a:rPr sz="1450" spc="-70" dirty="0">
                <a:latin typeface="Times New Roman"/>
                <a:cs typeface="Times New Roman"/>
              </a:rPr>
              <a:t>We </a:t>
            </a:r>
            <a:r>
              <a:rPr sz="1450" spc="-10" dirty="0">
                <a:latin typeface="Times New Roman"/>
                <a:cs typeface="Times New Roman"/>
              </a:rPr>
              <a:t>could also have passed  the VIN in </a:t>
            </a:r>
            <a:r>
              <a:rPr sz="1450" spc="-5" dirty="0">
                <a:latin typeface="Times New Roman"/>
                <a:cs typeface="Times New Roman"/>
              </a:rPr>
              <a:t>a </a:t>
            </a:r>
            <a:r>
              <a:rPr sz="1450" spc="-10" dirty="0">
                <a:latin typeface="Times New Roman"/>
                <a:cs typeface="Times New Roman"/>
              </a:rPr>
              <a:t>query string, the technique we used in</a:t>
            </a:r>
            <a:r>
              <a:rPr sz="1450" spc="45" dirty="0">
                <a:latin typeface="Times New Roman"/>
                <a:cs typeface="Times New Roman"/>
              </a:rPr>
              <a:t> </a:t>
            </a:r>
            <a:r>
              <a:rPr sz="1450" b="1" spc="-20" dirty="0">
                <a:latin typeface="Times New Roman"/>
                <a:cs typeface="Times New Roman"/>
              </a:rPr>
              <a:t>viewcar.php</a:t>
            </a:r>
            <a:endParaRPr sz="1450">
              <a:latin typeface="Times New Roman"/>
              <a:cs typeface="Times New Roman"/>
            </a:endParaRPr>
          </a:p>
        </p:txBody>
      </p:sp>
      <p:sp>
        <p:nvSpPr>
          <p:cNvPr id="7" name="object 7"/>
          <p:cNvSpPr/>
          <p:nvPr/>
        </p:nvSpPr>
        <p:spPr>
          <a:xfrm>
            <a:off x="630881" y="5716420"/>
            <a:ext cx="4835657" cy="850603"/>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6627493"/>
            <a:ext cx="617728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4 – 7 </a:t>
            </a:r>
            <a:r>
              <a:rPr sz="1450" spc="-10" dirty="0">
                <a:latin typeface="Times New Roman"/>
                <a:cs typeface="Times New Roman"/>
              </a:rPr>
              <a:t>test to see if </a:t>
            </a:r>
            <a:r>
              <a:rPr sz="1450" spc="-5" dirty="0">
                <a:latin typeface="Times New Roman"/>
                <a:cs typeface="Times New Roman"/>
              </a:rPr>
              <a:t>a </a:t>
            </a:r>
            <a:r>
              <a:rPr sz="1450" spc="-10" dirty="0">
                <a:latin typeface="Times New Roman"/>
                <a:cs typeface="Times New Roman"/>
              </a:rPr>
              <a:t>file was, in fact, uploaded. If not, an error is printed using  line </a:t>
            </a:r>
            <a:r>
              <a:rPr sz="1450" spc="-5" dirty="0">
                <a:latin typeface="Times New Roman"/>
                <a:cs typeface="Times New Roman"/>
              </a:rPr>
              <a:t>6.</a:t>
            </a:r>
            <a:endParaRPr sz="1450">
              <a:latin typeface="Times New Roman"/>
              <a:cs typeface="Times New Roman"/>
            </a:endParaRPr>
          </a:p>
        </p:txBody>
      </p:sp>
      <p:sp>
        <p:nvSpPr>
          <p:cNvPr id="9" name="object 9"/>
          <p:cNvSpPr/>
          <p:nvPr/>
        </p:nvSpPr>
        <p:spPr>
          <a:xfrm>
            <a:off x="630881" y="7170677"/>
            <a:ext cx="694725" cy="420728"/>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8181" y="7651876"/>
            <a:ext cx="508635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Beginning with </a:t>
            </a:r>
            <a:r>
              <a:rPr sz="1450" b="1" spc="-10" dirty="0">
                <a:latin typeface="Times New Roman"/>
                <a:cs typeface="Times New Roman"/>
              </a:rPr>
              <a:t>Line </a:t>
            </a:r>
            <a:r>
              <a:rPr sz="1450" b="1" spc="-5" dirty="0">
                <a:latin typeface="Times New Roman"/>
                <a:cs typeface="Times New Roman"/>
              </a:rPr>
              <a:t>9</a:t>
            </a:r>
            <a:r>
              <a:rPr sz="1450" spc="-5" dirty="0">
                <a:latin typeface="Times New Roman"/>
                <a:cs typeface="Times New Roman"/>
              </a:rPr>
              <a:t>, </a:t>
            </a:r>
            <a:r>
              <a:rPr sz="1450" spc="-10" dirty="0">
                <a:latin typeface="Times New Roman"/>
                <a:cs typeface="Times New Roman"/>
              </a:rPr>
              <a:t>the script begins to process the uploaded</a:t>
            </a:r>
            <a:r>
              <a:rPr sz="1450" spc="100" dirty="0">
                <a:latin typeface="Times New Roman"/>
                <a:cs typeface="Times New Roman"/>
              </a:rPr>
              <a:t> </a:t>
            </a:r>
            <a:r>
              <a:rPr sz="1450" spc="-10" dirty="0">
                <a:latin typeface="Times New Roman"/>
                <a:cs typeface="Times New Roman"/>
              </a:rPr>
              <a:t>file.</a:t>
            </a:r>
            <a:endParaRPr sz="1450">
              <a:latin typeface="Times New Roman"/>
              <a:cs typeface="Times New Roman"/>
            </a:endParaRPr>
          </a:p>
        </p:txBody>
      </p:sp>
      <p:sp>
        <p:nvSpPr>
          <p:cNvPr id="11" name="object 11"/>
          <p:cNvSpPr/>
          <p:nvPr/>
        </p:nvSpPr>
        <p:spPr>
          <a:xfrm>
            <a:off x="630881" y="7984696"/>
            <a:ext cx="5000198" cy="1509135"/>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618181" y="9554301"/>
            <a:ext cx="635508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10 – 12 </a:t>
            </a:r>
            <a:r>
              <a:rPr sz="1450" spc="-10" dirty="0">
                <a:latin typeface="Times New Roman"/>
                <a:cs typeface="Times New Roman"/>
              </a:rPr>
              <a:t>print information about the file, and </a:t>
            </a:r>
            <a:r>
              <a:rPr sz="1450" b="1" spc="-10" dirty="0">
                <a:latin typeface="Times New Roman"/>
                <a:cs typeface="Times New Roman"/>
              </a:rPr>
              <a:t>line 13 </a:t>
            </a:r>
            <a:r>
              <a:rPr sz="1450" spc="-10" dirty="0">
                <a:latin typeface="Times New Roman"/>
                <a:cs typeface="Times New Roman"/>
              </a:rPr>
              <a:t>prints the VIN, just to make  sure we </a:t>
            </a:r>
            <a:r>
              <a:rPr sz="1450" spc="-5" dirty="0">
                <a:latin typeface="Times New Roman"/>
                <a:cs typeface="Times New Roman"/>
              </a:rPr>
              <a:t>got </a:t>
            </a:r>
            <a:r>
              <a:rPr sz="1450" spc="-10" dirty="0">
                <a:latin typeface="Times New Roman"/>
                <a:cs typeface="Times New Roman"/>
              </a:rPr>
              <a:t>it without any</a:t>
            </a:r>
            <a:r>
              <a:rPr sz="1450" spc="10" dirty="0">
                <a:latin typeface="Times New Roman"/>
                <a:cs typeface="Times New Roman"/>
              </a:rPr>
              <a:t> </a:t>
            </a:r>
            <a:r>
              <a:rPr sz="1450" spc="-10" dirty="0">
                <a:latin typeface="Times New Roman"/>
                <a:cs typeface="Times New Roman"/>
              </a:rPr>
              <a:t>problems.</a:t>
            </a:r>
            <a:endParaRPr sz="1450">
              <a:latin typeface="Times New Roman"/>
              <a:cs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4671117" cy="47560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901927"/>
            <a:ext cx="6493510" cy="1470660"/>
          </a:xfrm>
          <a:prstGeom prst="rect">
            <a:avLst/>
          </a:prstGeom>
        </p:spPr>
        <p:txBody>
          <a:bodyPr vert="horz" wrap="square" lIns="0" tIns="93345" rIns="0" bIns="0" rtlCol="0">
            <a:spAutoFit/>
          </a:bodyPr>
          <a:lstStyle/>
          <a:p>
            <a:pPr marL="12700">
              <a:lnSpc>
                <a:spcPct val="100000"/>
              </a:lnSpc>
              <a:spcBef>
                <a:spcPts val="735"/>
              </a:spcBef>
            </a:pPr>
            <a:r>
              <a:rPr sz="1450" b="1" spc="-10" dirty="0">
                <a:latin typeface="Times New Roman"/>
                <a:cs typeface="Times New Roman"/>
              </a:rPr>
              <a:t>Line 14 </a:t>
            </a:r>
            <a:r>
              <a:rPr sz="1450" spc="-10" dirty="0">
                <a:latin typeface="Times New Roman"/>
                <a:cs typeface="Times New Roman"/>
              </a:rPr>
              <a:t>tells </a:t>
            </a:r>
            <a:r>
              <a:rPr sz="1450" spc="-5" dirty="0">
                <a:latin typeface="Times New Roman"/>
                <a:cs typeface="Times New Roman"/>
              </a:rPr>
              <a:t>us </a:t>
            </a:r>
            <a:r>
              <a:rPr sz="1450" spc="-10" dirty="0">
                <a:latin typeface="Times New Roman"/>
                <a:cs typeface="Times New Roman"/>
              </a:rPr>
              <a:t>the name that PHP used to temporarily store the uploaded</a:t>
            </a:r>
            <a:r>
              <a:rPr sz="1450" spc="30" dirty="0">
                <a:latin typeface="Times New Roman"/>
                <a:cs typeface="Times New Roman"/>
              </a:rPr>
              <a:t> </a:t>
            </a:r>
            <a:r>
              <a:rPr sz="1450" spc="-10" dirty="0">
                <a:latin typeface="Times New Roman"/>
                <a:cs typeface="Times New Roman"/>
              </a:rPr>
              <a:t>file.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TIP: Notice that on the end </a:t>
            </a:r>
            <a:r>
              <a:rPr sz="1450" spc="-5" dirty="0">
                <a:latin typeface="Times New Roman"/>
                <a:cs typeface="Times New Roman"/>
              </a:rPr>
              <a:t>of </a:t>
            </a:r>
            <a:r>
              <a:rPr sz="1450" spc="-10" dirty="0">
                <a:latin typeface="Times New Roman"/>
                <a:cs typeface="Times New Roman"/>
              </a:rPr>
              <a:t>the line </a:t>
            </a:r>
            <a:r>
              <a:rPr sz="1450" spc="-5" dirty="0">
                <a:latin typeface="Times New Roman"/>
                <a:cs typeface="Times New Roman"/>
              </a:rPr>
              <a:t>I </a:t>
            </a:r>
            <a:r>
              <a:rPr sz="1450" spc="-10" dirty="0">
                <a:latin typeface="Times New Roman"/>
                <a:cs typeface="Times New Roman"/>
              </a:rPr>
              <a:t>also have it write “\n”, which means to add </a:t>
            </a:r>
            <a:r>
              <a:rPr sz="1450" spc="-5" dirty="0">
                <a:latin typeface="Times New Roman"/>
                <a:cs typeface="Times New Roman"/>
              </a:rPr>
              <a:t>a  </a:t>
            </a:r>
            <a:r>
              <a:rPr sz="1450" spc="-10" dirty="0">
                <a:latin typeface="Times New Roman"/>
                <a:cs typeface="Times New Roman"/>
              </a:rPr>
              <a:t>new line at the end </a:t>
            </a:r>
            <a:r>
              <a:rPr sz="1450" spc="-5" dirty="0">
                <a:latin typeface="Times New Roman"/>
                <a:cs typeface="Times New Roman"/>
              </a:rPr>
              <a:t>of </a:t>
            </a:r>
            <a:r>
              <a:rPr sz="1450" spc="-10" dirty="0">
                <a:latin typeface="Times New Roman"/>
                <a:cs typeface="Times New Roman"/>
              </a:rPr>
              <a:t>this. This </a:t>
            </a:r>
            <a:r>
              <a:rPr sz="1450" spc="-15" dirty="0">
                <a:latin typeface="Times New Roman"/>
                <a:cs typeface="Times New Roman"/>
              </a:rPr>
              <a:t>doesn’t affect </a:t>
            </a:r>
            <a:r>
              <a:rPr sz="1450" spc="-10" dirty="0">
                <a:latin typeface="Times New Roman"/>
                <a:cs typeface="Times New Roman"/>
              </a:rPr>
              <a:t>the script at all, </a:t>
            </a:r>
            <a:r>
              <a:rPr sz="1450" spc="-5" dirty="0">
                <a:latin typeface="Times New Roman"/>
                <a:cs typeface="Times New Roman"/>
              </a:rPr>
              <a:t>but </a:t>
            </a:r>
            <a:r>
              <a:rPr sz="1450" spc="-10" dirty="0">
                <a:latin typeface="Times New Roman"/>
                <a:cs typeface="Times New Roman"/>
              </a:rPr>
              <a:t>it does </a:t>
            </a:r>
            <a:r>
              <a:rPr sz="1450" spc="-5" dirty="0">
                <a:latin typeface="Times New Roman"/>
                <a:cs typeface="Times New Roman"/>
              </a:rPr>
              <a:t>put a </a:t>
            </a:r>
            <a:r>
              <a:rPr sz="1450" spc="-10" dirty="0">
                <a:latin typeface="Times New Roman"/>
                <a:cs typeface="Times New Roman"/>
              </a:rPr>
              <a:t>new line  on the </a:t>
            </a:r>
            <a:r>
              <a:rPr sz="1450" spc="-15" dirty="0">
                <a:latin typeface="Times New Roman"/>
                <a:cs typeface="Times New Roman"/>
              </a:rPr>
              <a:t>HTML </a:t>
            </a:r>
            <a:r>
              <a:rPr sz="1450" spc="-10" dirty="0">
                <a:latin typeface="Times New Roman"/>
                <a:cs typeface="Times New Roman"/>
              </a:rPr>
              <a:t>that is created by the script. Putting \n at the end </a:t>
            </a:r>
            <a:r>
              <a:rPr sz="1450" spc="-5" dirty="0">
                <a:latin typeface="Times New Roman"/>
                <a:cs typeface="Times New Roman"/>
              </a:rPr>
              <a:t>of </a:t>
            </a:r>
            <a:r>
              <a:rPr sz="1450" spc="-10" dirty="0">
                <a:latin typeface="Times New Roman"/>
                <a:cs typeface="Times New Roman"/>
              </a:rPr>
              <a:t>the line on scripts  makes the </a:t>
            </a:r>
            <a:r>
              <a:rPr sz="1450" spc="-15" dirty="0">
                <a:latin typeface="Times New Roman"/>
                <a:cs typeface="Times New Roman"/>
              </a:rPr>
              <a:t>HTML </a:t>
            </a:r>
            <a:r>
              <a:rPr sz="1450" spc="-10" dirty="0">
                <a:latin typeface="Times New Roman"/>
                <a:cs typeface="Times New Roman"/>
              </a:rPr>
              <a:t>code easier to read when you look at </a:t>
            </a:r>
            <a:r>
              <a:rPr sz="1450" spc="-5" dirty="0">
                <a:latin typeface="Times New Roman"/>
                <a:cs typeface="Times New Roman"/>
              </a:rPr>
              <a:t>a </a:t>
            </a:r>
            <a:r>
              <a:rPr sz="1450" spc="-10" dirty="0">
                <a:latin typeface="Times New Roman"/>
                <a:cs typeface="Times New Roman"/>
              </a:rPr>
              <a:t>page and select </a:t>
            </a:r>
            <a:r>
              <a:rPr sz="1450" spc="-35" dirty="0">
                <a:latin typeface="Times New Roman"/>
                <a:cs typeface="Times New Roman"/>
              </a:rPr>
              <a:t>View </a:t>
            </a:r>
            <a:r>
              <a:rPr sz="1450" spc="-10" dirty="0">
                <a:latin typeface="Times New Roman"/>
                <a:cs typeface="Times New Roman"/>
              </a:rPr>
              <a:t>Source—  something that every PHP developer has to do from time to</a:t>
            </a:r>
            <a:r>
              <a:rPr sz="1450" spc="-5" dirty="0">
                <a:latin typeface="Times New Roman"/>
                <a:cs typeface="Times New Roman"/>
              </a:rPr>
              <a:t> </a:t>
            </a:r>
            <a:r>
              <a:rPr sz="1450" spc="-10" dirty="0">
                <a:latin typeface="Times New Roman"/>
                <a:cs typeface="Times New Roman"/>
              </a:rPr>
              <a:t>time.</a:t>
            </a:r>
            <a:endParaRPr sz="1450">
              <a:latin typeface="Times New Roman"/>
              <a:cs typeface="Times New Roman"/>
            </a:endParaRPr>
          </a:p>
        </p:txBody>
      </p:sp>
      <p:sp>
        <p:nvSpPr>
          <p:cNvPr id="4" name="object 4"/>
          <p:cNvSpPr/>
          <p:nvPr/>
        </p:nvSpPr>
        <p:spPr>
          <a:xfrm>
            <a:off x="630881" y="2460347"/>
            <a:ext cx="4936210" cy="62194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142763"/>
            <a:ext cx="6438900"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15 </a:t>
            </a:r>
            <a:r>
              <a:rPr sz="1450" spc="-10" dirty="0">
                <a:latin typeface="Times New Roman"/>
                <a:cs typeface="Times New Roman"/>
              </a:rPr>
              <a:t>uses the command </a:t>
            </a:r>
            <a:r>
              <a:rPr sz="1450" b="1" spc="-10" dirty="0">
                <a:latin typeface="Times New Roman"/>
                <a:cs typeface="Times New Roman"/>
              </a:rPr>
              <a:t>getcwd() </a:t>
            </a:r>
            <a:r>
              <a:rPr sz="1450" spc="-10" dirty="0">
                <a:latin typeface="Times New Roman"/>
                <a:cs typeface="Times New Roman"/>
              </a:rPr>
              <a:t>to figure </a:t>
            </a:r>
            <a:r>
              <a:rPr sz="1450" spc="-5" dirty="0">
                <a:latin typeface="Times New Roman"/>
                <a:cs typeface="Times New Roman"/>
              </a:rPr>
              <a:t>out </a:t>
            </a:r>
            <a:r>
              <a:rPr sz="1450" spc="-10" dirty="0">
                <a:latin typeface="Times New Roman"/>
                <a:cs typeface="Times New Roman"/>
              </a:rPr>
              <a:t>the name </a:t>
            </a:r>
            <a:r>
              <a:rPr sz="1450" spc="-5" dirty="0">
                <a:latin typeface="Times New Roman"/>
                <a:cs typeface="Times New Roman"/>
              </a:rPr>
              <a:t>of </a:t>
            </a:r>
            <a:r>
              <a:rPr sz="1450" spc="-10" dirty="0">
                <a:latin typeface="Times New Roman"/>
                <a:cs typeface="Times New Roman"/>
              </a:rPr>
              <a:t>the folder in which the  current script is running. Why did </a:t>
            </a:r>
            <a:r>
              <a:rPr sz="1450" spc="-5" dirty="0">
                <a:latin typeface="Times New Roman"/>
                <a:cs typeface="Times New Roman"/>
              </a:rPr>
              <a:t>I </a:t>
            </a:r>
            <a:r>
              <a:rPr sz="1450" spc="-10" dirty="0">
                <a:latin typeface="Times New Roman"/>
                <a:cs typeface="Times New Roman"/>
              </a:rPr>
              <a:t>want that? Because </a:t>
            </a:r>
            <a:r>
              <a:rPr sz="1450" spc="-5" dirty="0">
                <a:latin typeface="Times New Roman"/>
                <a:cs typeface="Times New Roman"/>
              </a:rPr>
              <a:t>I </a:t>
            </a:r>
            <a:r>
              <a:rPr sz="1450" spc="-10" dirty="0">
                <a:latin typeface="Times New Roman"/>
                <a:cs typeface="Times New Roman"/>
              </a:rPr>
              <a:t>want to </a:t>
            </a:r>
            <a:r>
              <a:rPr sz="1450" spc="-5" dirty="0">
                <a:latin typeface="Times New Roman"/>
                <a:cs typeface="Times New Roman"/>
              </a:rPr>
              <a:t>put </a:t>
            </a:r>
            <a:r>
              <a:rPr sz="1450" spc="-10" dirty="0">
                <a:latin typeface="Times New Roman"/>
                <a:cs typeface="Times New Roman"/>
              </a:rPr>
              <a:t>the uploaded file  into </a:t>
            </a:r>
            <a:r>
              <a:rPr sz="1450" spc="-5" dirty="0">
                <a:latin typeface="Times New Roman"/>
                <a:cs typeface="Times New Roman"/>
              </a:rPr>
              <a:t>a </a:t>
            </a:r>
            <a:r>
              <a:rPr sz="1450" spc="-10" dirty="0">
                <a:latin typeface="Times New Roman"/>
                <a:cs typeface="Times New Roman"/>
              </a:rPr>
              <a:t>folder that is under the current </a:t>
            </a:r>
            <a:r>
              <a:rPr sz="1450" spc="-15" dirty="0">
                <a:latin typeface="Times New Roman"/>
                <a:cs typeface="Times New Roman"/>
              </a:rPr>
              <a:t>folder, </a:t>
            </a:r>
            <a:r>
              <a:rPr sz="1450" spc="-10" dirty="0">
                <a:latin typeface="Times New Roman"/>
                <a:cs typeface="Times New Roman"/>
              </a:rPr>
              <a:t>and to do </a:t>
            </a:r>
            <a:r>
              <a:rPr sz="1450" i="1" spc="-10" dirty="0">
                <a:latin typeface="Times New Roman"/>
                <a:cs typeface="Times New Roman"/>
              </a:rPr>
              <a:t>that </a:t>
            </a:r>
            <a:r>
              <a:rPr sz="1450" spc="-10" dirty="0">
                <a:latin typeface="Times New Roman"/>
                <a:cs typeface="Times New Roman"/>
              </a:rPr>
              <a:t>you need to know where you  are. </a:t>
            </a:r>
            <a:r>
              <a:rPr sz="1450" b="1" spc="-10" dirty="0">
                <a:latin typeface="Times New Roman"/>
                <a:cs typeface="Times New Roman"/>
              </a:rPr>
              <a:t>Line 16 </a:t>
            </a:r>
            <a:r>
              <a:rPr sz="1450" spc="-10" dirty="0">
                <a:latin typeface="Times New Roman"/>
                <a:cs typeface="Times New Roman"/>
              </a:rPr>
              <a:t>outputs what it just</a:t>
            </a:r>
            <a:r>
              <a:rPr sz="1450" spc="25" dirty="0">
                <a:latin typeface="Times New Roman"/>
                <a:cs typeface="Times New Roman"/>
              </a:rPr>
              <a:t> </a:t>
            </a:r>
            <a:r>
              <a:rPr sz="1450" spc="-10" dirty="0">
                <a:latin typeface="Times New Roman"/>
                <a:cs typeface="Times New Roman"/>
              </a:rPr>
              <a:t>learned.</a:t>
            </a:r>
            <a:endParaRPr sz="1450">
              <a:latin typeface="Times New Roman"/>
              <a:cs typeface="Times New Roman"/>
            </a:endParaRPr>
          </a:p>
        </p:txBody>
      </p:sp>
      <p:sp>
        <p:nvSpPr>
          <p:cNvPr id="6" name="object 6"/>
          <p:cNvSpPr/>
          <p:nvPr/>
        </p:nvSpPr>
        <p:spPr>
          <a:xfrm>
            <a:off x="1298183" y="4106676"/>
            <a:ext cx="4963633" cy="97865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30881" y="5387154"/>
            <a:ext cx="3912403" cy="21036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523095" y="5899346"/>
            <a:ext cx="91440" cy="210820"/>
          </a:xfrm>
          <a:custGeom>
            <a:avLst/>
            <a:gdLst/>
            <a:ahLst/>
            <a:cxnLst/>
            <a:rect l="l" t="t" r="r" b="b"/>
            <a:pathLst>
              <a:path w="91439" h="210820">
                <a:moveTo>
                  <a:pt x="91411" y="210364"/>
                </a:moveTo>
                <a:lnTo>
                  <a:pt x="0" y="210364"/>
                </a:lnTo>
                <a:lnTo>
                  <a:pt x="0" y="0"/>
                </a:lnTo>
                <a:lnTo>
                  <a:pt x="91411" y="0"/>
                </a:lnTo>
                <a:lnTo>
                  <a:pt x="91411" y="210364"/>
                </a:lnTo>
                <a:close/>
              </a:path>
            </a:pathLst>
          </a:custGeom>
          <a:solidFill>
            <a:srgbClr val="FFFF99"/>
          </a:solidFill>
        </p:spPr>
        <p:txBody>
          <a:bodyPr wrap="square" lIns="0" tIns="0" rIns="0" bIns="0" rtlCol="0"/>
          <a:lstStyle/>
          <a:p>
            <a:endParaRPr/>
          </a:p>
        </p:txBody>
      </p:sp>
      <p:sp>
        <p:nvSpPr>
          <p:cNvPr id="9" name="object 9"/>
          <p:cNvSpPr txBox="1"/>
          <p:nvPr/>
        </p:nvSpPr>
        <p:spPr>
          <a:xfrm>
            <a:off x="618181" y="5657988"/>
            <a:ext cx="6440170"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a:t>
            </a:r>
            <a:r>
              <a:rPr sz="1450" b="1" spc="-10" dirty="0">
                <a:latin typeface="Times New Roman"/>
                <a:cs typeface="Times New Roman"/>
              </a:rPr>
              <a:t>line </a:t>
            </a:r>
            <a:r>
              <a:rPr sz="1450" b="1" spc="-5" dirty="0">
                <a:latin typeface="Times New Roman"/>
                <a:cs typeface="Times New Roman"/>
              </a:rPr>
              <a:t>17</a:t>
            </a:r>
            <a:r>
              <a:rPr sz="1450" spc="-5" dirty="0">
                <a:latin typeface="Times New Roman"/>
                <a:cs typeface="Times New Roman"/>
              </a:rPr>
              <a:t>, </a:t>
            </a:r>
            <a:r>
              <a:rPr sz="1450" spc="-10" dirty="0">
                <a:latin typeface="Times New Roman"/>
                <a:cs typeface="Times New Roman"/>
              </a:rPr>
              <a:t>we create </a:t>
            </a:r>
            <a:r>
              <a:rPr sz="1450" spc="-5" dirty="0">
                <a:latin typeface="Times New Roman"/>
                <a:cs typeface="Times New Roman"/>
              </a:rPr>
              <a:t>a </a:t>
            </a:r>
            <a:r>
              <a:rPr sz="1450" spc="-10" dirty="0">
                <a:latin typeface="Times New Roman"/>
                <a:cs typeface="Times New Roman"/>
              </a:rPr>
              <a:t>variable called $target_path and assign it </a:t>
            </a:r>
            <a:r>
              <a:rPr sz="1450" spc="-5" dirty="0">
                <a:latin typeface="Times New Roman"/>
                <a:cs typeface="Times New Roman"/>
              </a:rPr>
              <a:t>a </a:t>
            </a:r>
            <a:r>
              <a:rPr sz="1450" spc="-10" dirty="0">
                <a:latin typeface="Times New Roman"/>
                <a:cs typeface="Times New Roman"/>
              </a:rPr>
              <a:t>value by adding two  strings together using the </a:t>
            </a:r>
            <a:r>
              <a:rPr sz="1450" spc="-5" dirty="0">
                <a:latin typeface="Times New Roman"/>
                <a:cs typeface="Times New Roman"/>
              </a:rPr>
              <a:t>. </a:t>
            </a:r>
            <a:r>
              <a:rPr sz="1450" spc="-20" dirty="0">
                <a:latin typeface="Times New Roman"/>
                <a:cs typeface="Times New Roman"/>
              </a:rPr>
              <a:t>character. </a:t>
            </a:r>
            <a:r>
              <a:rPr sz="1450" spc="-10" dirty="0">
                <a:latin typeface="Times New Roman"/>
                <a:cs typeface="Times New Roman"/>
              </a:rPr>
              <a:t>The two strings we added are the current directory  and /uploads/. </a:t>
            </a:r>
            <a:r>
              <a:rPr sz="1450" spc="-70" dirty="0">
                <a:latin typeface="Times New Roman"/>
                <a:cs typeface="Times New Roman"/>
              </a:rPr>
              <a:t>We </a:t>
            </a:r>
            <a:r>
              <a:rPr sz="1450" spc="-10" dirty="0">
                <a:latin typeface="Times New Roman"/>
                <a:cs typeface="Times New Roman"/>
              </a:rPr>
              <a:t>are creating the </a:t>
            </a:r>
            <a:r>
              <a:rPr sz="1450" spc="-15" dirty="0">
                <a:latin typeface="Times New Roman"/>
                <a:cs typeface="Times New Roman"/>
              </a:rPr>
              <a:t>target </a:t>
            </a:r>
            <a:r>
              <a:rPr sz="1450" spc="-10" dirty="0">
                <a:latin typeface="Times New Roman"/>
                <a:cs typeface="Times New Roman"/>
              </a:rPr>
              <a:t>path to specify where we want the uploaded  file to </a:t>
            </a:r>
            <a:r>
              <a:rPr sz="1450" spc="-5" dirty="0">
                <a:latin typeface="Times New Roman"/>
                <a:cs typeface="Times New Roman"/>
              </a:rPr>
              <a:t>be </a:t>
            </a:r>
            <a:r>
              <a:rPr sz="1450" spc="-10" dirty="0">
                <a:latin typeface="Times New Roman"/>
                <a:cs typeface="Times New Roman"/>
              </a:rPr>
              <a:t>put— in the uploads</a:t>
            </a:r>
            <a:r>
              <a:rPr sz="1450" spc="15" dirty="0">
                <a:latin typeface="Times New Roman"/>
                <a:cs typeface="Times New Roman"/>
              </a:rPr>
              <a:t> </a:t>
            </a:r>
            <a:r>
              <a:rPr sz="1450" spc="-20" dirty="0">
                <a:latin typeface="Times New Roman"/>
                <a:cs typeface="Times New Roman"/>
              </a:rPr>
              <a:t>folder.</a:t>
            </a:r>
            <a:endParaRPr sz="1450">
              <a:latin typeface="Times New Roman"/>
              <a:cs typeface="Times New Roman"/>
            </a:endParaRPr>
          </a:p>
        </p:txBody>
      </p:sp>
      <p:sp>
        <p:nvSpPr>
          <p:cNvPr id="10" name="object 10"/>
          <p:cNvSpPr/>
          <p:nvPr/>
        </p:nvSpPr>
        <p:spPr>
          <a:xfrm>
            <a:off x="630881" y="6621901"/>
            <a:ext cx="5100750" cy="429874"/>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618181" y="7112246"/>
            <a:ext cx="477774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Line 18 outputs the result </a:t>
            </a:r>
            <a:r>
              <a:rPr sz="1450" spc="-5" dirty="0">
                <a:latin typeface="Times New Roman"/>
                <a:cs typeface="Times New Roman"/>
              </a:rPr>
              <a:t>of </a:t>
            </a:r>
            <a:r>
              <a:rPr sz="1450" spc="-10" dirty="0">
                <a:latin typeface="Times New Roman"/>
                <a:cs typeface="Times New Roman"/>
              </a:rPr>
              <a:t>the calculation to set the </a:t>
            </a:r>
            <a:r>
              <a:rPr sz="1450" spc="-15" dirty="0">
                <a:latin typeface="Times New Roman"/>
                <a:cs typeface="Times New Roman"/>
              </a:rPr>
              <a:t>target</a:t>
            </a:r>
            <a:r>
              <a:rPr sz="1450" spc="120" dirty="0">
                <a:latin typeface="Times New Roman"/>
                <a:cs typeface="Times New Roman"/>
              </a:rPr>
              <a:t> </a:t>
            </a:r>
            <a:r>
              <a:rPr sz="1450" spc="-10" dirty="0">
                <a:latin typeface="Times New Roman"/>
                <a:cs typeface="Times New Roman"/>
              </a:rPr>
              <a:t>path.</a:t>
            </a:r>
            <a:endParaRPr sz="1450">
              <a:latin typeface="Times New Roman"/>
              <a:cs typeface="Times New Roman"/>
            </a:endParaRPr>
          </a:p>
        </p:txBody>
      </p:sp>
      <p:sp>
        <p:nvSpPr>
          <p:cNvPr id="12" name="object 12"/>
          <p:cNvSpPr/>
          <p:nvPr/>
        </p:nvSpPr>
        <p:spPr>
          <a:xfrm>
            <a:off x="630881" y="7445065"/>
            <a:ext cx="4268907" cy="429874"/>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618181" y="7935410"/>
            <a:ext cx="642175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a:t>
            </a:r>
            <a:r>
              <a:rPr sz="1450" b="1" spc="-10" dirty="0">
                <a:latin typeface="Times New Roman"/>
                <a:cs typeface="Times New Roman"/>
              </a:rPr>
              <a:t>line 20 </a:t>
            </a:r>
            <a:r>
              <a:rPr sz="1450" spc="-10" dirty="0">
                <a:latin typeface="Times New Roman"/>
                <a:cs typeface="Times New Roman"/>
              </a:rPr>
              <a:t>we tweak the </a:t>
            </a:r>
            <a:r>
              <a:rPr sz="1450" spc="-15" dirty="0">
                <a:latin typeface="Times New Roman"/>
                <a:cs typeface="Times New Roman"/>
              </a:rPr>
              <a:t>target </a:t>
            </a:r>
            <a:r>
              <a:rPr sz="1450" spc="-10" dirty="0">
                <a:latin typeface="Times New Roman"/>
                <a:cs typeface="Times New Roman"/>
              </a:rPr>
              <a:t>path yet again, this time appending the original file name  </a:t>
            </a:r>
            <a:r>
              <a:rPr sz="1450" spc="-5" dirty="0">
                <a:latin typeface="Times New Roman"/>
                <a:cs typeface="Times New Roman"/>
              </a:rPr>
              <a:t>of </a:t>
            </a:r>
            <a:r>
              <a:rPr sz="1450" spc="-10" dirty="0">
                <a:latin typeface="Times New Roman"/>
                <a:cs typeface="Times New Roman"/>
              </a:rPr>
              <a:t>the uploaded file to</a:t>
            </a:r>
            <a:r>
              <a:rPr sz="1450" spc="5"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
        <p:nvSpPr>
          <p:cNvPr id="14" name="object 14"/>
          <p:cNvSpPr/>
          <p:nvPr/>
        </p:nvSpPr>
        <p:spPr>
          <a:xfrm>
            <a:off x="630881" y="8478594"/>
            <a:ext cx="4022097" cy="466459"/>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618181" y="9005524"/>
            <a:ext cx="6369685"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Line 21 calculates the name </a:t>
            </a:r>
            <a:r>
              <a:rPr sz="1450" spc="-5" dirty="0">
                <a:latin typeface="Times New Roman"/>
                <a:cs typeface="Times New Roman"/>
              </a:rPr>
              <a:t>of </a:t>
            </a:r>
            <a:r>
              <a:rPr sz="1450" spc="-10" dirty="0">
                <a:latin typeface="Times New Roman"/>
                <a:cs typeface="Times New Roman"/>
              </a:rPr>
              <a:t>just the image file without the entire file path. This is  because when you are working with </a:t>
            </a:r>
            <a:r>
              <a:rPr sz="1450" spc="-15" dirty="0">
                <a:latin typeface="Times New Roman"/>
                <a:cs typeface="Times New Roman"/>
              </a:rPr>
              <a:t>HTML </a:t>
            </a:r>
            <a:r>
              <a:rPr sz="1450" spc="-10" dirty="0">
                <a:latin typeface="Times New Roman"/>
                <a:cs typeface="Times New Roman"/>
              </a:rPr>
              <a:t>&lt;img&gt; tags, you </a:t>
            </a:r>
            <a:r>
              <a:rPr sz="1450" spc="-15" dirty="0">
                <a:latin typeface="Times New Roman"/>
                <a:cs typeface="Times New Roman"/>
              </a:rPr>
              <a:t>don’t </a:t>
            </a:r>
            <a:r>
              <a:rPr sz="1450" spc="-10" dirty="0">
                <a:latin typeface="Times New Roman"/>
                <a:cs typeface="Times New Roman"/>
              </a:rPr>
              <a:t>have to specify the  entire path </a:t>
            </a:r>
            <a:r>
              <a:rPr sz="1450" spc="-5" dirty="0">
                <a:latin typeface="Times New Roman"/>
                <a:cs typeface="Times New Roman"/>
              </a:rPr>
              <a:t>of </a:t>
            </a:r>
            <a:r>
              <a:rPr sz="1450" spc="-10" dirty="0">
                <a:latin typeface="Times New Roman"/>
                <a:cs typeface="Times New Roman"/>
              </a:rPr>
              <a:t>the image; you only need to specify where it is </a:t>
            </a:r>
            <a:r>
              <a:rPr sz="1450" i="1" spc="-15" dirty="0">
                <a:latin typeface="Times New Roman"/>
                <a:cs typeface="Times New Roman"/>
              </a:rPr>
              <a:t>relative </a:t>
            </a:r>
            <a:r>
              <a:rPr sz="1450" i="1" spc="-10" dirty="0">
                <a:latin typeface="Times New Roman"/>
                <a:cs typeface="Times New Roman"/>
              </a:rPr>
              <a:t>to </a:t>
            </a:r>
            <a:r>
              <a:rPr sz="1450" i="1" spc="-20" dirty="0">
                <a:latin typeface="Times New Roman"/>
                <a:cs typeface="Times New Roman"/>
              </a:rPr>
              <a:t>where </a:t>
            </a:r>
            <a:r>
              <a:rPr sz="1450" i="1" spc="-10" dirty="0">
                <a:latin typeface="Times New Roman"/>
                <a:cs typeface="Times New Roman"/>
              </a:rPr>
              <a:t>you</a:t>
            </a:r>
            <a:r>
              <a:rPr sz="1450" i="1" spc="160" dirty="0">
                <a:latin typeface="Times New Roman"/>
                <a:cs typeface="Times New Roman"/>
              </a:rPr>
              <a:t> </a:t>
            </a:r>
            <a:r>
              <a:rPr sz="1450" i="1" spc="-20" dirty="0">
                <a:latin typeface="Times New Roman"/>
                <a:cs typeface="Times New Roman"/>
              </a:rPr>
              <a:t>are</a:t>
            </a:r>
            <a:r>
              <a:rPr sz="1450" spc="-20" dirty="0">
                <a:latin typeface="Times New Roman"/>
                <a:cs typeface="Times New Roman"/>
              </a:rPr>
              <a:t>.</a:t>
            </a:r>
            <a:endParaRPr sz="1450">
              <a:latin typeface="Times New Roman"/>
              <a:cs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4890504" cy="107926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1587897"/>
            <a:ext cx="6310630"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22 and 24 </a:t>
            </a:r>
            <a:r>
              <a:rPr sz="1450" spc="-10" dirty="0">
                <a:latin typeface="Times New Roman"/>
                <a:cs typeface="Times New Roman"/>
              </a:rPr>
              <a:t>output the values </a:t>
            </a:r>
            <a:r>
              <a:rPr sz="1450" spc="-5" dirty="0">
                <a:latin typeface="Times New Roman"/>
                <a:cs typeface="Times New Roman"/>
              </a:rPr>
              <a:t>of </a:t>
            </a:r>
            <a:r>
              <a:rPr sz="1450" spc="-10" dirty="0">
                <a:latin typeface="Times New Roman"/>
                <a:cs typeface="Times New Roman"/>
              </a:rPr>
              <a:t>these calculations so you can see what was the  result. Of course, if this was </a:t>
            </a:r>
            <a:r>
              <a:rPr sz="1450" spc="-5" dirty="0">
                <a:latin typeface="Times New Roman"/>
                <a:cs typeface="Times New Roman"/>
              </a:rPr>
              <a:t>a </a:t>
            </a:r>
            <a:r>
              <a:rPr sz="1450" spc="-10" dirty="0">
                <a:latin typeface="Times New Roman"/>
                <a:cs typeface="Times New Roman"/>
              </a:rPr>
              <a:t>“real” web site for </a:t>
            </a:r>
            <a:r>
              <a:rPr sz="1450" spc="-5" dirty="0">
                <a:latin typeface="Times New Roman"/>
                <a:cs typeface="Times New Roman"/>
              </a:rPr>
              <a:t>a </a:t>
            </a:r>
            <a:r>
              <a:rPr sz="1450" spc="-10" dirty="0">
                <a:latin typeface="Times New Roman"/>
                <a:cs typeface="Times New Roman"/>
              </a:rPr>
              <a:t>used car lot, you wouldn’t want all  this extra information going to the</a:t>
            </a:r>
            <a:r>
              <a:rPr sz="1450" spc="20" dirty="0">
                <a:latin typeface="Times New Roman"/>
                <a:cs typeface="Times New Roman"/>
              </a:rPr>
              <a:t> </a:t>
            </a:r>
            <a:r>
              <a:rPr sz="1450" spc="-20" dirty="0">
                <a:latin typeface="Times New Roman"/>
                <a:cs typeface="Times New Roman"/>
              </a:rPr>
              <a:t>browser.</a:t>
            </a:r>
            <a:endParaRPr sz="1450">
              <a:latin typeface="Times New Roman"/>
              <a:cs typeface="Times New Roman"/>
            </a:endParaRPr>
          </a:p>
        </p:txBody>
      </p:sp>
      <p:sp>
        <p:nvSpPr>
          <p:cNvPr id="4" name="object 4"/>
          <p:cNvSpPr/>
          <p:nvPr/>
        </p:nvSpPr>
        <p:spPr>
          <a:xfrm>
            <a:off x="1316466" y="2341445"/>
            <a:ext cx="4927068" cy="79572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0881" y="3438998"/>
            <a:ext cx="5045903" cy="841457"/>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4340925"/>
            <a:ext cx="645477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26 </a:t>
            </a:r>
            <a:r>
              <a:rPr sz="1450" spc="-10" dirty="0">
                <a:latin typeface="Times New Roman"/>
                <a:cs typeface="Times New Roman"/>
              </a:rPr>
              <a:t>moves the uploaded file from the temporary location assigned by PHP into the  </a:t>
            </a:r>
            <a:r>
              <a:rPr sz="1450" spc="-15" dirty="0">
                <a:latin typeface="Times New Roman"/>
                <a:cs typeface="Times New Roman"/>
              </a:rPr>
              <a:t>target </a:t>
            </a:r>
            <a:r>
              <a:rPr sz="1450" spc="-10" dirty="0">
                <a:latin typeface="Times New Roman"/>
                <a:cs typeface="Times New Roman"/>
              </a:rPr>
              <a:t>path that you calculated in line </a:t>
            </a:r>
            <a:r>
              <a:rPr sz="1450" spc="-5" dirty="0">
                <a:latin typeface="Times New Roman"/>
                <a:cs typeface="Times New Roman"/>
              </a:rPr>
              <a:t>20. </a:t>
            </a:r>
            <a:r>
              <a:rPr sz="1450" b="1" spc="-10" dirty="0">
                <a:latin typeface="Times New Roman"/>
                <a:cs typeface="Times New Roman"/>
              </a:rPr>
              <a:t>Line 27 </a:t>
            </a:r>
            <a:r>
              <a:rPr sz="1450" spc="-10" dirty="0">
                <a:latin typeface="Times New Roman"/>
                <a:cs typeface="Times New Roman"/>
              </a:rPr>
              <a:t>informs you </a:t>
            </a:r>
            <a:r>
              <a:rPr sz="1450" spc="-5" dirty="0">
                <a:latin typeface="Times New Roman"/>
                <a:cs typeface="Times New Roman"/>
              </a:rPr>
              <a:t>of </a:t>
            </a:r>
            <a:r>
              <a:rPr sz="1450" spc="-10" dirty="0">
                <a:latin typeface="Times New Roman"/>
                <a:cs typeface="Times New Roman"/>
              </a:rPr>
              <a:t>this</a:t>
            </a:r>
            <a:r>
              <a:rPr sz="1450" spc="80" dirty="0">
                <a:latin typeface="Times New Roman"/>
                <a:cs typeface="Times New Roman"/>
              </a:rPr>
              <a:t> </a:t>
            </a:r>
            <a:r>
              <a:rPr sz="1450" spc="-10" dirty="0">
                <a:latin typeface="Times New Roman"/>
                <a:cs typeface="Times New Roman"/>
              </a:rPr>
              <a:t>fact.</a:t>
            </a:r>
            <a:endParaRPr sz="1450">
              <a:latin typeface="Times New Roman"/>
              <a:cs typeface="Times New Roman"/>
            </a:endParaRPr>
          </a:p>
        </p:txBody>
      </p:sp>
      <p:sp>
        <p:nvSpPr>
          <p:cNvPr id="7" name="object 7"/>
          <p:cNvSpPr/>
          <p:nvPr/>
        </p:nvSpPr>
        <p:spPr>
          <a:xfrm>
            <a:off x="630881" y="4884109"/>
            <a:ext cx="4863081" cy="168291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6627493"/>
            <a:ext cx="6303010" cy="455295"/>
          </a:xfrm>
          <a:prstGeom prst="rect">
            <a:avLst/>
          </a:prstGeom>
        </p:spPr>
        <p:txBody>
          <a:bodyPr vert="horz" wrap="square" lIns="0" tIns="11430" rIns="0" bIns="0" rtlCol="0">
            <a:spAutoFit/>
          </a:bodyPr>
          <a:lstStyle/>
          <a:p>
            <a:pPr marL="12700">
              <a:lnSpc>
                <a:spcPts val="1700"/>
              </a:lnSpc>
              <a:spcBef>
                <a:spcPts val="90"/>
              </a:spcBef>
            </a:pPr>
            <a:r>
              <a:rPr sz="1450" spc="-10" dirty="0">
                <a:latin typeface="Times New Roman"/>
                <a:cs typeface="Times New Roman"/>
              </a:rPr>
              <a:t>Next, we want to create </a:t>
            </a:r>
            <a:r>
              <a:rPr sz="1450" spc="-5" dirty="0">
                <a:latin typeface="Times New Roman"/>
                <a:cs typeface="Times New Roman"/>
              </a:rPr>
              <a:t>a </a:t>
            </a:r>
            <a:r>
              <a:rPr sz="1450" spc="-10" dirty="0">
                <a:latin typeface="Times New Roman"/>
                <a:cs typeface="Times New Roman"/>
              </a:rPr>
              <a:t>record in the images table that points to this new image</a:t>
            </a:r>
            <a:r>
              <a:rPr sz="1450" spc="155" dirty="0">
                <a:latin typeface="Times New Roman"/>
                <a:cs typeface="Times New Roman"/>
              </a:rPr>
              <a:t> </a:t>
            </a:r>
            <a:r>
              <a:rPr sz="1450" spc="-10" dirty="0">
                <a:latin typeface="Times New Roman"/>
                <a:cs typeface="Times New Roman"/>
              </a:rPr>
              <a:t>file.</a:t>
            </a:r>
            <a:endParaRPr sz="1450">
              <a:latin typeface="Times New Roman"/>
              <a:cs typeface="Times New Roman"/>
            </a:endParaRPr>
          </a:p>
          <a:p>
            <a:pPr marL="12700">
              <a:lnSpc>
                <a:spcPts val="1700"/>
              </a:lnSpc>
            </a:pPr>
            <a:r>
              <a:rPr sz="1450" b="1" spc="-10" dirty="0">
                <a:latin typeface="Times New Roman"/>
                <a:cs typeface="Times New Roman"/>
              </a:rPr>
              <a:t>Lines 29 to 35 </a:t>
            </a:r>
            <a:r>
              <a:rPr sz="1450" spc="-10" dirty="0">
                <a:latin typeface="Times New Roman"/>
                <a:cs typeface="Times New Roman"/>
              </a:rPr>
              <a:t>set the stage for this to</a:t>
            </a:r>
            <a:r>
              <a:rPr sz="1450" spc="40" dirty="0">
                <a:latin typeface="Times New Roman"/>
                <a:cs typeface="Times New Roman"/>
              </a:rPr>
              <a:t> </a:t>
            </a:r>
            <a:r>
              <a:rPr sz="1450" spc="-10" dirty="0">
                <a:latin typeface="Times New Roman"/>
                <a:cs typeface="Times New Roman"/>
              </a:rPr>
              <a:t>happen.</a:t>
            </a:r>
            <a:endParaRPr sz="1450">
              <a:latin typeface="Times New Roman"/>
              <a:cs typeface="Times New Roman"/>
            </a:endParaRPr>
          </a:p>
        </p:txBody>
      </p:sp>
      <p:sp>
        <p:nvSpPr>
          <p:cNvPr id="9" name="object 9"/>
          <p:cNvSpPr/>
          <p:nvPr/>
        </p:nvSpPr>
        <p:spPr>
          <a:xfrm>
            <a:off x="630881" y="7170677"/>
            <a:ext cx="4872222" cy="868895"/>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8181" y="8100043"/>
            <a:ext cx="6435725" cy="159893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a:t>
            </a:r>
            <a:r>
              <a:rPr sz="1450" b="1" spc="-10" dirty="0">
                <a:latin typeface="Times New Roman"/>
                <a:cs typeface="Times New Roman"/>
              </a:rPr>
              <a:t>line 36 </a:t>
            </a:r>
            <a:r>
              <a:rPr sz="1450" spc="-10" dirty="0">
                <a:latin typeface="Times New Roman"/>
                <a:cs typeface="Times New Roman"/>
              </a:rPr>
              <a:t>we get just the name </a:t>
            </a:r>
            <a:r>
              <a:rPr sz="1450" spc="-5" dirty="0">
                <a:latin typeface="Times New Roman"/>
                <a:cs typeface="Times New Roman"/>
              </a:rPr>
              <a:t>of </a:t>
            </a:r>
            <a:r>
              <a:rPr sz="1450" spc="-10" dirty="0">
                <a:latin typeface="Times New Roman"/>
                <a:cs typeface="Times New Roman"/>
              </a:rPr>
              <a:t>the uploaded file, without any path information at all.  This is because we just want to insert the name </a:t>
            </a:r>
            <a:r>
              <a:rPr sz="1450" spc="-5" dirty="0">
                <a:latin typeface="Times New Roman"/>
                <a:cs typeface="Times New Roman"/>
              </a:rPr>
              <a:t>of </a:t>
            </a:r>
            <a:r>
              <a:rPr sz="1450" spc="-10" dirty="0">
                <a:latin typeface="Times New Roman"/>
                <a:cs typeface="Times New Roman"/>
              </a:rPr>
              <a:t>the file into the database. When  referring to the file later with an </a:t>
            </a:r>
            <a:r>
              <a:rPr sz="1450" spc="-15" dirty="0">
                <a:latin typeface="Times New Roman"/>
                <a:cs typeface="Times New Roman"/>
              </a:rPr>
              <a:t>&lt;IMG&gt; </a:t>
            </a:r>
            <a:r>
              <a:rPr sz="1450" spc="-10" dirty="0">
                <a:latin typeface="Times New Roman"/>
                <a:cs typeface="Times New Roman"/>
              </a:rPr>
              <a:t>tag, we can always specify </a:t>
            </a:r>
            <a:r>
              <a:rPr sz="1450" spc="-5" dirty="0">
                <a:latin typeface="Times New Roman"/>
                <a:cs typeface="Times New Roman"/>
              </a:rPr>
              <a:t>a </a:t>
            </a:r>
            <a:r>
              <a:rPr sz="1450" spc="-10" dirty="0">
                <a:latin typeface="Times New Roman"/>
                <a:cs typeface="Times New Roman"/>
              </a:rPr>
              <a:t>path if</a:t>
            </a:r>
            <a:r>
              <a:rPr sz="1450" spc="135" dirty="0">
                <a:latin typeface="Times New Roman"/>
                <a:cs typeface="Times New Roman"/>
              </a:rPr>
              <a:t> </a:t>
            </a:r>
            <a:r>
              <a:rPr sz="1450" spc="-10" dirty="0">
                <a:latin typeface="Times New Roman"/>
                <a:cs typeface="Times New Roman"/>
              </a:rPr>
              <a:t>needed.</a:t>
            </a:r>
            <a:endParaRPr sz="1450">
              <a:latin typeface="Times New Roman"/>
              <a:cs typeface="Times New Roman"/>
            </a:endParaRPr>
          </a:p>
          <a:p>
            <a:pPr marL="12700" marR="216535" algn="just">
              <a:lnSpc>
                <a:spcPts val="1660"/>
              </a:lnSpc>
              <a:spcBef>
                <a:spcPts val="710"/>
              </a:spcBef>
            </a:pPr>
            <a:r>
              <a:rPr sz="1450" b="1" spc="-10" dirty="0">
                <a:latin typeface="Times New Roman"/>
                <a:cs typeface="Times New Roman"/>
              </a:rPr>
              <a:t>Line 37 </a:t>
            </a:r>
            <a:r>
              <a:rPr sz="1450" spc="-10" dirty="0">
                <a:latin typeface="Times New Roman"/>
                <a:cs typeface="Times New Roman"/>
              </a:rPr>
              <a:t>builds the query to insert the record into the database, and line 38 writes </a:t>
            </a:r>
            <a:r>
              <a:rPr sz="1450" spc="-5" dirty="0">
                <a:latin typeface="Times New Roman"/>
                <a:cs typeface="Times New Roman"/>
              </a:rPr>
              <a:t>out  </a:t>
            </a:r>
            <a:r>
              <a:rPr sz="1450" spc="-10" dirty="0">
                <a:latin typeface="Times New Roman"/>
                <a:cs typeface="Times New Roman"/>
              </a:rPr>
              <a:t>what the query is. Line 38 was very helpful while </a:t>
            </a:r>
            <a:r>
              <a:rPr sz="1450" spc="-5" dirty="0">
                <a:latin typeface="Times New Roman"/>
                <a:cs typeface="Times New Roman"/>
              </a:rPr>
              <a:t>I </a:t>
            </a:r>
            <a:r>
              <a:rPr sz="1450" spc="-10" dirty="0">
                <a:latin typeface="Times New Roman"/>
                <a:cs typeface="Times New Roman"/>
              </a:rPr>
              <a:t>was originally writing this script,  because </a:t>
            </a:r>
            <a:r>
              <a:rPr sz="1450" spc="-5" dirty="0">
                <a:latin typeface="Times New Roman"/>
                <a:cs typeface="Times New Roman"/>
              </a:rPr>
              <a:t>of </a:t>
            </a:r>
            <a:r>
              <a:rPr sz="1450" spc="-10" dirty="0">
                <a:latin typeface="Times New Roman"/>
                <a:cs typeface="Times New Roman"/>
              </a:rPr>
              <a:t>course it didn’t work the first time </a:t>
            </a:r>
            <a:r>
              <a:rPr sz="1450" spc="-5" dirty="0">
                <a:latin typeface="Times New Roman"/>
                <a:cs typeface="Times New Roman"/>
              </a:rPr>
              <a:t>I </a:t>
            </a:r>
            <a:r>
              <a:rPr sz="1450" spc="-10" dirty="0">
                <a:latin typeface="Times New Roman"/>
                <a:cs typeface="Times New Roman"/>
              </a:rPr>
              <a:t>tried it. Seeing the actual query is the  first step to figuring </a:t>
            </a:r>
            <a:r>
              <a:rPr sz="1450" spc="-5" dirty="0">
                <a:latin typeface="Times New Roman"/>
                <a:cs typeface="Times New Roman"/>
              </a:rPr>
              <a:t>out </a:t>
            </a:r>
            <a:r>
              <a:rPr sz="1450" spc="-10" dirty="0">
                <a:latin typeface="Times New Roman"/>
                <a:cs typeface="Times New Roman"/>
              </a:rPr>
              <a:t>why </a:t>
            </a:r>
            <a:r>
              <a:rPr sz="1450" spc="-5" dirty="0">
                <a:latin typeface="Times New Roman"/>
                <a:cs typeface="Times New Roman"/>
              </a:rPr>
              <a:t>a </a:t>
            </a:r>
            <a:r>
              <a:rPr sz="1450" spc="-10" dirty="0">
                <a:latin typeface="Times New Roman"/>
                <a:cs typeface="Times New Roman"/>
              </a:rPr>
              <a:t>particular query did </a:t>
            </a:r>
            <a:r>
              <a:rPr sz="1450" spc="-5" dirty="0">
                <a:latin typeface="Times New Roman"/>
                <a:cs typeface="Times New Roman"/>
              </a:rPr>
              <a:t>not</a:t>
            </a:r>
            <a:r>
              <a:rPr sz="1450" spc="40" dirty="0">
                <a:latin typeface="Times New Roman"/>
                <a:cs typeface="Times New Roman"/>
              </a:rPr>
              <a:t> </a:t>
            </a:r>
            <a:r>
              <a:rPr sz="1450" spc="-10" dirty="0">
                <a:latin typeface="Times New Roman"/>
                <a:cs typeface="Times New Roman"/>
              </a:rPr>
              <a:t>work.</a:t>
            </a:r>
            <a:endParaRPr sz="1450">
              <a:latin typeface="Times New Roman"/>
              <a:cs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4570564" cy="887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1395825"/>
            <a:ext cx="640524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39 to 41 </a:t>
            </a:r>
            <a:r>
              <a:rPr sz="1450" spc="-10" dirty="0">
                <a:latin typeface="Times New Roman"/>
                <a:cs typeface="Times New Roman"/>
              </a:rPr>
              <a:t>create </a:t>
            </a:r>
            <a:r>
              <a:rPr sz="1450" spc="-5" dirty="0">
                <a:latin typeface="Times New Roman"/>
                <a:cs typeface="Times New Roman"/>
              </a:rPr>
              <a:t>a </a:t>
            </a:r>
            <a:r>
              <a:rPr sz="1450" spc="-10" dirty="0">
                <a:latin typeface="Times New Roman"/>
                <a:cs typeface="Times New Roman"/>
              </a:rPr>
              <a:t>link that allows </a:t>
            </a:r>
            <a:r>
              <a:rPr sz="1450" spc="-5" dirty="0">
                <a:latin typeface="Times New Roman"/>
                <a:cs typeface="Times New Roman"/>
              </a:rPr>
              <a:t>us </a:t>
            </a:r>
            <a:r>
              <a:rPr sz="1450" spc="-10" dirty="0">
                <a:latin typeface="Times New Roman"/>
                <a:cs typeface="Times New Roman"/>
              </a:rPr>
              <a:t>to easily add another image for this car if we  have one.</a:t>
            </a:r>
            <a:endParaRPr sz="1450">
              <a:latin typeface="Times New Roman"/>
              <a:cs typeface="Times New Roman"/>
            </a:endParaRPr>
          </a:p>
        </p:txBody>
      </p:sp>
      <p:sp>
        <p:nvSpPr>
          <p:cNvPr id="4" name="object 4"/>
          <p:cNvSpPr/>
          <p:nvPr/>
        </p:nvSpPr>
        <p:spPr>
          <a:xfrm>
            <a:off x="630881" y="1939009"/>
            <a:ext cx="4799093" cy="255181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4551289"/>
            <a:ext cx="648652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42 to 51 </a:t>
            </a:r>
            <a:r>
              <a:rPr sz="1450" spc="-10" dirty="0">
                <a:latin typeface="Times New Roman"/>
                <a:cs typeface="Times New Roman"/>
              </a:rPr>
              <a:t>execute the query and prints </a:t>
            </a:r>
            <a:r>
              <a:rPr sz="1450" spc="-5" dirty="0">
                <a:latin typeface="Times New Roman"/>
                <a:cs typeface="Times New Roman"/>
              </a:rPr>
              <a:t>out </a:t>
            </a:r>
            <a:r>
              <a:rPr sz="1450" spc="-10" dirty="0">
                <a:latin typeface="Times New Roman"/>
                <a:cs typeface="Times New Roman"/>
              </a:rPr>
              <a:t>either </a:t>
            </a:r>
            <a:r>
              <a:rPr sz="1450" spc="-5" dirty="0">
                <a:latin typeface="Times New Roman"/>
                <a:cs typeface="Times New Roman"/>
              </a:rPr>
              <a:t>a </a:t>
            </a:r>
            <a:r>
              <a:rPr sz="1450" spc="-10" dirty="0">
                <a:latin typeface="Times New Roman"/>
                <a:cs typeface="Times New Roman"/>
              </a:rPr>
              <a:t>success </a:t>
            </a:r>
            <a:r>
              <a:rPr sz="1450" spc="-5" dirty="0">
                <a:latin typeface="Times New Roman"/>
                <a:cs typeface="Times New Roman"/>
              </a:rPr>
              <a:t>or </a:t>
            </a:r>
            <a:r>
              <a:rPr sz="1450" spc="-10" dirty="0">
                <a:latin typeface="Times New Roman"/>
                <a:cs typeface="Times New Roman"/>
              </a:rPr>
              <a:t>failure message. Line  52 closes the connection to</a:t>
            </a:r>
            <a:r>
              <a:rPr sz="1450" spc="10" dirty="0">
                <a:latin typeface="Times New Roman"/>
                <a:cs typeface="Times New Roman"/>
              </a:rPr>
              <a:t> </a:t>
            </a:r>
            <a:r>
              <a:rPr sz="1450" spc="-10" dirty="0">
                <a:latin typeface="Times New Roman"/>
                <a:cs typeface="Times New Roman"/>
              </a:rPr>
              <a:t>mySQL.</a:t>
            </a:r>
            <a:endParaRPr sz="1450">
              <a:latin typeface="Times New Roman"/>
              <a:cs typeface="Times New Roman"/>
            </a:endParaRPr>
          </a:p>
        </p:txBody>
      </p:sp>
      <p:sp>
        <p:nvSpPr>
          <p:cNvPr id="6" name="object 6"/>
          <p:cNvSpPr/>
          <p:nvPr/>
        </p:nvSpPr>
        <p:spPr>
          <a:xfrm>
            <a:off x="630881" y="5094473"/>
            <a:ext cx="4771669" cy="42072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575672"/>
            <a:ext cx="6318885" cy="876300"/>
          </a:xfrm>
          <a:prstGeom prst="rect">
            <a:avLst/>
          </a:prstGeom>
        </p:spPr>
        <p:txBody>
          <a:bodyPr vert="horz" wrap="square" lIns="0" tIns="26670" rIns="0" bIns="0" rtlCol="0">
            <a:spAutoFit/>
          </a:bodyPr>
          <a:lstStyle/>
          <a:p>
            <a:pPr marL="12700" marR="5080" algn="just">
              <a:lnSpc>
                <a:spcPts val="1660"/>
              </a:lnSpc>
              <a:spcBef>
                <a:spcPts val="210"/>
              </a:spcBef>
            </a:pPr>
            <a:r>
              <a:rPr sz="1450" spc="-10" dirty="0">
                <a:latin typeface="Times New Roman"/>
                <a:cs typeface="Times New Roman"/>
              </a:rPr>
              <a:t>Line 52 creates an image tag for the file we just uploaded so you can see what it looks  like. When </a:t>
            </a:r>
            <a:r>
              <a:rPr sz="1450" spc="-5" dirty="0">
                <a:latin typeface="Times New Roman"/>
                <a:cs typeface="Times New Roman"/>
              </a:rPr>
              <a:t>I </a:t>
            </a:r>
            <a:r>
              <a:rPr sz="1450" spc="-10" dirty="0">
                <a:latin typeface="Times New Roman"/>
                <a:cs typeface="Times New Roman"/>
              </a:rPr>
              <a:t>first created this the images were so big they took over the whole screen,  so </a:t>
            </a:r>
            <a:r>
              <a:rPr sz="1450" spc="-5" dirty="0">
                <a:latin typeface="Times New Roman"/>
                <a:cs typeface="Times New Roman"/>
              </a:rPr>
              <a:t>I </a:t>
            </a:r>
            <a:r>
              <a:rPr sz="1450" spc="-10" dirty="0">
                <a:latin typeface="Times New Roman"/>
                <a:cs typeface="Times New Roman"/>
              </a:rPr>
              <a:t>added the attribute width=‘150’ to keep the images to </a:t>
            </a:r>
            <a:r>
              <a:rPr sz="1450" spc="-5" dirty="0">
                <a:latin typeface="Times New Roman"/>
                <a:cs typeface="Times New Roman"/>
              </a:rPr>
              <a:t>a </a:t>
            </a:r>
            <a:r>
              <a:rPr sz="1450" spc="-10" dirty="0">
                <a:latin typeface="Times New Roman"/>
                <a:cs typeface="Times New Roman"/>
              </a:rPr>
              <a:t>reasonable size. This tells  the browser to resize the</a:t>
            </a:r>
            <a:r>
              <a:rPr sz="1450" spc="10" dirty="0">
                <a:latin typeface="Times New Roman"/>
                <a:cs typeface="Times New Roman"/>
              </a:rPr>
              <a:t> </a:t>
            </a:r>
            <a:r>
              <a:rPr sz="1450" spc="-10" dirty="0">
                <a:latin typeface="Times New Roman"/>
                <a:cs typeface="Times New Roman"/>
              </a:rPr>
              <a:t>image.</a:t>
            </a:r>
            <a:endParaRPr sz="1450">
              <a:latin typeface="Times New Roman"/>
              <a:cs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654544"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75727"/>
            <a:ext cx="6654800" cy="6350635"/>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PHP </a:t>
            </a:r>
            <a:r>
              <a:rPr sz="2000" b="1" dirty="0">
                <a:latin typeface="Times New Roman"/>
                <a:cs typeface="Times New Roman"/>
              </a:rPr>
              <a:t>Quirks </a:t>
            </a:r>
            <a:r>
              <a:rPr sz="2000" b="1" spc="5" dirty="0">
                <a:latin typeface="Times New Roman"/>
                <a:cs typeface="Times New Roman"/>
              </a:rPr>
              <a:t>and</a:t>
            </a:r>
            <a:r>
              <a:rPr sz="2000" b="1" spc="-120" dirty="0">
                <a:latin typeface="Times New Roman"/>
                <a:cs typeface="Times New Roman"/>
              </a:rPr>
              <a:t> </a:t>
            </a:r>
            <a:r>
              <a:rPr sz="2000" b="1" spc="-10" dirty="0">
                <a:latin typeface="Times New Roman"/>
                <a:cs typeface="Times New Roman"/>
              </a:rPr>
              <a:t>Tips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170180">
              <a:lnSpc>
                <a:spcPts val="1660"/>
              </a:lnSpc>
              <a:spcBef>
                <a:spcPts val="935"/>
              </a:spcBef>
            </a:pPr>
            <a:r>
              <a:rPr sz="1450" spc="-10" dirty="0">
                <a:latin typeface="Times New Roman"/>
                <a:cs typeface="Times New Roman"/>
              </a:rPr>
              <a:t>Every language has its quirks. As </a:t>
            </a:r>
            <a:r>
              <a:rPr sz="1450" spc="-5" dirty="0">
                <a:latin typeface="Times New Roman"/>
                <a:cs typeface="Times New Roman"/>
              </a:rPr>
              <a:t>I </a:t>
            </a:r>
            <a:r>
              <a:rPr sz="1450" spc="-10" dirty="0">
                <a:latin typeface="Times New Roman"/>
                <a:cs typeface="Times New Roman"/>
              </a:rPr>
              <a:t>encounter those aspects </a:t>
            </a:r>
            <a:r>
              <a:rPr sz="1450" spc="-5" dirty="0">
                <a:latin typeface="Times New Roman"/>
                <a:cs typeface="Times New Roman"/>
              </a:rPr>
              <a:t>of </a:t>
            </a:r>
            <a:r>
              <a:rPr sz="1450" spc="-10" dirty="0">
                <a:latin typeface="Times New Roman"/>
                <a:cs typeface="Times New Roman"/>
              </a:rPr>
              <a:t>PHP that are </a:t>
            </a:r>
            <a:r>
              <a:rPr sz="1450" spc="-5" dirty="0">
                <a:latin typeface="Times New Roman"/>
                <a:cs typeface="Times New Roman"/>
              </a:rPr>
              <a:t>not  </a:t>
            </a:r>
            <a:r>
              <a:rPr sz="1450" spc="-10" dirty="0">
                <a:latin typeface="Times New Roman"/>
                <a:cs typeface="Times New Roman"/>
              </a:rPr>
              <a:t>immediately intuitive, </a:t>
            </a:r>
            <a:r>
              <a:rPr sz="1450" spc="-5" dirty="0">
                <a:latin typeface="Times New Roman"/>
                <a:cs typeface="Times New Roman"/>
              </a:rPr>
              <a:t>or </a:t>
            </a:r>
            <a:r>
              <a:rPr sz="1450" spc="-10" dirty="0">
                <a:latin typeface="Times New Roman"/>
                <a:cs typeface="Times New Roman"/>
              </a:rPr>
              <a:t>if </a:t>
            </a:r>
            <a:r>
              <a:rPr sz="1450" spc="-5" dirty="0">
                <a:latin typeface="Times New Roman"/>
                <a:cs typeface="Times New Roman"/>
              </a:rPr>
              <a:t>I </a:t>
            </a:r>
            <a:r>
              <a:rPr sz="1450" spc="-10" dirty="0">
                <a:latin typeface="Times New Roman"/>
                <a:cs typeface="Times New Roman"/>
              </a:rPr>
              <a:t>find </a:t>
            </a:r>
            <a:r>
              <a:rPr sz="1450" spc="-5" dirty="0">
                <a:latin typeface="Times New Roman"/>
                <a:cs typeface="Times New Roman"/>
              </a:rPr>
              <a:t>a </a:t>
            </a:r>
            <a:r>
              <a:rPr sz="1450" spc="-10" dirty="0">
                <a:latin typeface="Times New Roman"/>
                <a:cs typeface="Times New Roman"/>
              </a:rPr>
              <a:t>great tip that could make </a:t>
            </a:r>
            <a:r>
              <a:rPr sz="1450" spc="-5" dirty="0">
                <a:latin typeface="Times New Roman"/>
                <a:cs typeface="Times New Roman"/>
              </a:rPr>
              <a:t>your </a:t>
            </a:r>
            <a:r>
              <a:rPr sz="1450" spc="-10" dirty="0">
                <a:latin typeface="Times New Roman"/>
                <a:cs typeface="Times New Roman"/>
              </a:rPr>
              <a:t>life </a:t>
            </a:r>
            <a:r>
              <a:rPr sz="1450" spc="-20" dirty="0">
                <a:latin typeface="Times New Roman"/>
                <a:cs typeface="Times New Roman"/>
              </a:rPr>
              <a:t>easier, </a:t>
            </a:r>
            <a:r>
              <a:rPr sz="1450" spc="-10" dirty="0">
                <a:latin typeface="Times New Roman"/>
                <a:cs typeface="Times New Roman"/>
              </a:rPr>
              <a:t>it will go  into this</a:t>
            </a:r>
            <a:r>
              <a:rPr sz="1450" spc="-5" dirty="0">
                <a:latin typeface="Times New Roman"/>
                <a:cs typeface="Times New Roman"/>
              </a:rPr>
              <a:t> </a:t>
            </a:r>
            <a:r>
              <a:rPr sz="1450" spc="-10" dirty="0">
                <a:latin typeface="Times New Roman"/>
                <a:cs typeface="Times New Roman"/>
              </a:rPr>
              <a:t>section.</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Single Quotes </a:t>
            </a:r>
            <a:r>
              <a:rPr sz="1650" b="1" dirty="0">
                <a:solidFill>
                  <a:srgbClr val="003366"/>
                </a:solidFill>
                <a:latin typeface="Times New Roman"/>
                <a:cs typeface="Times New Roman"/>
              </a:rPr>
              <a:t>vs Double</a:t>
            </a:r>
            <a:r>
              <a:rPr sz="1650" b="1" spc="5" dirty="0">
                <a:solidFill>
                  <a:srgbClr val="003366"/>
                </a:solidFill>
                <a:latin typeface="Times New Roman"/>
                <a:cs typeface="Times New Roman"/>
              </a:rPr>
              <a:t> </a:t>
            </a:r>
            <a:r>
              <a:rPr sz="1650" b="1" spc="-5" dirty="0">
                <a:solidFill>
                  <a:srgbClr val="003366"/>
                </a:solidFill>
                <a:latin typeface="Times New Roman"/>
                <a:cs typeface="Times New Roman"/>
              </a:rPr>
              <a:t>Quotes</a:t>
            </a:r>
            <a:endParaRPr sz="1650">
              <a:latin typeface="Times New Roman"/>
              <a:cs typeface="Times New Roman"/>
            </a:endParaRPr>
          </a:p>
          <a:p>
            <a:pPr marL="186055" marR="5080">
              <a:lnSpc>
                <a:spcPts val="1660"/>
              </a:lnSpc>
              <a:spcBef>
                <a:spcPts val="860"/>
              </a:spcBef>
            </a:pPr>
            <a:r>
              <a:rPr sz="1450" spc="-10" dirty="0">
                <a:latin typeface="Times New Roman"/>
                <a:cs typeface="Times New Roman"/>
              </a:rPr>
              <a:t>When working with strings, it is important to understand the </a:t>
            </a:r>
            <a:r>
              <a:rPr sz="1450" spc="-15" dirty="0">
                <a:latin typeface="Times New Roman"/>
                <a:cs typeface="Times New Roman"/>
              </a:rPr>
              <a:t>difference </a:t>
            </a:r>
            <a:r>
              <a:rPr sz="1450" spc="-10" dirty="0">
                <a:latin typeface="Times New Roman"/>
                <a:cs typeface="Times New Roman"/>
              </a:rPr>
              <a:t>in how PHP  treats single quotes (echo ‘Hello $name’;) as compared with double quotes (echo</a:t>
            </a:r>
            <a:r>
              <a:rPr sz="1450" spc="130" dirty="0">
                <a:latin typeface="Times New Roman"/>
                <a:cs typeface="Times New Roman"/>
              </a:rPr>
              <a:t> </a:t>
            </a:r>
            <a:r>
              <a:rPr sz="1450" spc="-10" dirty="0">
                <a:latin typeface="Times New Roman"/>
                <a:cs typeface="Times New Roman"/>
              </a:rPr>
              <a:t>“Hello</a:t>
            </a:r>
            <a:endParaRPr sz="1450">
              <a:latin typeface="Times New Roman"/>
              <a:cs typeface="Times New Roman"/>
            </a:endParaRPr>
          </a:p>
          <a:p>
            <a:pPr marL="186055">
              <a:lnSpc>
                <a:spcPts val="1610"/>
              </a:lnSpc>
            </a:pPr>
            <a:r>
              <a:rPr sz="1450" spc="-10" dirty="0">
                <a:latin typeface="Times New Roman"/>
                <a:cs typeface="Times New Roman"/>
              </a:rPr>
              <a:t>$name”;)</a:t>
            </a:r>
            <a:endParaRPr sz="1450">
              <a:latin typeface="Times New Roman"/>
              <a:cs typeface="Times New Roman"/>
            </a:endParaRPr>
          </a:p>
          <a:p>
            <a:pPr marL="186055" marR="218440">
              <a:lnSpc>
                <a:spcPts val="1660"/>
              </a:lnSpc>
              <a:spcBef>
                <a:spcPts val="760"/>
              </a:spcBef>
            </a:pPr>
            <a:r>
              <a:rPr sz="1450" spc="-10" dirty="0">
                <a:latin typeface="Times New Roman"/>
                <a:cs typeface="Times New Roman"/>
              </a:rPr>
              <a:t>Single quoted strings will display things exactly “as is.” </a:t>
            </a:r>
            <a:r>
              <a:rPr sz="1450" spc="-30" dirty="0">
                <a:latin typeface="Times New Roman"/>
                <a:cs typeface="Times New Roman"/>
              </a:rPr>
              <a:t>Variables </a:t>
            </a:r>
            <a:r>
              <a:rPr sz="1450" spc="-10" dirty="0">
                <a:latin typeface="Times New Roman"/>
                <a:cs typeface="Times New Roman"/>
              </a:rPr>
              <a:t>will </a:t>
            </a:r>
            <a:r>
              <a:rPr sz="1450" spc="-5" dirty="0">
                <a:latin typeface="Times New Roman"/>
                <a:cs typeface="Times New Roman"/>
              </a:rPr>
              <a:t>not be  </a:t>
            </a:r>
            <a:r>
              <a:rPr sz="1450" spc="-10" dirty="0">
                <a:latin typeface="Times New Roman"/>
                <a:cs typeface="Times New Roman"/>
              </a:rPr>
              <a:t>substituted for their values. The first example above (echo ‘Hello $name’; </a:t>
            </a:r>
            <a:r>
              <a:rPr sz="1450" spc="-5" dirty="0">
                <a:latin typeface="Times New Roman"/>
                <a:cs typeface="Times New Roman"/>
              </a:rPr>
              <a:t>) </a:t>
            </a:r>
            <a:r>
              <a:rPr sz="1450" spc="-10" dirty="0">
                <a:latin typeface="Times New Roman"/>
                <a:cs typeface="Times New Roman"/>
              </a:rPr>
              <a:t>will print  </a:t>
            </a:r>
            <a:r>
              <a:rPr sz="1450" spc="-5" dirty="0">
                <a:latin typeface="Times New Roman"/>
                <a:cs typeface="Times New Roman"/>
              </a:rPr>
              <a:t>out </a:t>
            </a:r>
            <a:r>
              <a:rPr sz="1450" spc="-10" dirty="0">
                <a:latin typeface="Times New Roman"/>
                <a:cs typeface="Times New Roman"/>
              </a:rPr>
              <a:t>Hello $name.</a:t>
            </a:r>
            <a:endParaRPr sz="1450">
              <a:latin typeface="Times New Roman"/>
              <a:cs typeface="Times New Roman"/>
            </a:endParaRPr>
          </a:p>
          <a:p>
            <a:pPr marL="186055" marR="375285">
              <a:lnSpc>
                <a:spcPts val="1660"/>
              </a:lnSpc>
              <a:spcBef>
                <a:spcPts val="710"/>
              </a:spcBef>
            </a:pPr>
            <a:r>
              <a:rPr sz="1450" spc="-10" dirty="0">
                <a:latin typeface="Times New Roman"/>
                <a:cs typeface="Times New Roman"/>
              </a:rPr>
              <a:t>Double quote strings will display </a:t>
            </a:r>
            <a:r>
              <a:rPr sz="1450" spc="-5" dirty="0">
                <a:latin typeface="Times New Roman"/>
                <a:cs typeface="Times New Roman"/>
              </a:rPr>
              <a:t>a </a:t>
            </a:r>
            <a:r>
              <a:rPr sz="1450" spc="-10" dirty="0">
                <a:latin typeface="Times New Roman"/>
                <a:cs typeface="Times New Roman"/>
              </a:rPr>
              <a:t>host </a:t>
            </a:r>
            <a:r>
              <a:rPr sz="1450" spc="-5" dirty="0">
                <a:latin typeface="Times New Roman"/>
                <a:cs typeface="Times New Roman"/>
              </a:rPr>
              <a:t>of </a:t>
            </a:r>
            <a:r>
              <a:rPr sz="1450" spc="-10" dirty="0">
                <a:latin typeface="Times New Roman"/>
                <a:cs typeface="Times New Roman"/>
              </a:rPr>
              <a:t>escaped characters and variables in the  strings will </a:t>
            </a:r>
            <a:r>
              <a:rPr sz="1450" spc="-5" dirty="0">
                <a:latin typeface="Times New Roman"/>
                <a:cs typeface="Times New Roman"/>
              </a:rPr>
              <a:t>be </a:t>
            </a:r>
            <a:r>
              <a:rPr sz="1450" spc="-10" dirty="0">
                <a:latin typeface="Times New Roman"/>
                <a:cs typeface="Times New Roman"/>
              </a:rPr>
              <a:t>substituted for their values. The second example above (echo</a:t>
            </a:r>
            <a:r>
              <a:rPr sz="1450" spc="125" dirty="0">
                <a:latin typeface="Times New Roman"/>
                <a:cs typeface="Times New Roman"/>
              </a:rPr>
              <a:t> </a:t>
            </a:r>
            <a:r>
              <a:rPr sz="1450" spc="-10" dirty="0">
                <a:latin typeface="Times New Roman"/>
                <a:cs typeface="Times New Roman"/>
              </a:rPr>
              <a:t>“Hello</a:t>
            </a:r>
            <a:endParaRPr sz="1450">
              <a:latin typeface="Times New Roman"/>
              <a:cs typeface="Times New Roman"/>
            </a:endParaRPr>
          </a:p>
          <a:p>
            <a:pPr marL="186055">
              <a:lnSpc>
                <a:spcPts val="1610"/>
              </a:lnSpc>
            </a:pPr>
            <a:r>
              <a:rPr sz="1450" spc="-10" dirty="0">
                <a:latin typeface="Times New Roman"/>
                <a:cs typeface="Times New Roman"/>
              </a:rPr>
              <a:t>$name” </a:t>
            </a:r>
            <a:r>
              <a:rPr sz="1450" spc="-5" dirty="0">
                <a:latin typeface="Times New Roman"/>
                <a:cs typeface="Times New Roman"/>
              </a:rPr>
              <a:t>) </a:t>
            </a:r>
            <a:r>
              <a:rPr sz="1450" spc="-10" dirty="0">
                <a:latin typeface="Times New Roman"/>
                <a:cs typeface="Times New Roman"/>
              </a:rPr>
              <a:t>will print </a:t>
            </a:r>
            <a:r>
              <a:rPr sz="1450" spc="-5" dirty="0">
                <a:latin typeface="Times New Roman"/>
                <a:cs typeface="Times New Roman"/>
              </a:rPr>
              <a:t>out </a:t>
            </a:r>
            <a:r>
              <a:rPr sz="1450" spc="-10" dirty="0">
                <a:latin typeface="Times New Roman"/>
                <a:cs typeface="Times New Roman"/>
              </a:rPr>
              <a:t>Hello Alan if the $name variable contains</a:t>
            </a:r>
            <a:r>
              <a:rPr sz="1450" spc="55" dirty="0">
                <a:latin typeface="Times New Roman"/>
                <a:cs typeface="Times New Roman"/>
              </a:rPr>
              <a:t> </a:t>
            </a:r>
            <a:r>
              <a:rPr sz="1450" spc="-10" dirty="0">
                <a:latin typeface="Times New Roman"/>
                <a:cs typeface="Times New Roman"/>
              </a:rPr>
              <a:t>‘Alan’.</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This is an easy thing to mix </a:t>
            </a:r>
            <a:r>
              <a:rPr sz="1450" spc="-5" dirty="0">
                <a:latin typeface="Times New Roman"/>
                <a:cs typeface="Times New Roman"/>
              </a:rPr>
              <a:t>up, </a:t>
            </a:r>
            <a:r>
              <a:rPr sz="1450" spc="-10" dirty="0">
                <a:latin typeface="Times New Roman"/>
                <a:cs typeface="Times New Roman"/>
              </a:rPr>
              <a:t>so read it again.</a:t>
            </a:r>
            <a:r>
              <a:rPr sz="1450" spc="45" dirty="0">
                <a:latin typeface="Times New Roman"/>
                <a:cs typeface="Times New Roman"/>
              </a:rPr>
              <a:t> </a:t>
            </a:r>
            <a:r>
              <a:rPr sz="1450" spc="-10" dirty="0">
                <a:latin typeface="Times New Roman"/>
                <a:cs typeface="Times New Roman"/>
              </a:rPr>
              <a:t>:)</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265"/>
              </a:spcBef>
            </a:pPr>
            <a:r>
              <a:rPr sz="1650" b="1" spc="-5" dirty="0">
                <a:solidFill>
                  <a:srgbClr val="003366"/>
                </a:solidFill>
                <a:latin typeface="Times New Roman"/>
                <a:cs typeface="Times New Roman"/>
              </a:rPr>
              <a:t>The Equal</a:t>
            </a:r>
            <a:r>
              <a:rPr sz="1650" b="1" dirty="0">
                <a:solidFill>
                  <a:srgbClr val="003366"/>
                </a:solidFill>
                <a:latin typeface="Times New Roman"/>
                <a:cs typeface="Times New Roman"/>
              </a:rPr>
              <a:t> Sign</a:t>
            </a:r>
            <a:endParaRPr sz="1650">
              <a:latin typeface="Times New Roman"/>
              <a:cs typeface="Times New Roman"/>
            </a:endParaRPr>
          </a:p>
          <a:p>
            <a:pPr marL="186055">
              <a:lnSpc>
                <a:spcPts val="1700"/>
              </a:lnSpc>
              <a:spcBef>
                <a:spcPts val="810"/>
              </a:spcBef>
            </a:pPr>
            <a:r>
              <a:rPr sz="1450" spc="-10" dirty="0">
                <a:latin typeface="Times New Roman"/>
                <a:cs typeface="Times New Roman"/>
              </a:rPr>
              <a:t>The equal sign can often </a:t>
            </a:r>
            <a:r>
              <a:rPr sz="1450" spc="-5" dirty="0">
                <a:latin typeface="Times New Roman"/>
                <a:cs typeface="Times New Roman"/>
              </a:rPr>
              <a:t>be a </a:t>
            </a:r>
            <a:r>
              <a:rPr sz="1450" spc="-10" dirty="0">
                <a:latin typeface="Times New Roman"/>
                <a:cs typeface="Times New Roman"/>
              </a:rPr>
              <a:t>source </a:t>
            </a:r>
            <a:r>
              <a:rPr sz="1450" spc="-5" dirty="0">
                <a:latin typeface="Times New Roman"/>
                <a:cs typeface="Times New Roman"/>
              </a:rPr>
              <a:t>of </a:t>
            </a:r>
            <a:r>
              <a:rPr sz="1450" spc="-10" dirty="0">
                <a:latin typeface="Times New Roman"/>
                <a:cs typeface="Times New Roman"/>
              </a:rPr>
              <a:t>confusion. A single equal sign is used to</a:t>
            </a:r>
            <a:r>
              <a:rPr sz="1450" spc="70" dirty="0">
                <a:latin typeface="Times New Roman"/>
                <a:cs typeface="Times New Roman"/>
              </a:rPr>
              <a:t> </a:t>
            </a:r>
            <a:r>
              <a:rPr sz="1450" b="1" spc="-10" dirty="0">
                <a:latin typeface="Times New Roman"/>
                <a:cs typeface="Times New Roman"/>
              </a:rPr>
              <a:t>assign</a:t>
            </a:r>
            <a:endParaRPr sz="1450">
              <a:latin typeface="Times New Roman"/>
              <a:cs typeface="Times New Roman"/>
            </a:endParaRPr>
          </a:p>
          <a:p>
            <a:pPr marL="186055">
              <a:lnSpc>
                <a:spcPts val="1700"/>
              </a:lnSpc>
            </a:pPr>
            <a:r>
              <a:rPr sz="1450" spc="-5" dirty="0">
                <a:latin typeface="Times New Roman"/>
                <a:cs typeface="Times New Roman"/>
              </a:rPr>
              <a:t>a </a:t>
            </a:r>
            <a:r>
              <a:rPr sz="1450" spc="-10" dirty="0">
                <a:latin typeface="Times New Roman"/>
                <a:cs typeface="Times New Roman"/>
              </a:rPr>
              <a:t>value to </a:t>
            </a:r>
            <a:r>
              <a:rPr sz="1450" spc="-5" dirty="0">
                <a:latin typeface="Times New Roman"/>
                <a:cs typeface="Times New Roman"/>
              </a:rPr>
              <a:t>a </a:t>
            </a:r>
            <a:r>
              <a:rPr sz="1450" spc="-10" dirty="0">
                <a:latin typeface="Times New Roman"/>
                <a:cs typeface="Times New Roman"/>
              </a:rPr>
              <a:t>variable, for instance $FirstName =</a:t>
            </a:r>
            <a:r>
              <a:rPr sz="1450" spc="25" dirty="0">
                <a:latin typeface="Times New Roman"/>
                <a:cs typeface="Times New Roman"/>
              </a:rPr>
              <a:t> </a:t>
            </a:r>
            <a:r>
              <a:rPr sz="1450" spc="-10" dirty="0">
                <a:latin typeface="Times New Roman"/>
                <a:cs typeface="Times New Roman"/>
              </a:rPr>
              <a:t>‘Alan’;</a:t>
            </a:r>
            <a:endParaRPr sz="1450">
              <a:latin typeface="Times New Roman"/>
              <a:cs typeface="Times New Roman"/>
            </a:endParaRPr>
          </a:p>
          <a:p>
            <a:pPr marL="186055" marR="51435">
              <a:lnSpc>
                <a:spcPts val="1660"/>
              </a:lnSpc>
              <a:spcBef>
                <a:spcPts val="760"/>
              </a:spcBef>
            </a:pPr>
            <a:r>
              <a:rPr sz="1450" spc="-10" dirty="0">
                <a:latin typeface="Times New Roman"/>
                <a:cs typeface="Times New Roman"/>
              </a:rPr>
              <a:t>The equal sign can also </a:t>
            </a:r>
            <a:r>
              <a:rPr sz="1450" spc="-5" dirty="0">
                <a:latin typeface="Times New Roman"/>
                <a:cs typeface="Times New Roman"/>
              </a:rPr>
              <a:t>be </a:t>
            </a:r>
            <a:r>
              <a:rPr sz="1450" spc="-10" dirty="0">
                <a:latin typeface="Times New Roman"/>
                <a:cs typeface="Times New Roman"/>
              </a:rPr>
              <a:t>used to </a:t>
            </a:r>
            <a:r>
              <a:rPr sz="1450" b="1" spc="-15" dirty="0">
                <a:latin typeface="Times New Roman"/>
                <a:cs typeface="Times New Roman"/>
              </a:rPr>
              <a:t>compare </a:t>
            </a:r>
            <a:r>
              <a:rPr sz="1450" spc="-10" dirty="0">
                <a:latin typeface="Times New Roman"/>
                <a:cs typeface="Times New Roman"/>
              </a:rPr>
              <a:t>to values, if you </a:t>
            </a:r>
            <a:r>
              <a:rPr sz="1450" spc="-5" dirty="0">
                <a:latin typeface="Times New Roman"/>
                <a:cs typeface="Times New Roman"/>
              </a:rPr>
              <a:t>put </a:t>
            </a:r>
            <a:r>
              <a:rPr sz="1450" spc="-10" dirty="0">
                <a:latin typeface="Times New Roman"/>
                <a:cs typeface="Times New Roman"/>
              </a:rPr>
              <a:t>two </a:t>
            </a:r>
            <a:r>
              <a:rPr sz="1450" spc="-5" dirty="0">
                <a:latin typeface="Times New Roman"/>
                <a:cs typeface="Times New Roman"/>
              </a:rPr>
              <a:t>of </a:t>
            </a:r>
            <a:r>
              <a:rPr sz="1450" spc="-10" dirty="0">
                <a:latin typeface="Times New Roman"/>
                <a:cs typeface="Times New Roman"/>
              </a:rPr>
              <a:t>them together  and include it in an </a:t>
            </a:r>
            <a:r>
              <a:rPr sz="1450" b="1" spc="-10" dirty="0">
                <a:latin typeface="Times New Roman"/>
                <a:cs typeface="Times New Roman"/>
              </a:rPr>
              <a:t>if </a:t>
            </a:r>
            <a:r>
              <a:rPr sz="1450" spc="-10" dirty="0">
                <a:latin typeface="Times New Roman"/>
                <a:cs typeface="Times New Roman"/>
              </a:rPr>
              <a:t>statement. For instance, $FirstName == ‘Alan’ will return true for  me, as the following code</a:t>
            </a:r>
            <a:r>
              <a:rPr sz="1450" spc="10" dirty="0">
                <a:latin typeface="Times New Roman"/>
                <a:cs typeface="Times New Roman"/>
              </a:rPr>
              <a:t> </a:t>
            </a:r>
            <a:r>
              <a:rPr sz="1450" spc="-10" dirty="0">
                <a:latin typeface="Times New Roman"/>
                <a:cs typeface="Times New Roman"/>
              </a:rPr>
              <a:t>demonstrates</a:t>
            </a:r>
            <a:endParaRPr sz="145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8589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dynamically add the correct date to the page every time the page is served if you insert </a:t>
            </a:r>
            <a:r>
              <a:rPr sz="1450" spc="-5" dirty="0">
                <a:latin typeface="Times New Roman"/>
                <a:cs typeface="Times New Roman"/>
              </a:rPr>
              <a:t>a  </a:t>
            </a:r>
            <a:r>
              <a:rPr sz="1450" spc="-10" dirty="0">
                <a:latin typeface="Times New Roman"/>
                <a:cs typeface="Times New Roman"/>
              </a:rPr>
              <a:t>little bit </a:t>
            </a:r>
            <a:r>
              <a:rPr sz="1450" spc="-5" dirty="0">
                <a:latin typeface="Times New Roman"/>
                <a:cs typeface="Times New Roman"/>
              </a:rPr>
              <a:t>of </a:t>
            </a:r>
            <a:r>
              <a:rPr sz="1450" spc="-10" dirty="0">
                <a:latin typeface="Times New Roman"/>
                <a:cs typeface="Times New Roman"/>
              </a:rPr>
              <a:t>PHP code like</a:t>
            </a:r>
            <a:r>
              <a:rPr sz="1450" spc="-4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3" name="object 3"/>
          <p:cNvSpPr/>
          <p:nvPr/>
        </p:nvSpPr>
        <p:spPr>
          <a:xfrm>
            <a:off x="475482" y="960358"/>
            <a:ext cx="6618177" cy="10792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0881" y="2643272"/>
            <a:ext cx="1609090" cy="210820"/>
          </a:xfrm>
          <a:custGeom>
            <a:avLst/>
            <a:gdLst/>
            <a:ahLst/>
            <a:cxnLst/>
            <a:rect l="l" t="t" r="r" b="b"/>
            <a:pathLst>
              <a:path w="1609089" h="210819">
                <a:moveTo>
                  <a:pt x="1608838" y="210364"/>
                </a:moveTo>
                <a:lnTo>
                  <a:pt x="0" y="210364"/>
                </a:lnTo>
                <a:lnTo>
                  <a:pt x="0" y="0"/>
                </a:lnTo>
                <a:lnTo>
                  <a:pt x="1608838" y="0"/>
                </a:lnTo>
                <a:lnTo>
                  <a:pt x="1608838" y="210364"/>
                </a:lnTo>
                <a:close/>
              </a:path>
            </a:pathLst>
          </a:custGeom>
          <a:solidFill>
            <a:srgbClr val="FFFF99"/>
          </a:solidFill>
        </p:spPr>
        <p:txBody>
          <a:bodyPr wrap="square" lIns="0" tIns="0" rIns="0" bIns="0" rtlCol="0"/>
          <a:lstStyle/>
          <a:p>
            <a:endParaRPr/>
          </a:p>
        </p:txBody>
      </p:sp>
      <p:sp>
        <p:nvSpPr>
          <p:cNvPr id="5" name="object 5"/>
          <p:cNvSpPr txBox="1"/>
          <p:nvPr/>
        </p:nvSpPr>
        <p:spPr>
          <a:xfrm>
            <a:off x="580081" y="2401915"/>
            <a:ext cx="6545580" cy="1744980"/>
          </a:xfrm>
          <a:prstGeom prst="rect">
            <a:avLst/>
          </a:prstGeom>
        </p:spPr>
        <p:txBody>
          <a:bodyPr vert="horz" wrap="square" lIns="0" tIns="26670" rIns="0" bIns="0" rtlCol="0">
            <a:spAutoFit/>
          </a:bodyPr>
          <a:lstStyle/>
          <a:p>
            <a:pPr marL="50800" marR="43180">
              <a:lnSpc>
                <a:spcPts val="1660"/>
              </a:lnSpc>
              <a:spcBef>
                <a:spcPts val="210"/>
              </a:spcBef>
            </a:pPr>
            <a:r>
              <a:rPr sz="1450" spc="-10" dirty="0">
                <a:latin typeface="Times New Roman"/>
                <a:cs typeface="Times New Roman"/>
              </a:rPr>
              <a:t>Notice that the static text 7th </a:t>
            </a:r>
            <a:r>
              <a:rPr sz="1450" spc="-5" dirty="0">
                <a:latin typeface="Times New Roman"/>
                <a:cs typeface="Times New Roman"/>
              </a:rPr>
              <a:t>of </a:t>
            </a:r>
            <a:r>
              <a:rPr sz="1450" spc="-10" dirty="0">
                <a:latin typeface="Times New Roman"/>
                <a:cs typeface="Times New Roman"/>
              </a:rPr>
              <a:t>October 2012 has been replaced with &lt;?php echo  date(‘jS \o\f F Y’); ?&gt;. What we did was substitute the static text with </a:t>
            </a:r>
            <a:r>
              <a:rPr sz="1450" b="1" spc="-10" dirty="0">
                <a:latin typeface="Times New Roman"/>
                <a:cs typeface="Times New Roman"/>
              </a:rPr>
              <a:t>code </a:t>
            </a:r>
            <a:r>
              <a:rPr sz="1450" spc="-10" dirty="0">
                <a:latin typeface="Times New Roman"/>
                <a:cs typeface="Times New Roman"/>
              </a:rPr>
              <a:t>that will </a:t>
            </a:r>
            <a:r>
              <a:rPr sz="1450" spc="-5" dirty="0">
                <a:latin typeface="Times New Roman"/>
                <a:cs typeface="Times New Roman"/>
              </a:rPr>
              <a:t>be  </a:t>
            </a:r>
            <a:r>
              <a:rPr sz="1450" spc="-10" dirty="0">
                <a:latin typeface="Times New Roman"/>
                <a:cs typeface="Times New Roman"/>
              </a:rPr>
              <a:t>converted into static text by the </a:t>
            </a:r>
            <a:r>
              <a:rPr sz="1450" spc="-20" dirty="0">
                <a:latin typeface="Times New Roman"/>
                <a:cs typeface="Times New Roman"/>
              </a:rPr>
              <a:t>server. </a:t>
            </a:r>
            <a:r>
              <a:rPr sz="1450" spc="-10" dirty="0">
                <a:latin typeface="Times New Roman"/>
                <a:cs typeface="Times New Roman"/>
              </a:rPr>
              <a:t>(Sneak preview— PHP code appears in line with  normal </a:t>
            </a:r>
            <a:r>
              <a:rPr sz="1450" spc="-15" dirty="0">
                <a:latin typeface="Times New Roman"/>
                <a:cs typeface="Times New Roman"/>
              </a:rPr>
              <a:t>HTML </a:t>
            </a:r>
            <a:r>
              <a:rPr sz="1450" spc="-10" dirty="0">
                <a:latin typeface="Times New Roman"/>
                <a:cs typeface="Times New Roman"/>
              </a:rPr>
              <a:t>code and is identified by appearing within </a:t>
            </a:r>
            <a:r>
              <a:rPr sz="1450" b="1" spc="-10" dirty="0">
                <a:latin typeface="Times New Roman"/>
                <a:cs typeface="Times New Roman"/>
              </a:rPr>
              <a:t>&lt;?php </a:t>
            </a:r>
            <a:r>
              <a:rPr sz="1450" spc="-10" dirty="0">
                <a:latin typeface="Times New Roman"/>
                <a:cs typeface="Times New Roman"/>
              </a:rPr>
              <a:t>and </a:t>
            </a:r>
            <a:r>
              <a:rPr sz="1450" b="1" spc="-10" dirty="0">
                <a:latin typeface="Times New Roman"/>
                <a:cs typeface="Times New Roman"/>
              </a:rPr>
              <a:t>?&gt;</a:t>
            </a:r>
            <a:r>
              <a:rPr sz="1450" b="1" spc="30" dirty="0">
                <a:latin typeface="Times New Roman"/>
                <a:cs typeface="Times New Roman"/>
              </a:rPr>
              <a:t> </a:t>
            </a:r>
            <a:r>
              <a:rPr sz="1450" spc="-10" dirty="0">
                <a:latin typeface="Times New Roman"/>
                <a:cs typeface="Times New Roman"/>
              </a:rPr>
              <a:t>tags).</a:t>
            </a:r>
            <a:endParaRPr sz="1450">
              <a:latin typeface="Times New Roman"/>
              <a:cs typeface="Times New Roman"/>
            </a:endParaRPr>
          </a:p>
          <a:p>
            <a:pPr marL="50800" marR="110489">
              <a:lnSpc>
                <a:spcPts val="1660"/>
              </a:lnSpc>
              <a:spcBef>
                <a:spcPts val="925"/>
              </a:spcBef>
            </a:pPr>
            <a:r>
              <a:rPr sz="1450" spc="-10" dirty="0">
                <a:latin typeface="Times New Roman"/>
                <a:cs typeface="Times New Roman"/>
              </a:rPr>
              <a:t>If you happened to open those two files using </a:t>
            </a:r>
            <a:r>
              <a:rPr sz="1450" spc="-5" dirty="0">
                <a:latin typeface="Times New Roman"/>
                <a:cs typeface="Times New Roman"/>
              </a:rPr>
              <a:t>your </a:t>
            </a:r>
            <a:r>
              <a:rPr sz="1450" spc="-10" dirty="0">
                <a:latin typeface="Times New Roman"/>
                <a:cs typeface="Times New Roman"/>
              </a:rPr>
              <a:t>browser on the </a:t>
            </a:r>
            <a:r>
              <a:rPr sz="1450" dirty="0">
                <a:latin typeface="Times New Roman"/>
                <a:cs typeface="Times New Roman"/>
              </a:rPr>
              <a:t>7</a:t>
            </a:r>
            <a:r>
              <a:rPr sz="1575" baseline="26455" dirty="0">
                <a:latin typeface="Times New Roman"/>
                <a:cs typeface="Times New Roman"/>
              </a:rPr>
              <a:t>th </a:t>
            </a:r>
            <a:r>
              <a:rPr sz="1450" spc="-5" dirty="0">
                <a:latin typeface="Times New Roman"/>
                <a:cs typeface="Times New Roman"/>
              </a:rPr>
              <a:t>of </a:t>
            </a:r>
            <a:r>
              <a:rPr sz="1450" spc="-10" dirty="0">
                <a:latin typeface="Times New Roman"/>
                <a:cs typeface="Times New Roman"/>
              </a:rPr>
              <a:t>October </a:t>
            </a:r>
            <a:r>
              <a:rPr sz="1450" spc="-5" dirty="0">
                <a:latin typeface="Times New Roman"/>
                <a:cs typeface="Times New Roman"/>
              </a:rPr>
              <a:t>2012,  </a:t>
            </a:r>
            <a:r>
              <a:rPr sz="1450" spc="-10" dirty="0">
                <a:latin typeface="Times New Roman"/>
                <a:cs typeface="Times New Roman"/>
              </a:rPr>
              <a:t>the two pages would </a:t>
            </a:r>
            <a:r>
              <a:rPr sz="1450" spc="-5" dirty="0">
                <a:latin typeface="Times New Roman"/>
                <a:cs typeface="Times New Roman"/>
              </a:rPr>
              <a:t>be </a:t>
            </a:r>
            <a:r>
              <a:rPr sz="1450" spc="-10" dirty="0">
                <a:latin typeface="Times New Roman"/>
                <a:cs typeface="Times New Roman"/>
              </a:rPr>
              <a:t>exactly the</a:t>
            </a:r>
            <a:r>
              <a:rPr sz="1450" spc="15" dirty="0">
                <a:latin typeface="Times New Roman"/>
                <a:cs typeface="Times New Roman"/>
              </a:rPr>
              <a:t> </a:t>
            </a:r>
            <a:r>
              <a:rPr sz="1450" spc="-10" dirty="0">
                <a:latin typeface="Times New Roman"/>
                <a:cs typeface="Times New Roman"/>
              </a:rPr>
              <a:t>same.</a:t>
            </a:r>
            <a:endParaRPr sz="1450">
              <a:latin typeface="Times New Roman"/>
              <a:cs typeface="Times New Roman"/>
            </a:endParaRPr>
          </a:p>
          <a:p>
            <a:pPr marL="50800">
              <a:lnSpc>
                <a:spcPct val="100000"/>
              </a:lnSpc>
              <a:spcBef>
                <a:spcPts val="805"/>
              </a:spcBef>
            </a:pPr>
            <a:r>
              <a:rPr sz="1450" spc="-10" dirty="0">
                <a:latin typeface="Times New Roman"/>
                <a:cs typeface="Times New Roman"/>
              </a:rPr>
              <a:t>But on the </a:t>
            </a:r>
            <a:r>
              <a:rPr sz="1450" dirty="0">
                <a:latin typeface="Times New Roman"/>
                <a:cs typeface="Times New Roman"/>
              </a:rPr>
              <a:t>8</a:t>
            </a:r>
            <a:r>
              <a:rPr sz="1575" baseline="26455" dirty="0">
                <a:latin typeface="Times New Roman"/>
                <a:cs typeface="Times New Roman"/>
              </a:rPr>
              <a:t>th </a:t>
            </a:r>
            <a:r>
              <a:rPr sz="1450" spc="-5" dirty="0">
                <a:latin typeface="Times New Roman"/>
                <a:cs typeface="Times New Roman"/>
              </a:rPr>
              <a:t>of </a:t>
            </a:r>
            <a:r>
              <a:rPr sz="1450" spc="-15" dirty="0">
                <a:latin typeface="Times New Roman"/>
                <a:cs typeface="Times New Roman"/>
              </a:rPr>
              <a:t>October, </a:t>
            </a:r>
            <a:r>
              <a:rPr sz="1450" spc="-10" dirty="0">
                <a:latin typeface="Times New Roman"/>
                <a:cs typeface="Times New Roman"/>
              </a:rPr>
              <a:t>the server takes the code above and turn it into</a:t>
            </a:r>
            <a:r>
              <a:rPr sz="1450" spc="-6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6" name="object 6"/>
          <p:cNvSpPr/>
          <p:nvPr/>
        </p:nvSpPr>
        <p:spPr>
          <a:xfrm>
            <a:off x="1106220" y="4234724"/>
            <a:ext cx="5347560" cy="1051821"/>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18181" y="5648842"/>
            <a:ext cx="6484620" cy="2577465"/>
          </a:xfrm>
          <a:prstGeom prst="rect">
            <a:avLst/>
          </a:prstGeom>
        </p:spPr>
        <p:txBody>
          <a:bodyPr vert="horz" wrap="square" lIns="0" tIns="26670" rIns="0" bIns="0" rtlCol="0">
            <a:spAutoFit/>
          </a:bodyPr>
          <a:lstStyle/>
          <a:p>
            <a:pPr marL="12700" marR="291465">
              <a:lnSpc>
                <a:spcPts val="1660"/>
              </a:lnSpc>
              <a:spcBef>
                <a:spcPts val="210"/>
              </a:spcBef>
            </a:pPr>
            <a:r>
              <a:rPr sz="1450" spc="-10" dirty="0">
                <a:latin typeface="Times New Roman"/>
                <a:cs typeface="Times New Roman"/>
              </a:rPr>
              <a:t>And the cool thing is that it works </a:t>
            </a:r>
            <a:r>
              <a:rPr sz="1450" b="1" spc="-10" dirty="0">
                <a:latin typeface="Times New Roman"/>
                <a:cs typeface="Times New Roman"/>
              </a:rPr>
              <a:t>every day</a:t>
            </a:r>
            <a:r>
              <a:rPr sz="1450" spc="-10" dirty="0">
                <a:latin typeface="Times New Roman"/>
                <a:cs typeface="Times New Roman"/>
              </a:rPr>
              <a:t>, without any further manipulation. Are  you starting to see the</a:t>
            </a:r>
            <a:r>
              <a:rPr sz="1450" spc="10" dirty="0">
                <a:latin typeface="Times New Roman"/>
                <a:cs typeface="Times New Roman"/>
              </a:rPr>
              <a:t> </a:t>
            </a:r>
            <a:r>
              <a:rPr sz="1450" spc="-10" dirty="0">
                <a:latin typeface="Times New Roman"/>
                <a:cs typeface="Times New Roman"/>
              </a:rPr>
              <a:t>joy?</a:t>
            </a:r>
            <a:endParaRPr sz="1450">
              <a:latin typeface="Times New Roman"/>
              <a:cs typeface="Times New Roman"/>
            </a:endParaRPr>
          </a:p>
          <a:p>
            <a:pPr marL="12700" marR="95250">
              <a:lnSpc>
                <a:spcPts val="1660"/>
              </a:lnSpc>
              <a:spcBef>
                <a:spcPts val="715"/>
              </a:spcBef>
            </a:pPr>
            <a:r>
              <a:rPr sz="1450" spc="-10" dirty="0">
                <a:latin typeface="Times New Roman"/>
                <a:cs typeface="Times New Roman"/>
              </a:rPr>
              <a:t>How does </a:t>
            </a:r>
            <a:r>
              <a:rPr sz="1450" spc="-5" dirty="0">
                <a:latin typeface="Times New Roman"/>
                <a:cs typeface="Times New Roman"/>
              </a:rPr>
              <a:t>a </a:t>
            </a:r>
            <a:r>
              <a:rPr sz="1450" spc="-10" dirty="0">
                <a:latin typeface="Times New Roman"/>
                <a:cs typeface="Times New Roman"/>
              </a:rPr>
              <a:t>server know whether </a:t>
            </a:r>
            <a:r>
              <a:rPr sz="1450" spc="-5" dirty="0">
                <a:latin typeface="Times New Roman"/>
                <a:cs typeface="Times New Roman"/>
              </a:rPr>
              <a:t>a </a:t>
            </a:r>
            <a:r>
              <a:rPr sz="1450" spc="-10" dirty="0">
                <a:latin typeface="Times New Roman"/>
                <a:cs typeface="Times New Roman"/>
              </a:rPr>
              <a:t>page should </a:t>
            </a:r>
            <a:r>
              <a:rPr sz="1450" spc="-5" dirty="0">
                <a:latin typeface="Times New Roman"/>
                <a:cs typeface="Times New Roman"/>
              </a:rPr>
              <a:t>be </a:t>
            </a:r>
            <a:r>
              <a:rPr sz="1450" spc="-10" dirty="0">
                <a:latin typeface="Times New Roman"/>
                <a:cs typeface="Times New Roman"/>
              </a:rPr>
              <a:t>dynamic </a:t>
            </a:r>
            <a:r>
              <a:rPr sz="1450" spc="-5" dirty="0">
                <a:latin typeface="Times New Roman"/>
                <a:cs typeface="Times New Roman"/>
              </a:rPr>
              <a:t>or </a:t>
            </a:r>
            <a:r>
              <a:rPr sz="1450" spc="-10" dirty="0">
                <a:latin typeface="Times New Roman"/>
                <a:cs typeface="Times New Roman"/>
              </a:rPr>
              <a:t>static? An ordinary  server only knows static pages. A PHP server knows that </a:t>
            </a:r>
            <a:r>
              <a:rPr sz="1450" spc="-5" dirty="0">
                <a:latin typeface="Times New Roman"/>
                <a:cs typeface="Times New Roman"/>
              </a:rPr>
              <a:t>a </a:t>
            </a:r>
            <a:r>
              <a:rPr sz="1450" spc="-10" dirty="0">
                <a:latin typeface="Times New Roman"/>
                <a:cs typeface="Times New Roman"/>
              </a:rPr>
              <a:t>file </a:t>
            </a:r>
            <a:r>
              <a:rPr sz="1450" b="1" spc="-10" dirty="0">
                <a:latin typeface="Times New Roman"/>
                <a:cs typeface="Times New Roman"/>
              </a:rPr>
              <a:t>should </a:t>
            </a:r>
            <a:r>
              <a:rPr sz="1450" spc="-5" dirty="0">
                <a:latin typeface="Times New Roman"/>
                <a:cs typeface="Times New Roman"/>
              </a:rPr>
              <a:t>be </a:t>
            </a:r>
            <a:r>
              <a:rPr sz="1450" spc="-10" dirty="0">
                <a:latin typeface="Times New Roman"/>
                <a:cs typeface="Times New Roman"/>
              </a:rPr>
              <a:t>manipulated  (it is dynamic) if it is </a:t>
            </a:r>
            <a:r>
              <a:rPr sz="1450" spc="-15" dirty="0">
                <a:latin typeface="Times New Roman"/>
                <a:cs typeface="Times New Roman"/>
              </a:rPr>
              <a:t>“</a:t>
            </a:r>
            <a:r>
              <a:rPr sz="1450" b="1" spc="-15" dirty="0">
                <a:latin typeface="Times New Roman"/>
                <a:cs typeface="Times New Roman"/>
              </a:rPr>
              <a:t>PHP </a:t>
            </a:r>
            <a:r>
              <a:rPr sz="1450" b="1" spc="-10" dirty="0">
                <a:latin typeface="Times New Roman"/>
                <a:cs typeface="Times New Roman"/>
              </a:rPr>
              <a:t>file</a:t>
            </a:r>
            <a:r>
              <a:rPr sz="1450" spc="-10" dirty="0">
                <a:latin typeface="Times New Roman"/>
                <a:cs typeface="Times New Roman"/>
              </a:rPr>
              <a:t>” and that it </a:t>
            </a:r>
            <a:r>
              <a:rPr sz="1450" b="1" spc="-10" dirty="0">
                <a:latin typeface="Times New Roman"/>
                <a:cs typeface="Times New Roman"/>
              </a:rPr>
              <a:t>should not </a:t>
            </a:r>
            <a:r>
              <a:rPr sz="1450" spc="-5" dirty="0">
                <a:latin typeface="Times New Roman"/>
                <a:cs typeface="Times New Roman"/>
              </a:rPr>
              <a:t>be </a:t>
            </a:r>
            <a:r>
              <a:rPr sz="1450" spc="-10" dirty="0">
                <a:latin typeface="Times New Roman"/>
                <a:cs typeface="Times New Roman"/>
              </a:rPr>
              <a:t>manipulated (it is static) if it  is an </a:t>
            </a:r>
            <a:r>
              <a:rPr sz="1450" spc="-15" dirty="0">
                <a:latin typeface="Times New Roman"/>
                <a:cs typeface="Times New Roman"/>
              </a:rPr>
              <a:t>HTML</a:t>
            </a:r>
            <a:r>
              <a:rPr sz="1450" spc="-55" dirty="0">
                <a:latin typeface="Times New Roman"/>
                <a:cs typeface="Times New Roman"/>
              </a:rPr>
              <a:t> </a:t>
            </a:r>
            <a:r>
              <a:rPr sz="1450" spc="-10" dirty="0">
                <a:latin typeface="Times New Roman"/>
                <a:cs typeface="Times New Roman"/>
              </a:rPr>
              <a:t>file.</a:t>
            </a:r>
            <a:endParaRPr sz="1450">
              <a:latin typeface="Times New Roman"/>
              <a:cs typeface="Times New Roman"/>
            </a:endParaRPr>
          </a:p>
          <a:p>
            <a:pPr marL="12700" marR="5080">
              <a:lnSpc>
                <a:spcPts val="1660"/>
              </a:lnSpc>
              <a:spcBef>
                <a:spcPts val="705"/>
              </a:spcBef>
            </a:pPr>
            <a:r>
              <a:rPr sz="1450" spc="-25" dirty="0">
                <a:latin typeface="Times New Roman"/>
                <a:cs typeface="Times New Roman"/>
              </a:rPr>
              <a:t>What’s </a:t>
            </a:r>
            <a:r>
              <a:rPr sz="1450" spc="-10" dirty="0">
                <a:latin typeface="Times New Roman"/>
                <a:cs typeface="Times New Roman"/>
              </a:rPr>
              <a:t>the </a:t>
            </a:r>
            <a:r>
              <a:rPr sz="1450" spc="-15" dirty="0">
                <a:latin typeface="Times New Roman"/>
                <a:cs typeface="Times New Roman"/>
              </a:rPr>
              <a:t>difference </a:t>
            </a:r>
            <a:r>
              <a:rPr sz="1450" spc="-10" dirty="0">
                <a:latin typeface="Times New Roman"/>
                <a:cs typeface="Times New Roman"/>
              </a:rPr>
              <a:t>between an </a:t>
            </a:r>
            <a:r>
              <a:rPr sz="1450" spc="-15" dirty="0">
                <a:latin typeface="Times New Roman"/>
                <a:cs typeface="Times New Roman"/>
              </a:rPr>
              <a:t>HTML </a:t>
            </a:r>
            <a:r>
              <a:rPr sz="1450" spc="-10" dirty="0">
                <a:latin typeface="Times New Roman"/>
                <a:cs typeface="Times New Roman"/>
              </a:rPr>
              <a:t>file and </a:t>
            </a:r>
            <a:r>
              <a:rPr sz="1450" spc="-5" dirty="0">
                <a:latin typeface="Times New Roman"/>
                <a:cs typeface="Times New Roman"/>
              </a:rPr>
              <a:t>a </a:t>
            </a:r>
            <a:r>
              <a:rPr sz="1450" spc="-10" dirty="0">
                <a:latin typeface="Times New Roman"/>
                <a:cs typeface="Times New Roman"/>
              </a:rPr>
              <a:t>PHP file? A PHP file is basically  just an </a:t>
            </a:r>
            <a:r>
              <a:rPr sz="1450" spc="-15" dirty="0">
                <a:latin typeface="Times New Roman"/>
                <a:cs typeface="Times New Roman"/>
              </a:rPr>
              <a:t>HTML </a:t>
            </a:r>
            <a:r>
              <a:rPr sz="1450" spc="-10" dirty="0">
                <a:latin typeface="Times New Roman"/>
                <a:cs typeface="Times New Roman"/>
              </a:rPr>
              <a:t>file with some code inside it that tells the server to swap </a:t>
            </a:r>
            <a:r>
              <a:rPr sz="1450" spc="-5" dirty="0">
                <a:latin typeface="Times New Roman"/>
                <a:cs typeface="Times New Roman"/>
              </a:rPr>
              <a:t>out </a:t>
            </a:r>
            <a:r>
              <a:rPr sz="1450" spc="-10" dirty="0">
                <a:latin typeface="Times New Roman"/>
                <a:cs typeface="Times New Roman"/>
              </a:rPr>
              <a:t>the code part  and insert text (or </a:t>
            </a:r>
            <a:r>
              <a:rPr sz="1450" spc="-15" dirty="0">
                <a:latin typeface="Times New Roman"/>
                <a:cs typeface="Times New Roman"/>
              </a:rPr>
              <a:t>HTML) </a:t>
            </a:r>
            <a:r>
              <a:rPr sz="1450" spc="-10" dirty="0">
                <a:latin typeface="Times New Roman"/>
                <a:cs typeface="Times New Roman"/>
              </a:rPr>
              <a:t>in its place. A PHP file is “just” an </a:t>
            </a:r>
            <a:r>
              <a:rPr sz="1450" spc="-15" dirty="0">
                <a:latin typeface="Times New Roman"/>
                <a:cs typeface="Times New Roman"/>
              </a:rPr>
              <a:t>HTML </a:t>
            </a:r>
            <a:r>
              <a:rPr sz="1450" spc="-10" dirty="0">
                <a:latin typeface="Times New Roman"/>
                <a:cs typeface="Times New Roman"/>
              </a:rPr>
              <a:t>file that has been  saved with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extension </a:t>
            </a:r>
            <a:r>
              <a:rPr sz="1450" spc="-15" dirty="0">
                <a:latin typeface="Times New Roman"/>
                <a:cs typeface="Times New Roman"/>
              </a:rPr>
              <a:t>— </a:t>
            </a:r>
            <a:r>
              <a:rPr sz="1450" spc="-10" dirty="0">
                <a:latin typeface="Times New Roman"/>
                <a:cs typeface="Times New Roman"/>
              </a:rPr>
              <a:t>“.php”. </a:t>
            </a:r>
            <a:r>
              <a:rPr sz="1450" spc="-25" dirty="0">
                <a:latin typeface="Times New Roman"/>
                <a:cs typeface="Times New Roman"/>
              </a:rPr>
              <a:t>Here’s </a:t>
            </a:r>
            <a:r>
              <a:rPr sz="1450" spc="-10" dirty="0">
                <a:latin typeface="Times New Roman"/>
                <a:cs typeface="Times New Roman"/>
              </a:rPr>
              <a:t>an</a:t>
            </a:r>
            <a:r>
              <a:rPr sz="1450" spc="65" dirty="0">
                <a:latin typeface="Times New Roman"/>
                <a:cs typeface="Times New Roman"/>
              </a:rPr>
              <a:t> </a:t>
            </a:r>
            <a:r>
              <a:rPr sz="1450" spc="-10" dirty="0">
                <a:latin typeface="Times New Roman"/>
                <a:cs typeface="Times New Roman"/>
              </a:rPr>
              <a:t>example:</a:t>
            </a:r>
            <a:endParaRPr sz="1450">
              <a:latin typeface="Times New Roman"/>
              <a:cs typeface="Times New Roman"/>
            </a:endParaRPr>
          </a:p>
          <a:p>
            <a:pPr marL="30480">
              <a:lnSpc>
                <a:spcPct val="100000"/>
              </a:lnSpc>
              <a:spcBef>
                <a:spcPts val="695"/>
              </a:spcBef>
            </a:pPr>
            <a:r>
              <a:rPr sz="1050" b="1" u="sng" spc="5" dirty="0">
                <a:solidFill>
                  <a:srgbClr val="0000ED"/>
                </a:solidFill>
                <a:uFill>
                  <a:solidFill>
                    <a:srgbClr val="0000ED"/>
                  </a:solidFill>
                </a:uFill>
                <a:latin typeface="Times New Roman"/>
                <a:cs typeface="Times New Roman"/>
                <a:hlinkClick r:id="rId4"/>
              </a:rPr>
              <a:t>http://php.net/manual/en/tutorial.firstpage.php</a:t>
            </a:r>
            <a:endParaRPr sz="1050">
              <a:latin typeface="Times New Roman"/>
              <a:cs typeface="Times New Roman"/>
            </a:endParaRPr>
          </a:p>
        </p:txBody>
      </p:sp>
      <p:sp>
        <p:nvSpPr>
          <p:cNvPr id="8" name="object 8"/>
          <p:cNvSpPr/>
          <p:nvPr/>
        </p:nvSpPr>
        <p:spPr>
          <a:xfrm>
            <a:off x="895974" y="8615788"/>
            <a:ext cx="5768052" cy="887188"/>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9801250"/>
            <a:ext cx="568769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What is the “extra code” that goes inside </a:t>
            </a:r>
            <a:r>
              <a:rPr sz="1450" spc="-5" dirty="0">
                <a:latin typeface="Times New Roman"/>
                <a:cs typeface="Times New Roman"/>
              </a:rPr>
              <a:t>a </a:t>
            </a:r>
            <a:r>
              <a:rPr sz="1450" spc="-10" dirty="0">
                <a:latin typeface="Times New Roman"/>
                <a:cs typeface="Times New Roman"/>
              </a:rPr>
              <a:t>PHP file instructing the page to</a:t>
            </a:r>
            <a:r>
              <a:rPr sz="1450" spc="85" dirty="0">
                <a:latin typeface="Times New Roman"/>
                <a:cs typeface="Times New Roman"/>
              </a:rPr>
              <a:t> </a:t>
            </a:r>
            <a:r>
              <a:rPr sz="1450" spc="-5" dirty="0">
                <a:latin typeface="Times New Roman"/>
                <a:cs typeface="Times New Roman"/>
              </a:rPr>
              <a:t>be</a:t>
            </a:r>
            <a:endParaRPr sz="145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22542" y="448167"/>
            <a:ext cx="2724056" cy="23322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758621"/>
            <a:ext cx="6477635" cy="1772920"/>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See the sample code</a:t>
            </a:r>
            <a:r>
              <a:rPr sz="1450" spc="5"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3"/>
              </a:rPr>
              <a:t>comparisons.php</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The quirky thing about the double equal test is that PHP will attempt to convert the two  variables being compared into </a:t>
            </a:r>
            <a:r>
              <a:rPr sz="1450" spc="-15" dirty="0">
                <a:latin typeface="Times New Roman"/>
                <a:cs typeface="Times New Roman"/>
              </a:rPr>
              <a:t>different </a:t>
            </a:r>
            <a:r>
              <a:rPr sz="1450" spc="-10" dirty="0">
                <a:latin typeface="Times New Roman"/>
                <a:cs typeface="Times New Roman"/>
              </a:rPr>
              <a:t>types to see if it gets </a:t>
            </a:r>
            <a:r>
              <a:rPr sz="1450" spc="-5" dirty="0">
                <a:latin typeface="Times New Roman"/>
                <a:cs typeface="Times New Roman"/>
              </a:rPr>
              <a:t>a </a:t>
            </a:r>
            <a:r>
              <a:rPr sz="1450" spc="-10" dirty="0">
                <a:latin typeface="Times New Roman"/>
                <a:cs typeface="Times New Roman"/>
              </a:rPr>
              <a:t>match. For instance, if</a:t>
            </a:r>
            <a:r>
              <a:rPr sz="1450" spc="190" dirty="0">
                <a:latin typeface="Times New Roman"/>
                <a:cs typeface="Times New Roman"/>
              </a:rPr>
              <a:t> </a:t>
            </a:r>
            <a:r>
              <a:rPr sz="1450" spc="-5" dirty="0">
                <a:latin typeface="Times New Roman"/>
                <a:cs typeface="Times New Roman"/>
              </a:rPr>
              <a:t>$a</a:t>
            </a:r>
            <a:endParaRPr sz="1450">
              <a:latin typeface="Times New Roman"/>
              <a:cs typeface="Times New Roman"/>
            </a:endParaRPr>
          </a:p>
          <a:p>
            <a:pPr marL="12700">
              <a:lnSpc>
                <a:spcPts val="1570"/>
              </a:lnSpc>
            </a:pPr>
            <a:r>
              <a:rPr sz="1450" spc="-10" dirty="0">
                <a:latin typeface="Times New Roman"/>
                <a:cs typeface="Times New Roman"/>
              </a:rPr>
              <a:t>= 1 and $b = “1” you might think that they are </a:t>
            </a:r>
            <a:r>
              <a:rPr sz="1450" spc="-5" dirty="0">
                <a:latin typeface="Times New Roman"/>
                <a:cs typeface="Times New Roman"/>
              </a:rPr>
              <a:t>not </a:t>
            </a:r>
            <a:r>
              <a:rPr sz="1450" spc="-10" dirty="0">
                <a:latin typeface="Times New Roman"/>
                <a:cs typeface="Times New Roman"/>
              </a:rPr>
              <a:t>equal because they are</a:t>
            </a:r>
            <a:r>
              <a:rPr sz="1450" spc="145" dirty="0">
                <a:latin typeface="Times New Roman"/>
                <a:cs typeface="Times New Roman"/>
              </a:rPr>
              <a:t> </a:t>
            </a:r>
            <a:r>
              <a:rPr sz="1450" spc="-15" dirty="0">
                <a:latin typeface="Times New Roman"/>
                <a:cs typeface="Times New Roman"/>
              </a:rPr>
              <a:t>different</a:t>
            </a:r>
            <a:endParaRPr sz="1450">
              <a:latin typeface="Times New Roman"/>
              <a:cs typeface="Times New Roman"/>
            </a:endParaRPr>
          </a:p>
          <a:p>
            <a:pPr marL="12700">
              <a:lnSpc>
                <a:spcPts val="1700"/>
              </a:lnSpc>
            </a:pPr>
            <a:r>
              <a:rPr sz="1450" spc="-10" dirty="0">
                <a:latin typeface="Times New Roman"/>
                <a:cs typeface="Times New Roman"/>
              </a:rPr>
              <a:t>types. (One is </a:t>
            </a:r>
            <a:r>
              <a:rPr sz="1450" spc="-5" dirty="0">
                <a:latin typeface="Times New Roman"/>
                <a:cs typeface="Times New Roman"/>
              </a:rPr>
              <a:t>a </a:t>
            </a:r>
            <a:r>
              <a:rPr sz="1450" i="1" spc="-10" dirty="0">
                <a:latin typeface="Times New Roman"/>
                <a:cs typeface="Times New Roman"/>
              </a:rPr>
              <a:t>number </a:t>
            </a:r>
            <a:r>
              <a:rPr sz="1450" spc="-10" dirty="0">
                <a:latin typeface="Times New Roman"/>
                <a:cs typeface="Times New Roman"/>
              </a:rPr>
              <a:t>and the other is </a:t>
            </a:r>
            <a:r>
              <a:rPr sz="1450" spc="-5" dirty="0">
                <a:latin typeface="Times New Roman"/>
                <a:cs typeface="Times New Roman"/>
              </a:rPr>
              <a:t>a</a:t>
            </a:r>
            <a:r>
              <a:rPr sz="1450" spc="35" dirty="0">
                <a:latin typeface="Times New Roman"/>
                <a:cs typeface="Times New Roman"/>
              </a:rPr>
              <a:t> </a:t>
            </a:r>
            <a:r>
              <a:rPr sz="1450" i="1" spc="-10" dirty="0">
                <a:latin typeface="Times New Roman"/>
                <a:cs typeface="Times New Roman"/>
              </a:rPr>
              <a:t>string</a:t>
            </a:r>
            <a:r>
              <a:rPr sz="1450" spc="-10" dirty="0">
                <a:latin typeface="Times New Roman"/>
                <a:cs typeface="Times New Roman"/>
              </a:rPr>
              <a:t>.)</a:t>
            </a:r>
            <a:endParaRPr sz="1450">
              <a:latin typeface="Times New Roman"/>
              <a:cs typeface="Times New Roman"/>
            </a:endParaRPr>
          </a:p>
          <a:p>
            <a:pPr marL="12700" marR="294640">
              <a:lnSpc>
                <a:spcPts val="1660"/>
              </a:lnSpc>
              <a:spcBef>
                <a:spcPts val="760"/>
              </a:spcBef>
            </a:pPr>
            <a:r>
              <a:rPr sz="1450" spc="-20" dirty="0">
                <a:latin typeface="Times New Roman"/>
                <a:cs typeface="Times New Roman"/>
              </a:rPr>
              <a:t>However, </a:t>
            </a:r>
            <a:r>
              <a:rPr sz="1450" spc="-10" dirty="0">
                <a:latin typeface="Times New Roman"/>
                <a:cs typeface="Times New Roman"/>
              </a:rPr>
              <a:t>comparing </a:t>
            </a:r>
            <a:r>
              <a:rPr sz="1450" spc="-5" dirty="0">
                <a:latin typeface="Times New Roman"/>
                <a:cs typeface="Times New Roman"/>
              </a:rPr>
              <a:t>$a </a:t>
            </a:r>
            <a:r>
              <a:rPr sz="1450" spc="-10" dirty="0">
                <a:latin typeface="Times New Roman"/>
                <a:cs typeface="Times New Roman"/>
              </a:rPr>
              <a:t>and $b using the == comparison will return </a:t>
            </a:r>
            <a:r>
              <a:rPr sz="1450" b="1" spc="-10" dirty="0">
                <a:latin typeface="Times New Roman"/>
                <a:cs typeface="Times New Roman"/>
              </a:rPr>
              <a:t>true</a:t>
            </a:r>
            <a:r>
              <a:rPr sz="1450" spc="-10" dirty="0">
                <a:latin typeface="Times New Roman"/>
                <a:cs typeface="Times New Roman"/>
              </a:rPr>
              <a:t>, because if  you convert $b from the type string to the type number the two variables are</a:t>
            </a:r>
            <a:r>
              <a:rPr sz="1450" spc="165" dirty="0">
                <a:latin typeface="Times New Roman"/>
                <a:cs typeface="Times New Roman"/>
              </a:rPr>
              <a:t> </a:t>
            </a:r>
            <a:r>
              <a:rPr sz="1450" spc="-10" dirty="0">
                <a:latin typeface="Times New Roman"/>
                <a:cs typeface="Times New Roman"/>
              </a:rPr>
              <a:t>equal.</a:t>
            </a:r>
            <a:endParaRPr sz="1450">
              <a:latin typeface="Times New Roman"/>
              <a:cs typeface="Times New Roman"/>
            </a:endParaRPr>
          </a:p>
        </p:txBody>
      </p:sp>
      <p:sp>
        <p:nvSpPr>
          <p:cNvPr id="4" name="object 4"/>
          <p:cNvSpPr/>
          <p:nvPr/>
        </p:nvSpPr>
        <p:spPr>
          <a:xfrm>
            <a:off x="1289042" y="4618867"/>
            <a:ext cx="4991056" cy="208535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7002491"/>
            <a:ext cx="617664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If you want to test if two values are the same value </a:t>
            </a:r>
            <a:r>
              <a:rPr sz="1450" b="1" spc="-10" dirty="0">
                <a:latin typeface="Times New Roman"/>
                <a:cs typeface="Times New Roman"/>
              </a:rPr>
              <a:t>and </a:t>
            </a:r>
            <a:r>
              <a:rPr sz="1450" spc="-10" dirty="0">
                <a:latin typeface="Times New Roman"/>
                <a:cs typeface="Times New Roman"/>
              </a:rPr>
              <a:t>the same type, you compare  them using </a:t>
            </a:r>
            <a:r>
              <a:rPr sz="1450" b="1" spc="-15" dirty="0">
                <a:latin typeface="Times New Roman"/>
                <a:cs typeface="Times New Roman"/>
              </a:rPr>
              <a:t>three </a:t>
            </a:r>
            <a:r>
              <a:rPr sz="1450" spc="-10" dirty="0">
                <a:latin typeface="Times New Roman"/>
                <a:cs typeface="Times New Roman"/>
              </a:rPr>
              <a:t>equal signs. This </a:t>
            </a:r>
            <a:r>
              <a:rPr sz="1450" spc="-35" dirty="0">
                <a:latin typeface="Times New Roman"/>
                <a:cs typeface="Times New Roman"/>
              </a:rPr>
              <a:t>way, </a:t>
            </a:r>
            <a:r>
              <a:rPr sz="1450" spc="-5" dirty="0">
                <a:latin typeface="Times New Roman"/>
                <a:cs typeface="Times New Roman"/>
              </a:rPr>
              <a:t>$a </a:t>
            </a:r>
            <a:r>
              <a:rPr sz="1450" spc="-10" dirty="0">
                <a:latin typeface="Times New Roman"/>
                <a:cs typeface="Times New Roman"/>
              </a:rPr>
              <a:t>=== $b would return</a:t>
            </a:r>
            <a:r>
              <a:rPr sz="1450" spc="90" dirty="0">
                <a:latin typeface="Times New Roman"/>
                <a:cs typeface="Times New Roman"/>
              </a:rPr>
              <a:t> </a:t>
            </a:r>
            <a:r>
              <a:rPr sz="1450" spc="-10" dirty="0">
                <a:latin typeface="Times New Roman"/>
                <a:cs typeface="Times New Roman"/>
              </a:rPr>
              <a:t>false.</a:t>
            </a:r>
            <a:endParaRPr sz="1450">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19780" y="448167"/>
            <a:ext cx="3729580" cy="39786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19780" y="4499966"/>
            <a:ext cx="3729580" cy="377741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8813453"/>
            <a:ext cx="2109470" cy="278130"/>
          </a:xfrm>
          <a:prstGeom prst="rect">
            <a:avLst/>
          </a:prstGeom>
        </p:spPr>
        <p:txBody>
          <a:bodyPr vert="horz" wrap="square" lIns="0" tIns="13335" rIns="0" bIns="0" rtlCol="0">
            <a:spAutoFit/>
          </a:bodyPr>
          <a:lstStyle/>
          <a:p>
            <a:pPr marL="12700">
              <a:lnSpc>
                <a:spcPct val="100000"/>
              </a:lnSpc>
              <a:spcBef>
                <a:spcPts val="105"/>
              </a:spcBef>
            </a:pPr>
            <a:r>
              <a:rPr sz="1650" b="1" dirty="0">
                <a:solidFill>
                  <a:srgbClr val="003366"/>
                </a:solidFill>
                <a:latin typeface="Times New Roman"/>
                <a:cs typeface="Times New Roman"/>
              </a:rPr>
              <a:t>Comparison</a:t>
            </a:r>
            <a:r>
              <a:rPr sz="1650" b="1" spc="-45" dirty="0">
                <a:solidFill>
                  <a:srgbClr val="003366"/>
                </a:solidFill>
                <a:latin typeface="Times New Roman"/>
                <a:cs typeface="Times New Roman"/>
              </a:rPr>
              <a:t> </a:t>
            </a:r>
            <a:r>
              <a:rPr sz="1650" b="1" spc="-5" dirty="0">
                <a:solidFill>
                  <a:srgbClr val="003366"/>
                </a:solidFill>
                <a:latin typeface="Times New Roman"/>
                <a:cs typeface="Times New Roman"/>
              </a:rPr>
              <a:t>Operators</a:t>
            </a:r>
            <a:endParaRPr sz="1650">
              <a:latin typeface="Times New Roman"/>
              <a:cs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8611" y="448167"/>
            <a:ext cx="6462778" cy="612800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6874443"/>
            <a:ext cx="6405245" cy="108648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If you compare </a:t>
            </a:r>
            <a:r>
              <a:rPr sz="1450" spc="-5" dirty="0">
                <a:latin typeface="Times New Roman"/>
                <a:cs typeface="Times New Roman"/>
              </a:rPr>
              <a:t>a </a:t>
            </a:r>
            <a:r>
              <a:rPr sz="1450" spc="-10" dirty="0">
                <a:latin typeface="Times New Roman"/>
                <a:cs typeface="Times New Roman"/>
              </a:rPr>
              <a:t>number with </a:t>
            </a:r>
            <a:r>
              <a:rPr sz="1450" spc="-5" dirty="0">
                <a:latin typeface="Times New Roman"/>
                <a:cs typeface="Times New Roman"/>
              </a:rPr>
              <a:t>a </a:t>
            </a:r>
            <a:r>
              <a:rPr sz="1450" spc="-10" dirty="0">
                <a:latin typeface="Times New Roman"/>
                <a:cs typeface="Times New Roman"/>
              </a:rPr>
              <a:t>string </a:t>
            </a:r>
            <a:r>
              <a:rPr sz="1450" spc="-5" dirty="0">
                <a:latin typeface="Times New Roman"/>
                <a:cs typeface="Times New Roman"/>
              </a:rPr>
              <a:t>or </a:t>
            </a:r>
            <a:r>
              <a:rPr sz="1450" spc="-10" dirty="0">
                <a:latin typeface="Times New Roman"/>
                <a:cs typeface="Times New Roman"/>
              </a:rPr>
              <a:t>if the comparison involves numerical strings,  then each string is converted to </a:t>
            </a:r>
            <a:r>
              <a:rPr sz="1450" spc="-5" dirty="0">
                <a:latin typeface="Times New Roman"/>
                <a:cs typeface="Times New Roman"/>
              </a:rPr>
              <a:t>a </a:t>
            </a:r>
            <a:r>
              <a:rPr sz="1450" spc="-10" dirty="0">
                <a:latin typeface="Times New Roman"/>
                <a:cs typeface="Times New Roman"/>
              </a:rPr>
              <a:t>number and the comparison performed </a:t>
            </a:r>
            <a:r>
              <a:rPr sz="1450" spc="-20" dirty="0">
                <a:latin typeface="Times New Roman"/>
                <a:cs typeface="Times New Roman"/>
              </a:rPr>
              <a:t>numerically.  </a:t>
            </a:r>
            <a:r>
              <a:rPr sz="1450" spc="-10" dirty="0">
                <a:latin typeface="Times New Roman"/>
                <a:cs typeface="Times New Roman"/>
              </a:rPr>
              <a:t>These rules also apply to the switch statement. The type conversion does </a:t>
            </a:r>
            <a:r>
              <a:rPr sz="1450" spc="-5" dirty="0">
                <a:latin typeface="Times New Roman"/>
                <a:cs typeface="Times New Roman"/>
              </a:rPr>
              <a:t>not </a:t>
            </a:r>
            <a:r>
              <a:rPr sz="1450" spc="-10" dirty="0">
                <a:latin typeface="Times New Roman"/>
                <a:cs typeface="Times New Roman"/>
              </a:rPr>
              <a:t>take place  when the comparison is === </a:t>
            </a:r>
            <a:r>
              <a:rPr sz="1450" spc="-5" dirty="0">
                <a:latin typeface="Times New Roman"/>
                <a:cs typeface="Times New Roman"/>
              </a:rPr>
              <a:t>or </a:t>
            </a:r>
            <a:r>
              <a:rPr sz="1450" spc="-10" dirty="0">
                <a:latin typeface="Times New Roman"/>
                <a:cs typeface="Times New Roman"/>
              </a:rPr>
              <a:t>!== as this involves comparing the type as well as the  value.</a:t>
            </a:r>
            <a:endParaRPr sz="1450">
              <a:latin typeface="Times New Roman"/>
              <a:cs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599697" cy="1353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20848"/>
            <a:ext cx="6666230" cy="820737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Security</a:t>
            </a:r>
            <a:r>
              <a:rPr sz="2000" b="1" spc="-5" dirty="0">
                <a:latin typeface="Times New Roman"/>
                <a:cs typeface="Times New Roman"/>
              </a:rPr>
              <a:t> </a:t>
            </a:r>
            <a:r>
              <a:rPr sz="2000" b="1" dirty="0">
                <a:latin typeface="Times New Roman"/>
                <a:cs typeface="Times New Roman"/>
              </a:rPr>
              <a:t>Considerations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95885">
              <a:lnSpc>
                <a:spcPts val="1660"/>
              </a:lnSpc>
              <a:spcBef>
                <a:spcPts val="935"/>
              </a:spcBef>
            </a:pPr>
            <a:r>
              <a:rPr sz="1450" spc="-10" dirty="0">
                <a:latin typeface="Times New Roman"/>
                <a:cs typeface="Times New Roman"/>
              </a:rPr>
              <a:t>As we have seen, PHP is </a:t>
            </a:r>
            <a:r>
              <a:rPr sz="1450" spc="-5" dirty="0">
                <a:latin typeface="Times New Roman"/>
                <a:cs typeface="Times New Roman"/>
              </a:rPr>
              <a:t>a </a:t>
            </a:r>
            <a:r>
              <a:rPr sz="1450" spc="-10" dirty="0">
                <a:latin typeface="Times New Roman"/>
                <a:cs typeface="Times New Roman"/>
              </a:rPr>
              <a:t>very easy language to learn, and many people without any  sort </a:t>
            </a:r>
            <a:r>
              <a:rPr sz="1450" spc="-5" dirty="0">
                <a:latin typeface="Times New Roman"/>
                <a:cs typeface="Times New Roman"/>
              </a:rPr>
              <a:t>of </a:t>
            </a:r>
            <a:r>
              <a:rPr sz="1450" spc="-10" dirty="0">
                <a:latin typeface="Times New Roman"/>
                <a:cs typeface="Times New Roman"/>
              </a:rPr>
              <a:t>formal background in programming will learn it as </a:t>
            </a:r>
            <a:r>
              <a:rPr sz="1450" spc="-5" dirty="0">
                <a:latin typeface="Times New Roman"/>
                <a:cs typeface="Times New Roman"/>
              </a:rPr>
              <a:t>a </a:t>
            </a:r>
            <a:r>
              <a:rPr sz="1450" spc="-10" dirty="0">
                <a:latin typeface="Times New Roman"/>
                <a:cs typeface="Times New Roman"/>
              </a:rPr>
              <a:t>way to add inter-activity to  their web</a:t>
            </a:r>
            <a:r>
              <a:rPr sz="1450" spc="-5" dirty="0">
                <a:latin typeface="Times New Roman"/>
                <a:cs typeface="Times New Roman"/>
              </a:rPr>
              <a:t> </a:t>
            </a:r>
            <a:r>
              <a:rPr sz="1450" spc="-10" dirty="0">
                <a:latin typeface="Times New Roman"/>
                <a:cs typeface="Times New Roman"/>
              </a:rPr>
              <a:t>sites.</a:t>
            </a:r>
            <a:endParaRPr sz="1450">
              <a:latin typeface="Times New Roman"/>
              <a:cs typeface="Times New Roman"/>
            </a:endParaRPr>
          </a:p>
          <a:p>
            <a:pPr marL="186055" marR="422909">
              <a:lnSpc>
                <a:spcPts val="1660"/>
              </a:lnSpc>
              <a:spcBef>
                <a:spcPts val="710"/>
              </a:spcBef>
            </a:pPr>
            <a:r>
              <a:rPr sz="1450" spc="-15" dirty="0">
                <a:latin typeface="Times New Roman"/>
                <a:cs typeface="Times New Roman"/>
              </a:rPr>
              <a:t>Unfortunately, </a:t>
            </a:r>
            <a:r>
              <a:rPr sz="1450" spc="-10" dirty="0">
                <a:latin typeface="Times New Roman"/>
                <a:cs typeface="Times New Roman"/>
              </a:rPr>
              <a:t>that often means PHP programmers, especially those newer to web  development, are unaware </a:t>
            </a:r>
            <a:r>
              <a:rPr sz="1450" spc="-5" dirty="0">
                <a:latin typeface="Times New Roman"/>
                <a:cs typeface="Times New Roman"/>
              </a:rPr>
              <a:t>of </a:t>
            </a:r>
            <a:r>
              <a:rPr sz="1450" spc="-10" dirty="0">
                <a:latin typeface="Times New Roman"/>
                <a:cs typeface="Times New Roman"/>
              </a:rPr>
              <a:t>the potential security risks their web applications can  contain.</a:t>
            </a:r>
            <a:endParaRPr sz="1450">
              <a:latin typeface="Times New Roman"/>
              <a:cs typeface="Times New Roman"/>
            </a:endParaRPr>
          </a:p>
          <a:p>
            <a:pPr marL="186055" marR="213995">
              <a:lnSpc>
                <a:spcPts val="1660"/>
              </a:lnSpc>
              <a:spcBef>
                <a:spcPts val="710"/>
              </a:spcBef>
            </a:pPr>
            <a:r>
              <a:rPr sz="1450" spc="-10" dirty="0">
                <a:latin typeface="Times New Roman"/>
                <a:cs typeface="Times New Roman"/>
              </a:rPr>
              <a:t>Security is something that is often overlooked when designing </a:t>
            </a:r>
            <a:r>
              <a:rPr sz="1450" spc="-5" dirty="0">
                <a:latin typeface="Times New Roman"/>
                <a:cs typeface="Times New Roman"/>
              </a:rPr>
              <a:t>a </a:t>
            </a:r>
            <a:r>
              <a:rPr sz="1450" spc="-10" dirty="0">
                <a:latin typeface="Times New Roman"/>
                <a:cs typeface="Times New Roman"/>
              </a:rPr>
              <a:t>web project, because  there </a:t>
            </a:r>
            <a:r>
              <a:rPr sz="1450" spc="-15" dirty="0">
                <a:latin typeface="Times New Roman"/>
                <a:cs typeface="Times New Roman"/>
              </a:rPr>
              <a:t>isn’t </a:t>
            </a:r>
            <a:r>
              <a:rPr sz="1450" spc="-10" dirty="0">
                <a:latin typeface="Times New Roman"/>
                <a:cs typeface="Times New Roman"/>
              </a:rPr>
              <a:t>really any “joy” in thinking about someone hacking into </a:t>
            </a:r>
            <a:r>
              <a:rPr sz="1450" spc="-5" dirty="0">
                <a:latin typeface="Times New Roman"/>
                <a:cs typeface="Times New Roman"/>
              </a:rPr>
              <a:t>your </a:t>
            </a:r>
            <a:r>
              <a:rPr sz="1450" spc="-10" dirty="0">
                <a:latin typeface="Times New Roman"/>
                <a:cs typeface="Times New Roman"/>
              </a:rPr>
              <a:t>shiny new  application.</a:t>
            </a:r>
            <a:endParaRPr sz="1450">
              <a:latin typeface="Times New Roman"/>
              <a:cs typeface="Times New Roman"/>
            </a:endParaRPr>
          </a:p>
          <a:p>
            <a:pPr marL="186055" marR="5080">
              <a:lnSpc>
                <a:spcPts val="1660"/>
              </a:lnSpc>
              <a:spcBef>
                <a:spcPts val="705"/>
              </a:spcBef>
            </a:pPr>
            <a:r>
              <a:rPr sz="1450" spc="-10" dirty="0">
                <a:latin typeface="Times New Roman"/>
                <a:cs typeface="Times New Roman"/>
              </a:rPr>
              <a:t>Security is </a:t>
            </a:r>
            <a:r>
              <a:rPr sz="1450" spc="-5" dirty="0">
                <a:latin typeface="Times New Roman"/>
                <a:cs typeface="Times New Roman"/>
              </a:rPr>
              <a:t>a </a:t>
            </a:r>
            <a:r>
              <a:rPr sz="1450" spc="-10" dirty="0">
                <a:latin typeface="Times New Roman"/>
                <a:cs typeface="Times New Roman"/>
              </a:rPr>
              <a:t>difficult thing to measure, and it is impossible to say whether an  application is truly secure </a:t>
            </a:r>
            <a:r>
              <a:rPr sz="1450" spc="-5" dirty="0">
                <a:latin typeface="Times New Roman"/>
                <a:cs typeface="Times New Roman"/>
              </a:rPr>
              <a:t>or </a:t>
            </a:r>
            <a:r>
              <a:rPr sz="1450" spc="-10" dirty="0">
                <a:latin typeface="Times New Roman"/>
                <a:cs typeface="Times New Roman"/>
              </a:rPr>
              <a:t>not—there are only degrees </a:t>
            </a:r>
            <a:r>
              <a:rPr sz="1450" spc="-5" dirty="0">
                <a:latin typeface="Times New Roman"/>
                <a:cs typeface="Times New Roman"/>
              </a:rPr>
              <a:t>of </a:t>
            </a:r>
            <a:r>
              <a:rPr sz="1450" spc="-20" dirty="0">
                <a:latin typeface="Times New Roman"/>
                <a:cs typeface="Times New Roman"/>
              </a:rPr>
              <a:t>security. Naturally, </a:t>
            </a:r>
            <a:r>
              <a:rPr sz="1450" spc="-10" dirty="0">
                <a:latin typeface="Times New Roman"/>
                <a:cs typeface="Times New Roman"/>
              </a:rPr>
              <a:t>the more  </a:t>
            </a:r>
            <a:r>
              <a:rPr sz="1450" spc="-15" dirty="0">
                <a:latin typeface="Times New Roman"/>
                <a:cs typeface="Times New Roman"/>
              </a:rPr>
              <a:t>effort </a:t>
            </a:r>
            <a:r>
              <a:rPr sz="1450" spc="-10" dirty="0">
                <a:latin typeface="Times New Roman"/>
                <a:cs typeface="Times New Roman"/>
              </a:rPr>
              <a:t>you </a:t>
            </a:r>
            <a:r>
              <a:rPr sz="1450" spc="-5" dirty="0">
                <a:latin typeface="Times New Roman"/>
                <a:cs typeface="Times New Roman"/>
              </a:rPr>
              <a:t>put </a:t>
            </a:r>
            <a:r>
              <a:rPr sz="1450" spc="-10" dirty="0">
                <a:latin typeface="Times New Roman"/>
                <a:cs typeface="Times New Roman"/>
              </a:rPr>
              <a:t>into making an application secure, the more secure it will be. The trick, </a:t>
            </a:r>
            <a:r>
              <a:rPr sz="1450" spc="-5" dirty="0">
                <a:latin typeface="Times New Roman"/>
                <a:cs typeface="Times New Roman"/>
              </a:rPr>
              <a:t>of  </a:t>
            </a:r>
            <a:r>
              <a:rPr sz="1450" spc="-10" dirty="0">
                <a:latin typeface="Times New Roman"/>
                <a:cs typeface="Times New Roman"/>
              </a:rPr>
              <a:t>course, is finding the right balance in time and </a:t>
            </a:r>
            <a:r>
              <a:rPr sz="1450" spc="-15" dirty="0">
                <a:latin typeface="Times New Roman"/>
                <a:cs typeface="Times New Roman"/>
              </a:rPr>
              <a:t>effort—and</a:t>
            </a:r>
            <a:r>
              <a:rPr sz="1450" spc="60" dirty="0">
                <a:latin typeface="Times New Roman"/>
                <a:cs typeface="Times New Roman"/>
              </a:rPr>
              <a:t> </a:t>
            </a:r>
            <a:r>
              <a:rPr sz="1450" spc="-10" dirty="0">
                <a:latin typeface="Times New Roman"/>
                <a:cs typeface="Times New Roman"/>
              </a:rPr>
              <a:t>expense.</a:t>
            </a:r>
            <a:endParaRPr sz="1450">
              <a:latin typeface="Times New Roman"/>
              <a:cs typeface="Times New Roman"/>
            </a:endParaRPr>
          </a:p>
          <a:p>
            <a:pPr marL="186055" marR="224154">
              <a:lnSpc>
                <a:spcPts val="1660"/>
              </a:lnSpc>
              <a:spcBef>
                <a:spcPts val="710"/>
              </a:spcBef>
            </a:pPr>
            <a:r>
              <a:rPr sz="1450" spc="-10" dirty="0">
                <a:latin typeface="Times New Roman"/>
                <a:cs typeface="Times New Roman"/>
              </a:rPr>
              <a:t>It is fairly easy and relatively inexpensive to provide </a:t>
            </a:r>
            <a:r>
              <a:rPr sz="1450" spc="-5" dirty="0">
                <a:latin typeface="Times New Roman"/>
                <a:cs typeface="Times New Roman"/>
              </a:rPr>
              <a:t>a </a:t>
            </a:r>
            <a:r>
              <a:rPr sz="1450" spc="-10" dirty="0">
                <a:latin typeface="Times New Roman"/>
                <a:cs typeface="Times New Roman"/>
              </a:rPr>
              <a:t>sufficient level </a:t>
            </a:r>
            <a:r>
              <a:rPr sz="1450" spc="-5" dirty="0">
                <a:latin typeface="Times New Roman"/>
                <a:cs typeface="Times New Roman"/>
              </a:rPr>
              <a:t>of </a:t>
            </a:r>
            <a:r>
              <a:rPr sz="1450" spc="-10" dirty="0">
                <a:latin typeface="Times New Roman"/>
                <a:cs typeface="Times New Roman"/>
              </a:rPr>
              <a:t>security for  most applications. </a:t>
            </a:r>
            <a:r>
              <a:rPr sz="1450" spc="-20" dirty="0">
                <a:latin typeface="Times New Roman"/>
                <a:cs typeface="Times New Roman"/>
              </a:rPr>
              <a:t>However, </a:t>
            </a:r>
            <a:r>
              <a:rPr sz="1450" spc="-10" dirty="0">
                <a:latin typeface="Times New Roman"/>
                <a:cs typeface="Times New Roman"/>
              </a:rPr>
              <a:t>if </a:t>
            </a:r>
            <a:r>
              <a:rPr sz="1450" spc="-5" dirty="0">
                <a:latin typeface="Times New Roman"/>
                <a:cs typeface="Times New Roman"/>
              </a:rPr>
              <a:t>your </a:t>
            </a:r>
            <a:r>
              <a:rPr sz="1450" spc="-10" dirty="0">
                <a:latin typeface="Times New Roman"/>
                <a:cs typeface="Times New Roman"/>
              </a:rPr>
              <a:t>security needs are very demanding—because the  information stored in </a:t>
            </a:r>
            <a:r>
              <a:rPr sz="1450" spc="-5" dirty="0">
                <a:latin typeface="Times New Roman"/>
                <a:cs typeface="Times New Roman"/>
              </a:rPr>
              <a:t>your </a:t>
            </a:r>
            <a:r>
              <a:rPr sz="1450" spc="-10" dirty="0">
                <a:latin typeface="Times New Roman"/>
                <a:cs typeface="Times New Roman"/>
              </a:rPr>
              <a:t>application is very valuable (or very sensitive, like nuclear  launch codes)—then you must ensure </a:t>
            </a:r>
            <a:r>
              <a:rPr sz="1450" spc="-5" dirty="0">
                <a:latin typeface="Times New Roman"/>
                <a:cs typeface="Times New Roman"/>
              </a:rPr>
              <a:t>a </a:t>
            </a:r>
            <a:r>
              <a:rPr sz="1450" spc="-10" dirty="0">
                <a:latin typeface="Times New Roman"/>
                <a:cs typeface="Times New Roman"/>
              </a:rPr>
              <a:t>higher level </a:t>
            </a:r>
            <a:r>
              <a:rPr sz="1450" spc="-5" dirty="0">
                <a:latin typeface="Times New Roman"/>
                <a:cs typeface="Times New Roman"/>
              </a:rPr>
              <a:t>of </a:t>
            </a:r>
            <a:r>
              <a:rPr sz="1450" spc="-10" dirty="0">
                <a:latin typeface="Times New Roman"/>
                <a:cs typeface="Times New Roman"/>
              </a:rPr>
              <a:t>security despite the increased  costs that will </a:t>
            </a:r>
            <a:r>
              <a:rPr sz="1450" spc="-5" dirty="0">
                <a:latin typeface="Times New Roman"/>
                <a:cs typeface="Times New Roman"/>
              </a:rPr>
              <a:t>be </a:t>
            </a:r>
            <a:r>
              <a:rPr sz="1450" spc="-10" dirty="0">
                <a:latin typeface="Times New Roman"/>
                <a:cs typeface="Times New Roman"/>
              </a:rPr>
              <a:t>associated with it. </a:t>
            </a:r>
            <a:r>
              <a:rPr sz="1450" spc="-20" dirty="0">
                <a:latin typeface="Times New Roman"/>
                <a:cs typeface="Times New Roman"/>
              </a:rPr>
              <a:t>Remember, </a:t>
            </a:r>
            <a:r>
              <a:rPr sz="1450" spc="-5" dirty="0">
                <a:latin typeface="Times New Roman"/>
                <a:cs typeface="Times New Roman"/>
              </a:rPr>
              <a:t>a </a:t>
            </a:r>
            <a:r>
              <a:rPr sz="1450" spc="-10" dirty="0">
                <a:latin typeface="Times New Roman"/>
                <a:cs typeface="Times New Roman"/>
              </a:rPr>
              <a:t>security breach can also </a:t>
            </a:r>
            <a:r>
              <a:rPr sz="1450" spc="-5" dirty="0">
                <a:latin typeface="Times New Roman"/>
                <a:cs typeface="Times New Roman"/>
              </a:rPr>
              <a:t>be </a:t>
            </a:r>
            <a:r>
              <a:rPr sz="1450" spc="-10" dirty="0">
                <a:latin typeface="Times New Roman"/>
                <a:cs typeface="Times New Roman"/>
              </a:rPr>
              <a:t>very  expensive.</a:t>
            </a:r>
            <a:endParaRPr sz="1450">
              <a:latin typeface="Times New Roman"/>
              <a:cs typeface="Times New Roman"/>
            </a:endParaRPr>
          </a:p>
          <a:p>
            <a:pPr marL="12700">
              <a:lnSpc>
                <a:spcPct val="100000"/>
              </a:lnSpc>
              <a:spcBef>
                <a:spcPts val="665"/>
              </a:spcBef>
            </a:pPr>
            <a:r>
              <a:rPr sz="1650" b="1" spc="-5" dirty="0">
                <a:solidFill>
                  <a:srgbClr val="003366"/>
                </a:solidFill>
                <a:latin typeface="Times New Roman"/>
                <a:cs typeface="Times New Roman"/>
              </a:rPr>
              <a:t>Balancing Security </a:t>
            </a:r>
            <a:r>
              <a:rPr sz="1650" b="1" dirty="0">
                <a:solidFill>
                  <a:srgbClr val="003366"/>
                </a:solidFill>
                <a:latin typeface="Times New Roman"/>
                <a:cs typeface="Times New Roman"/>
              </a:rPr>
              <a:t>and</a:t>
            </a:r>
            <a:r>
              <a:rPr sz="1650" b="1" spc="10" dirty="0">
                <a:solidFill>
                  <a:srgbClr val="003366"/>
                </a:solidFill>
                <a:latin typeface="Times New Roman"/>
                <a:cs typeface="Times New Roman"/>
              </a:rPr>
              <a:t> </a:t>
            </a:r>
            <a:r>
              <a:rPr sz="1650" b="1" spc="-5" dirty="0">
                <a:solidFill>
                  <a:srgbClr val="003366"/>
                </a:solidFill>
                <a:latin typeface="Times New Roman"/>
                <a:cs typeface="Times New Roman"/>
              </a:rPr>
              <a:t>Usability</a:t>
            </a:r>
            <a:endParaRPr sz="1650">
              <a:latin typeface="Times New Roman"/>
              <a:cs typeface="Times New Roman"/>
            </a:endParaRPr>
          </a:p>
          <a:p>
            <a:pPr marL="186055" marR="128905">
              <a:lnSpc>
                <a:spcPts val="1660"/>
              </a:lnSpc>
              <a:spcBef>
                <a:spcPts val="860"/>
              </a:spcBef>
            </a:pPr>
            <a:r>
              <a:rPr sz="1450" spc="-25" dirty="0">
                <a:latin typeface="Times New Roman"/>
                <a:cs typeface="Times New Roman"/>
              </a:rPr>
              <a:t>Sadly, </a:t>
            </a:r>
            <a:r>
              <a:rPr sz="1450" spc="-10" dirty="0">
                <a:latin typeface="Times New Roman"/>
                <a:cs typeface="Times New Roman"/>
              </a:rPr>
              <a:t>many </a:t>
            </a:r>
            <a:r>
              <a:rPr sz="1450" spc="-5" dirty="0">
                <a:latin typeface="Times New Roman"/>
                <a:cs typeface="Times New Roman"/>
              </a:rPr>
              <a:t>of </a:t>
            </a:r>
            <a:r>
              <a:rPr sz="1450" spc="-10" dirty="0">
                <a:latin typeface="Times New Roman"/>
                <a:cs typeface="Times New Roman"/>
              </a:rPr>
              <a:t>the steps taken to increase the security </a:t>
            </a:r>
            <a:r>
              <a:rPr sz="1450" spc="-5" dirty="0">
                <a:latin typeface="Times New Roman"/>
                <a:cs typeface="Times New Roman"/>
              </a:rPr>
              <a:t>of a </a:t>
            </a:r>
            <a:r>
              <a:rPr sz="1450" spc="-10" dirty="0">
                <a:latin typeface="Times New Roman"/>
                <a:cs typeface="Times New Roman"/>
              </a:rPr>
              <a:t>web application also  decrease its </a:t>
            </a:r>
            <a:r>
              <a:rPr sz="1450" spc="-20" dirty="0">
                <a:latin typeface="Times New Roman"/>
                <a:cs typeface="Times New Roman"/>
              </a:rPr>
              <a:t>usability. </a:t>
            </a:r>
            <a:r>
              <a:rPr sz="1450" spc="-10" dirty="0">
                <a:latin typeface="Times New Roman"/>
                <a:cs typeface="Times New Roman"/>
              </a:rPr>
              <a:t>Passwords, session time-outs, and access control levels and roles  all create obstacles for legitimate users. While these steps will increase the security </a:t>
            </a:r>
            <a:r>
              <a:rPr sz="1450" spc="-5" dirty="0">
                <a:latin typeface="Times New Roman"/>
                <a:cs typeface="Times New Roman"/>
              </a:rPr>
              <a:t>of  </a:t>
            </a:r>
            <a:r>
              <a:rPr sz="1450" spc="-10" dirty="0">
                <a:latin typeface="Times New Roman"/>
                <a:cs typeface="Times New Roman"/>
              </a:rPr>
              <a:t>the application, you </a:t>
            </a:r>
            <a:r>
              <a:rPr sz="1450" spc="-15" dirty="0">
                <a:latin typeface="Times New Roman"/>
                <a:cs typeface="Times New Roman"/>
              </a:rPr>
              <a:t>can’t </a:t>
            </a:r>
            <a:r>
              <a:rPr sz="1450" spc="-10" dirty="0">
                <a:latin typeface="Times New Roman"/>
                <a:cs typeface="Times New Roman"/>
              </a:rPr>
              <a:t>have it so secure that nobody can use</a:t>
            </a:r>
            <a:r>
              <a:rPr sz="1450" spc="75"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86055" marR="20320">
              <a:lnSpc>
                <a:spcPts val="1660"/>
              </a:lnSpc>
              <a:spcBef>
                <a:spcPts val="705"/>
              </a:spcBef>
            </a:pPr>
            <a:r>
              <a:rPr sz="1450" spc="-5" dirty="0">
                <a:latin typeface="Times New Roman"/>
                <a:cs typeface="Times New Roman"/>
              </a:rPr>
              <a:t>I </a:t>
            </a:r>
            <a:r>
              <a:rPr sz="1450" spc="-10" dirty="0">
                <a:latin typeface="Times New Roman"/>
                <a:cs typeface="Times New Roman"/>
              </a:rPr>
              <a:t>did </a:t>
            </a:r>
            <a:r>
              <a:rPr sz="1450" spc="-5" dirty="0">
                <a:latin typeface="Times New Roman"/>
                <a:cs typeface="Times New Roman"/>
              </a:rPr>
              <a:t>a </a:t>
            </a:r>
            <a:r>
              <a:rPr sz="1450" spc="-10" dirty="0">
                <a:latin typeface="Times New Roman"/>
                <a:cs typeface="Times New Roman"/>
              </a:rPr>
              <a:t>year-plus contract as </a:t>
            </a:r>
            <a:r>
              <a:rPr sz="1450" spc="-5" dirty="0">
                <a:latin typeface="Times New Roman"/>
                <a:cs typeface="Times New Roman"/>
              </a:rPr>
              <a:t>a </a:t>
            </a:r>
            <a:r>
              <a:rPr sz="1450" spc="-10" dirty="0">
                <a:latin typeface="Times New Roman"/>
                <a:cs typeface="Times New Roman"/>
              </a:rPr>
              <a:t>developer at an unnamed government agency that claimed  to </a:t>
            </a:r>
            <a:r>
              <a:rPr sz="1450" spc="-5" dirty="0">
                <a:latin typeface="Times New Roman"/>
                <a:cs typeface="Times New Roman"/>
              </a:rPr>
              <a:t>be </a:t>
            </a:r>
            <a:r>
              <a:rPr sz="1450" spc="-10" dirty="0">
                <a:latin typeface="Times New Roman"/>
                <a:cs typeface="Times New Roman"/>
              </a:rPr>
              <a:t>very security conscious. They required </a:t>
            </a:r>
            <a:r>
              <a:rPr sz="1450" spc="-5" dirty="0">
                <a:latin typeface="Times New Roman"/>
                <a:cs typeface="Times New Roman"/>
              </a:rPr>
              <a:t>a </a:t>
            </a:r>
            <a:r>
              <a:rPr sz="1450" spc="-10" dirty="0">
                <a:latin typeface="Times New Roman"/>
                <a:cs typeface="Times New Roman"/>
              </a:rPr>
              <a:t>thorough background check prior to  employment, and everyone had to wear high-tech badges to move about the</a:t>
            </a:r>
            <a:r>
              <a:rPr sz="1450" spc="130" dirty="0">
                <a:latin typeface="Times New Roman"/>
                <a:cs typeface="Times New Roman"/>
              </a:rPr>
              <a:t> </a:t>
            </a:r>
            <a:r>
              <a:rPr sz="1450" spc="-10" dirty="0">
                <a:latin typeface="Times New Roman"/>
                <a:cs typeface="Times New Roman"/>
              </a:rPr>
              <a:t>building.</a:t>
            </a:r>
            <a:endParaRPr sz="1450">
              <a:latin typeface="Times New Roman"/>
              <a:cs typeface="Times New Roman"/>
            </a:endParaRPr>
          </a:p>
          <a:p>
            <a:pPr marL="186055">
              <a:lnSpc>
                <a:spcPts val="1565"/>
              </a:lnSpc>
            </a:pPr>
            <a:r>
              <a:rPr sz="1450" spc="-70" dirty="0">
                <a:latin typeface="Times New Roman"/>
                <a:cs typeface="Times New Roman"/>
              </a:rPr>
              <a:t>We </a:t>
            </a:r>
            <a:r>
              <a:rPr sz="1450" spc="-10" dirty="0">
                <a:latin typeface="Times New Roman"/>
                <a:cs typeface="Times New Roman"/>
              </a:rPr>
              <a:t>even had guards at the entrance to the building. It was “so secure” that we had</a:t>
            </a:r>
            <a:r>
              <a:rPr sz="1450" spc="210" dirty="0">
                <a:latin typeface="Times New Roman"/>
                <a:cs typeface="Times New Roman"/>
              </a:rPr>
              <a:t> </a:t>
            </a:r>
            <a:r>
              <a:rPr sz="1450" spc="-10" dirty="0">
                <a:latin typeface="Times New Roman"/>
                <a:cs typeface="Times New Roman"/>
              </a:rPr>
              <a:t>to</a:t>
            </a:r>
            <a:endParaRPr sz="1450">
              <a:latin typeface="Times New Roman"/>
              <a:cs typeface="Times New Roman"/>
            </a:endParaRPr>
          </a:p>
          <a:p>
            <a:pPr marL="186055" marR="61594">
              <a:lnSpc>
                <a:spcPts val="1660"/>
              </a:lnSpc>
              <a:spcBef>
                <a:spcPts val="80"/>
              </a:spcBef>
            </a:pPr>
            <a:r>
              <a:rPr sz="1450" spc="-10" dirty="0">
                <a:latin typeface="Times New Roman"/>
                <a:cs typeface="Times New Roman"/>
              </a:rPr>
              <a:t>change </a:t>
            </a:r>
            <a:r>
              <a:rPr sz="1450" spc="-5" dirty="0">
                <a:latin typeface="Times New Roman"/>
                <a:cs typeface="Times New Roman"/>
              </a:rPr>
              <a:t>our </a:t>
            </a:r>
            <a:r>
              <a:rPr sz="1450" spc="-10" dirty="0">
                <a:latin typeface="Times New Roman"/>
                <a:cs typeface="Times New Roman"/>
              </a:rPr>
              <a:t>passwords every 30 days to </a:t>
            </a:r>
            <a:r>
              <a:rPr sz="1450" spc="-5" dirty="0">
                <a:latin typeface="Times New Roman"/>
                <a:cs typeface="Times New Roman"/>
              </a:rPr>
              <a:t>a </a:t>
            </a:r>
            <a:r>
              <a:rPr sz="1450" spc="-10" dirty="0">
                <a:latin typeface="Times New Roman"/>
                <a:cs typeface="Times New Roman"/>
              </a:rPr>
              <a:t>password we </a:t>
            </a:r>
            <a:r>
              <a:rPr sz="1450" spc="-15" dirty="0">
                <a:latin typeface="Times New Roman"/>
                <a:cs typeface="Times New Roman"/>
              </a:rPr>
              <a:t>hadn’t </a:t>
            </a:r>
            <a:r>
              <a:rPr sz="1450" spc="-10" dirty="0">
                <a:latin typeface="Times New Roman"/>
                <a:cs typeface="Times New Roman"/>
              </a:rPr>
              <a:t>used before, and that  password had to </a:t>
            </a:r>
            <a:r>
              <a:rPr sz="1450" spc="-5" dirty="0">
                <a:latin typeface="Times New Roman"/>
                <a:cs typeface="Times New Roman"/>
              </a:rPr>
              <a:t>be </a:t>
            </a:r>
            <a:r>
              <a:rPr sz="1450" spc="-10" dirty="0">
                <a:latin typeface="Times New Roman"/>
                <a:cs typeface="Times New Roman"/>
              </a:rPr>
              <a:t>at least 10 characters long and contain numbers, letters, mixed case,  and punctuation marks—and it couldn’t </a:t>
            </a:r>
            <a:r>
              <a:rPr sz="1450" spc="-5" dirty="0">
                <a:latin typeface="Times New Roman"/>
                <a:cs typeface="Times New Roman"/>
              </a:rPr>
              <a:t>be </a:t>
            </a:r>
            <a:r>
              <a:rPr sz="1450" spc="-10" dirty="0">
                <a:latin typeface="Times New Roman"/>
                <a:cs typeface="Times New Roman"/>
              </a:rPr>
              <a:t>found in the</a:t>
            </a:r>
            <a:r>
              <a:rPr sz="1450" spc="40" dirty="0">
                <a:latin typeface="Times New Roman"/>
                <a:cs typeface="Times New Roman"/>
              </a:rPr>
              <a:t> </a:t>
            </a:r>
            <a:r>
              <a:rPr sz="1450" spc="-20" dirty="0">
                <a:latin typeface="Times New Roman"/>
                <a:cs typeface="Times New Roman"/>
              </a:rPr>
              <a:t>dictionary.</a:t>
            </a:r>
            <a:endParaRPr sz="1450">
              <a:latin typeface="Times New Roman"/>
              <a:cs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7174"/>
            <a:ext cx="6645909" cy="4041140"/>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In short, they required passwords that no human could actually </a:t>
            </a:r>
            <a:r>
              <a:rPr sz="1450" spc="-15" dirty="0">
                <a:latin typeface="Times New Roman"/>
                <a:cs typeface="Times New Roman"/>
              </a:rPr>
              <a:t>remember, </a:t>
            </a:r>
            <a:r>
              <a:rPr sz="1450" spc="-10" dirty="0">
                <a:latin typeface="Times New Roman"/>
                <a:cs typeface="Times New Roman"/>
              </a:rPr>
              <a:t>and the  system was </a:t>
            </a:r>
            <a:r>
              <a:rPr sz="1450" spc="-5" dirty="0">
                <a:latin typeface="Times New Roman"/>
                <a:cs typeface="Times New Roman"/>
              </a:rPr>
              <a:t>not </a:t>
            </a:r>
            <a:r>
              <a:rPr sz="1450" spc="-10" dirty="0">
                <a:latin typeface="Times New Roman"/>
                <a:cs typeface="Times New Roman"/>
              </a:rPr>
              <a:t>very usable. If </a:t>
            </a:r>
            <a:r>
              <a:rPr sz="1450" spc="-5" dirty="0">
                <a:latin typeface="Times New Roman"/>
                <a:cs typeface="Times New Roman"/>
              </a:rPr>
              <a:t>your </a:t>
            </a:r>
            <a:r>
              <a:rPr sz="1450" spc="-10" dirty="0">
                <a:latin typeface="Times New Roman"/>
                <a:cs typeface="Times New Roman"/>
              </a:rPr>
              <a:t>computer was idle for 15 minutes </a:t>
            </a:r>
            <a:r>
              <a:rPr sz="1450" spc="-5" dirty="0">
                <a:latin typeface="Times New Roman"/>
                <a:cs typeface="Times New Roman"/>
              </a:rPr>
              <a:t>or </a:t>
            </a:r>
            <a:r>
              <a:rPr sz="1450" spc="-10" dirty="0">
                <a:latin typeface="Times New Roman"/>
                <a:cs typeface="Times New Roman"/>
              </a:rPr>
              <a:t>more, you’d </a:t>
            </a:r>
            <a:r>
              <a:rPr sz="1450" spc="-5" dirty="0">
                <a:latin typeface="Times New Roman"/>
                <a:cs typeface="Times New Roman"/>
              </a:rPr>
              <a:t>be  </a:t>
            </a:r>
            <a:r>
              <a:rPr sz="1450" spc="-10" dirty="0">
                <a:latin typeface="Times New Roman"/>
                <a:cs typeface="Times New Roman"/>
              </a:rPr>
              <a:t>prompted to type in the password in again. </a:t>
            </a:r>
            <a:r>
              <a:rPr sz="1450" b="1" spc="-10" dirty="0">
                <a:latin typeface="Times New Roman"/>
                <a:cs typeface="Times New Roman"/>
              </a:rPr>
              <a:t>Everyone </a:t>
            </a:r>
            <a:r>
              <a:rPr sz="1450" spc="-5" dirty="0">
                <a:latin typeface="Times New Roman"/>
                <a:cs typeface="Times New Roman"/>
              </a:rPr>
              <a:t>I </a:t>
            </a:r>
            <a:r>
              <a:rPr sz="1450" spc="-10" dirty="0">
                <a:latin typeface="Times New Roman"/>
                <a:cs typeface="Times New Roman"/>
              </a:rPr>
              <a:t>worked with on that project had  their password </a:t>
            </a:r>
            <a:r>
              <a:rPr sz="1450" i="1" spc="-10" dirty="0">
                <a:latin typeface="Times New Roman"/>
                <a:cs typeface="Times New Roman"/>
              </a:rPr>
              <a:t>written down on a piece </a:t>
            </a:r>
            <a:r>
              <a:rPr sz="1450" i="1" spc="-5" dirty="0">
                <a:latin typeface="Times New Roman"/>
                <a:cs typeface="Times New Roman"/>
              </a:rPr>
              <a:t>of </a:t>
            </a:r>
            <a:r>
              <a:rPr sz="1450" i="1" spc="-10" dirty="0">
                <a:latin typeface="Times New Roman"/>
                <a:cs typeface="Times New Roman"/>
              </a:rPr>
              <a:t>paper </a:t>
            </a:r>
            <a:r>
              <a:rPr sz="1450" b="1" i="1" spc="-10" dirty="0">
                <a:latin typeface="Times New Roman"/>
                <a:cs typeface="Times New Roman"/>
              </a:rPr>
              <a:t>right next to </a:t>
            </a:r>
            <a:r>
              <a:rPr sz="1450" i="1" spc="-10" dirty="0">
                <a:latin typeface="Times New Roman"/>
                <a:cs typeface="Times New Roman"/>
              </a:rPr>
              <a:t>their computer</a:t>
            </a:r>
            <a:r>
              <a:rPr sz="1450" spc="-10" dirty="0">
                <a:latin typeface="Times New Roman"/>
                <a:cs typeface="Times New Roman"/>
              </a:rPr>
              <a:t>. Clearly  the “powers that be” in the security department had picked security over usability to  such an extreme that the very security they were seeking was utterly</a:t>
            </a:r>
            <a:r>
              <a:rPr sz="1450" spc="85" dirty="0">
                <a:latin typeface="Times New Roman"/>
                <a:cs typeface="Times New Roman"/>
              </a:rPr>
              <a:t> </a:t>
            </a:r>
            <a:r>
              <a:rPr sz="1450" spc="-10" dirty="0">
                <a:latin typeface="Times New Roman"/>
                <a:cs typeface="Times New Roman"/>
              </a:rPr>
              <a:t>compromised.</a:t>
            </a:r>
            <a:endParaRPr sz="1450">
              <a:latin typeface="Times New Roman"/>
              <a:cs typeface="Times New Roman"/>
            </a:endParaRPr>
          </a:p>
          <a:p>
            <a:pPr marL="12700">
              <a:lnSpc>
                <a:spcPct val="100000"/>
              </a:lnSpc>
              <a:spcBef>
                <a:spcPts val="665"/>
              </a:spcBef>
            </a:pPr>
            <a:r>
              <a:rPr sz="1650" b="1" dirty="0">
                <a:solidFill>
                  <a:srgbClr val="003366"/>
                </a:solidFill>
                <a:latin typeface="Times New Roman"/>
                <a:cs typeface="Times New Roman"/>
              </a:rPr>
              <a:t>SQL</a:t>
            </a:r>
            <a:r>
              <a:rPr sz="1650" b="1" spc="-100" dirty="0">
                <a:solidFill>
                  <a:srgbClr val="003366"/>
                </a:solidFill>
                <a:latin typeface="Times New Roman"/>
                <a:cs typeface="Times New Roman"/>
              </a:rPr>
              <a:t> </a:t>
            </a:r>
            <a:r>
              <a:rPr sz="1650" b="1" spc="-5" dirty="0">
                <a:solidFill>
                  <a:srgbClr val="003366"/>
                </a:solidFill>
                <a:latin typeface="Times New Roman"/>
                <a:cs typeface="Times New Roman"/>
              </a:rPr>
              <a:t>Injection</a:t>
            </a:r>
            <a:endParaRPr sz="1650">
              <a:latin typeface="Times New Roman"/>
              <a:cs typeface="Times New Roman"/>
            </a:endParaRPr>
          </a:p>
          <a:p>
            <a:pPr marL="186055" marR="395605">
              <a:lnSpc>
                <a:spcPts val="1660"/>
              </a:lnSpc>
              <a:spcBef>
                <a:spcPts val="935"/>
              </a:spcBef>
            </a:pPr>
            <a:r>
              <a:rPr sz="1450" spc="-10" dirty="0">
                <a:latin typeface="Times New Roman"/>
                <a:cs typeface="Times New Roman"/>
              </a:rPr>
              <a:t>One </a:t>
            </a:r>
            <a:r>
              <a:rPr sz="1450" spc="-5" dirty="0">
                <a:latin typeface="Times New Roman"/>
                <a:cs typeface="Times New Roman"/>
              </a:rPr>
              <a:t>of </a:t>
            </a:r>
            <a:r>
              <a:rPr sz="1450" spc="-30" dirty="0">
                <a:latin typeface="Times New Roman"/>
                <a:cs typeface="Times New Roman"/>
              </a:rPr>
              <a:t>PHP’s </a:t>
            </a:r>
            <a:r>
              <a:rPr sz="1450" spc="-10" dirty="0">
                <a:latin typeface="Times New Roman"/>
                <a:cs typeface="Times New Roman"/>
              </a:rPr>
              <a:t>greatest strengths is the ease with which it can communicate with  databases, such as MySQL. The </a:t>
            </a:r>
            <a:r>
              <a:rPr sz="1450" b="1" spc="-20" dirty="0">
                <a:latin typeface="Times New Roman"/>
                <a:cs typeface="Times New Roman"/>
              </a:rPr>
              <a:t>Sam’s </a:t>
            </a:r>
            <a:r>
              <a:rPr sz="1450" b="1" spc="-10" dirty="0">
                <a:latin typeface="Times New Roman"/>
                <a:cs typeface="Times New Roman"/>
              </a:rPr>
              <a:t>Used Car Lot </a:t>
            </a:r>
            <a:r>
              <a:rPr sz="1450" spc="-10" dirty="0">
                <a:latin typeface="Times New Roman"/>
                <a:cs typeface="Times New Roman"/>
              </a:rPr>
              <a:t>example from this book and  thousands </a:t>
            </a:r>
            <a:r>
              <a:rPr sz="1450" spc="-5" dirty="0">
                <a:latin typeface="Times New Roman"/>
                <a:cs typeface="Times New Roman"/>
              </a:rPr>
              <a:t>of </a:t>
            </a:r>
            <a:r>
              <a:rPr sz="1450" spc="-10" dirty="0">
                <a:latin typeface="Times New Roman"/>
                <a:cs typeface="Times New Roman"/>
              </a:rPr>
              <a:t>other high profile web sites, such as </a:t>
            </a:r>
            <a:r>
              <a:rPr sz="1450" u="sng" spc="-10" dirty="0">
                <a:solidFill>
                  <a:srgbClr val="0000ED"/>
                </a:solidFill>
                <a:uFill>
                  <a:solidFill>
                    <a:srgbClr val="0000ED"/>
                  </a:solidFill>
                </a:uFill>
                <a:latin typeface="Times New Roman"/>
                <a:cs typeface="Times New Roman"/>
                <a:hlinkClick r:id="rId2"/>
              </a:rPr>
              <a:t>http://Facebook.com</a:t>
            </a:r>
            <a:r>
              <a:rPr sz="1450" spc="-10" dirty="0">
                <a:latin typeface="Times New Roman"/>
                <a:cs typeface="Times New Roman"/>
              </a:rPr>
              <a:t>, rely on  databases to</a:t>
            </a:r>
            <a:r>
              <a:rPr sz="1450" spc="-5"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a:p>
            <a:pPr marL="186055" marR="28575">
              <a:lnSpc>
                <a:spcPts val="1660"/>
              </a:lnSpc>
              <a:spcBef>
                <a:spcPts val="705"/>
              </a:spcBef>
            </a:pPr>
            <a:r>
              <a:rPr sz="1450" spc="-25" dirty="0">
                <a:latin typeface="Times New Roman"/>
                <a:cs typeface="Times New Roman"/>
              </a:rPr>
              <a:t>With </a:t>
            </a:r>
            <a:r>
              <a:rPr sz="1450" spc="-10" dirty="0">
                <a:latin typeface="Times New Roman"/>
                <a:cs typeface="Times New Roman"/>
              </a:rPr>
              <a:t>that strength also comes risks. The most common security hazard faced when  interacting with </a:t>
            </a:r>
            <a:r>
              <a:rPr sz="1450" spc="-5" dirty="0">
                <a:latin typeface="Times New Roman"/>
                <a:cs typeface="Times New Roman"/>
              </a:rPr>
              <a:t>a </a:t>
            </a:r>
            <a:r>
              <a:rPr sz="1450" spc="-10" dirty="0">
                <a:latin typeface="Times New Roman"/>
                <a:cs typeface="Times New Roman"/>
              </a:rPr>
              <a:t>database is something called SQL Injection </a:t>
            </a:r>
            <a:r>
              <a:rPr sz="1450" spc="-5" dirty="0">
                <a:latin typeface="Times New Roman"/>
                <a:cs typeface="Times New Roman"/>
              </a:rPr>
              <a:t>- </a:t>
            </a:r>
            <a:r>
              <a:rPr sz="1450" spc="-10" dirty="0">
                <a:latin typeface="Times New Roman"/>
                <a:cs typeface="Times New Roman"/>
              </a:rPr>
              <a:t>when </a:t>
            </a:r>
            <a:r>
              <a:rPr sz="1450" spc="-5" dirty="0">
                <a:latin typeface="Times New Roman"/>
                <a:cs typeface="Times New Roman"/>
              </a:rPr>
              <a:t>a </a:t>
            </a:r>
            <a:r>
              <a:rPr sz="1450" spc="-10" dirty="0">
                <a:latin typeface="Times New Roman"/>
                <a:cs typeface="Times New Roman"/>
              </a:rPr>
              <a:t>user deliberately  uses part </a:t>
            </a:r>
            <a:r>
              <a:rPr sz="1450" spc="-5" dirty="0">
                <a:latin typeface="Times New Roman"/>
                <a:cs typeface="Times New Roman"/>
              </a:rPr>
              <a:t>of your </a:t>
            </a:r>
            <a:r>
              <a:rPr sz="1450" spc="-10" dirty="0">
                <a:latin typeface="Times New Roman"/>
                <a:cs typeface="Times New Roman"/>
              </a:rPr>
              <a:t>application to run unauthorized and unintended SQL queries on </a:t>
            </a:r>
            <a:r>
              <a:rPr sz="1450" spc="-5" dirty="0">
                <a:latin typeface="Times New Roman"/>
                <a:cs typeface="Times New Roman"/>
              </a:rPr>
              <a:t>your  </a:t>
            </a:r>
            <a:r>
              <a:rPr sz="1450" spc="-10" dirty="0">
                <a:latin typeface="Times New Roman"/>
                <a:cs typeface="Times New Roman"/>
              </a:rPr>
              <a:t>database.</a:t>
            </a:r>
            <a:endParaRPr sz="1450">
              <a:latin typeface="Times New Roman"/>
              <a:cs typeface="Times New Roman"/>
            </a:endParaRPr>
          </a:p>
          <a:p>
            <a:pPr marL="186055" marR="170180">
              <a:lnSpc>
                <a:spcPts val="1660"/>
              </a:lnSpc>
              <a:spcBef>
                <a:spcPts val="705"/>
              </a:spcBef>
            </a:pPr>
            <a:r>
              <a:rPr sz="1450" spc="-25" dirty="0">
                <a:latin typeface="Times New Roman"/>
                <a:cs typeface="Times New Roman"/>
              </a:rPr>
              <a:t>Let’s </a:t>
            </a:r>
            <a:r>
              <a:rPr sz="1450" spc="-10" dirty="0">
                <a:latin typeface="Times New Roman"/>
                <a:cs typeface="Times New Roman"/>
              </a:rPr>
              <a:t>use </a:t>
            </a:r>
            <a:r>
              <a:rPr sz="1450" spc="-5" dirty="0">
                <a:latin typeface="Times New Roman"/>
                <a:cs typeface="Times New Roman"/>
              </a:rPr>
              <a:t>a </a:t>
            </a:r>
            <a:r>
              <a:rPr sz="1450" spc="-10" dirty="0">
                <a:latin typeface="Times New Roman"/>
                <a:cs typeface="Times New Roman"/>
              </a:rPr>
              <a:t>common example. Although we didn’t cover it in this </a:t>
            </a:r>
            <a:r>
              <a:rPr sz="1450" spc="-5" dirty="0">
                <a:latin typeface="Times New Roman"/>
                <a:cs typeface="Times New Roman"/>
              </a:rPr>
              <a:t>book, </a:t>
            </a:r>
            <a:r>
              <a:rPr sz="1450" spc="-10" dirty="0">
                <a:latin typeface="Times New Roman"/>
                <a:cs typeface="Times New Roman"/>
              </a:rPr>
              <a:t>many systems  that ask </a:t>
            </a:r>
            <a:r>
              <a:rPr sz="1450" spc="-5" dirty="0">
                <a:latin typeface="Times New Roman"/>
                <a:cs typeface="Times New Roman"/>
              </a:rPr>
              <a:t>a </a:t>
            </a:r>
            <a:r>
              <a:rPr sz="1450" spc="-10" dirty="0">
                <a:latin typeface="Times New Roman"/>
                <a:cs typeface="Times New Roman"/>
              </a:rPr>
              <a:t>user to login feature </a:t>
            </a:r>
            <a:r>
              <a:rPr sz="1450" spc="-5" dirty="0">
                <a:latin typeface="Times New Roman"/>
                <a:cs typeface="Times New Roman"/>
              </a:rPr>
              <a:t>a </a:t>
            </a:r>
            <a:r>
              <a:rPr sz="1450" spc="-10" dirty="0">
                <a:latin typeface="Times New Roman"/>
                <a:cs typeface="Times New Roman"/>
              </a:rPr>
              <a:t>line </a:t>
            </a:r>
            <a:r>
              <a:rPr sz="1450" spc="-5" dirty="0">
                <a:latin typeface="Times New Roman"/>
                <a:cs typeface="Times New Roman"/>
              </a:rPr>
              <a:t>of </a:t>
            </a:r>
            <a:r>
              <a:rPr sz="1450" spc="-10" dirty="0">
                <a:latin typeface="Times New Roman"/>
                <a:cs typeface="Times New Roman"/>
              </a:rPr>
              <a:t>PHP code that looks </a:t>
            </a:r>
            <a:r>
              <a:rPr sz="1450" spc="-5" dirty="0">
                <a:latin typeface="Times New Roman"/>
                <a:cs typeface="Times New Roman"/>
              </a:rPr>
              <a:t>a </a:t>
            </a:r>
            <a:r>
              <a:rPr sz="1450" spc="-10" dirty="0">
                <a:latin typeface="Times New Roman"/>
                <a:cs typeface="Times New Roman"/>
              </a:rPr>
              <a:t>lot like this</a:t>
            </a:r>
            <a:r>
              <a:rPr sz="1450" spc="65" dirty="0">
                <a:latin typeface="Times New Roman"/>
                <a:cs typeface="Times New Roman"/>
              </a:rPr>
              <a:t> </a:t>
            </a:r>
            <a:r>
              <a:rPr sz="1450" spc="-10" dirty="0">
                <a:latin typeface="Times New Roman"/>
                <a:cs typeface="Times New Roman"/>
              </a:rPr>
              <a:t>one:</a:t>
            </a:r>
            <a:endParaRPr sz="1450">
              <a:latin typeface="Times New Roman"/>
              <a:cs typeface="Times New Roman"/>
            </a:endParaRPr>
          </a:p>
        </p:txBody>
      </p:sp>
      <p:sp>
        <p:nvSpPr>
          <p:cNvPr id="3" name="object 3"/>
          <p:cNvSpPr/>
          <p:nvPr/>
        </p:nvSpPr>
        <p:spPr>
          <a:xfrm>
            <a:off x="1270760" y="4545697"/>
            <a:ext cx="5018480" cy="85060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5456770"/>
            <a:ext cx="6412230" cy="1388745"/>
          </a:xfrm>
          <a:prstGeom prst="rect">
            <a:avLst/>
          </a:prstGeom>
        </p:spPr>
        <p:txBody>
          <a:bodyPr vert="horz" wrap="square" lIns="0" tIns="26670" rIns="0" bIns="0" rtlCol="0">
            <a:spAutoFit/>
          </a:bodyPr>
          <a:lstStyle/>
          <a:p>
            <a:pPr marL="12700" marR="113664">
              <a:lnSpc>
                <a:spcPts val="1660"/>
              </a:lnSpc>
              <a:spcBef>
                <a:spcPts val="210"/>
              </a:spcBef>
            </a:pPr>
            <a:r>
              <a:rPr sz="1450" spc="-10" dirty="0">
                <a:latin typeface="Times New Roman"/>
                <a:cs typeface="Times New Roman"/>
              </a:rPr>
              <a:t>The script takes the username and password that was entered on the form and builds </a:t>
            </a:r>
            <a:r>
              <a:rPr sz="1450" spc="-5" dirty="0">
                <a:latin typeface="Times New Roman"/>
                <a:cs typeface="Times New Roman"/>
              </a:rPr>
              <a:t>a  </a:t>
            </a:r>
            <a:r>
              <a:rPr sz="1450" spc="-10" dirty="0">
                <a:latin typeface="Times New Roman"/>
                <a:cs typeface="Times New Roman"/>
              </a:rPr>
              <a:t>query using the text entered by the</a:t>
            </a:r>
            <a:r>
              <a:rPr sz="1450" spc="25" dirty="0">
                <a:latin typeface="Times New Roman"/>
                <a:cs typeface="Times New Roman"/>
              </a:rPr>
              <a:t> </a:t>
            </a:r>
            <a:r>
              <a:rPr sz="1450" spc="-25" dirty="0">
                <a:latin typeface="Times New Roman"/>
                <a:cs typeface="Times New Roman"/>
              </a:rPr>
              <a:t>user.</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Does it look familiar? </a:t>
            </a:r>
            <a:r>
              <a:rPr sz="1450" spc="-35" dirty="0">
                <a:latin typeface="Times New Roman"/>
                <a:cs typeface="Times New Roman"/>
              </a:rPr>
              <a:t>You’ll </a:t>
            </a:r>
            <a:r>
              <a:rPr sz="1450" spc="-10" dirty="0">
                <a:latin typeface="Times New Roman"/>
                <a:cs typeface="Times New Roman"/>
              </a:rPr>
              <a:t>see many variations </a:t>
            </a:r>
            <a:r>
              <a:rPr sz="1450" spc="-5" dirty="0">
                <a:latin typeface="Times New Roman"/>
                <a:cs typeface="Times New Roman"/>
              </a:rPr>
              <a:t>of </a:t>
            </a:r>
            <a:r>
              <a:rPr sz="1450" spc="-10" dirty="0">
                <a:latin typeface="Times New Roman"/>
                <a:cs typeface="Times New Roman"/>
              </a:rPr>
              <a:t>this as </a:t>
            </a:r>
            <a:r>
              <a:rPr sz="1450" spc="-5" dirty="0">
                <a:latin typeface="Times New Roman"/>
                <a:cs typeface="Times New Roman"/>
              </a:rPr>
              <a:t>your </a:t>
            </a:r>
            <a:r>
              <a:rPr sz="1450" spc="-10" dirty="0">
                <a:latin typeface="Times New Roman"/>
                <a:cs typeface="Times New Roman"/>
              </a:rPr>
              <a:t>journey into the Joy </a:t>
            </a:r>
            <a:r>
              <a:rPr sz="1450" spc="-5" dirty="0">
                <a:latin typeface="Times New Roman"/>
                <a:cs typeface="Times New Roman"/>
              </a:rPr>
              <a:t>of  </a:t>
            </a:r>
            <a:r>
              <a:rPr sz="1450" spc="-10" dirty="0">
                <a:latin typeface="Times New Roman"/>
                <a:cs typeface="Times New Roman"/>
              </a:rPr>
              <a:t>PHP continues. So </a:t>
            </a:r>
            <a:r>
              <a:rPr sz="1450" spc="-25" dirty="0">
                <a:latin typeface="Times New Roman"/>
                <a:cs typeface="Times New Roman"/>
              </a:rPr>
              <a:t>what’s </a:t>
            </a:r>
            <a:r>
              <a:rPr sz="1450" spc="-10" dirty="0">
                <a:latin typeface="Times New Roman"/>
                <a:cs typeface="Times New Roman"/>
              </a:rPr>
              <a:t>the problem? It does </a:t>
            </a:r>
            <a:r>
              <a:rPr sz="1450" spc="-5" dirty="0">
                <a:latin typeface="Times New Roman"/>
                <a:cs typeface="Times New Roman"/>
              </a:rPr>
              <a:t>not </a:t>
            </a:r>
            <a:r>
              <a:rPr sz="1450" spc="-10" dirty="0">
                <a:latin typeface="Times New Roman"/>
                <a:cs typeface="Times New Roman"/>
              </a:rPr>
              <a:t>look like such code could do much  damage. But </a:t>
            </a:r>
            <a:r>
              <a:rPr sz="1450" spc="-25" dirty="0">
                <a:latin typeface="Times New Roman"/>
                <a:cs typeface="Times New Roman"/>
              </a:rPr>
              <a:t>let’s </a:t>
            </a:r>
            <a:r>
              <a:rPr sz="1450" spc="-10" dirty="0">
                <a:latin typeface="Times New Roman"/>
                <a:cs typeface="Times New Roman"/>
              </a:rPr>
              <a:t>say for </a:t>
            </a:r>
            <a:r>
              <a:rPr sz="1450" spc="-5" dirty="0">
                <a:latin typeface="Times New Roman"/>
                <a:cs typeface="Times New Roman"/>
              </a:rPr>
              <a:t>a </a:t>
            </a:r>
            <a:r>
              <a:rPr sz="1450" spc="-10" dirty="0">
                <a:latin typeface="Times New Roman"/>
                <a:cs typeface="Times New Roman"/>
              </a:rPr>
              <a:t>moment that </a:t>
            </a:r>
            <a:r>
              <a:rPr sz="1450" spc="-5" dirty="0">
                <a:latin typeface="Times New Roman"/>
                <a:cs typeface="Times New Roman"/>
              </a:rPr>
              <a:t>I </a:t>
            </a:r>
            <a:r>
              <a:rPr sz="1450" spc="-10" dirty="0">
                <a:latin typeface="Times New Roman"/>
                <a:cs typeface="Times New Roman"/>
              </a:rPr>
              <a:t>enter the following into the “username” input  box in the form and submit</a:t>
            </a:r>
            <a:r>
              <a:rPr sz="1450" spc="15"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
        <p:nvSpPr>
          <p:cNvPr id="5" name="object 5"/>
          <p:cNvSpPr txBox="1"/>
          <p:nvPr/>
        </p:nvSpPr>
        <p:spPr>
          <a:xfrm>
            <a:off x="630881" y="6932875"/>
            <a:ext cx="831850" cy="210820"/>
          </a:xfrm>
          <a:prstGeom prst="rect">
            <a:avLst/>
          </a:prstGeom>
          <a:solidFill>
            <a:srgbClr val="FFFF99"/>
          </a:solidFill>
        </p:spPr>
        <p:txBody>
          <a:bodyPr vert="horz" wrap="square" lIns="0" tIns="0" rIns="0" bIns="0" rtlCol="0">
            <a:spAutoFit/>
          </a:bodyPr>
          <a:lstStyle/>
          <a:p>
            <a:pPr>
              <a:lnSpc>
                <a:spcPts val="1585"/>
              </a:lnSpc>
            </a:pPr>
            <a:r>
              <a:rPr sz="1450" spc="-5" dirty="0">
                <a:latin typeface="Times New Roman"/>
                <a:cs typeface="Times New Roman"/>
              </a:rPr>
              <a:t>‘ </a:t>
            </a:r>
            <a:r>
              <a:rPr sz="1450" spc="-10" dirty="0">
                <a:latin typeface="Times New Roman"/>
                <a:cs typeface="Times New Roman"/>
              </a:rPr>
              <a:t>OR 1=1</a:t>
            </a:r>
            <a:r>
              <a:rPr sz="1450" spc="-85" dirty="0">
                <a:latin typeface="Times New Roman"/>
                <a:cs typeface="Times New Roman"/>
              </a:rPr>
              <a:t> </a:t>
            </a:r>
            <a:r>
              <a:rPr sz="1450" spc="-10" dirty="0">
                <a:latin typeface="Times New Roman"/>
                <a:cs typeface="Times New Roman"/>
              </a:rPr>
              <a:t>#</a:t>
            </a:r>
            <a:endParaRPr sz="1450">
              <a:latin typeface="Times New Roman"/>
              <a:cs typeface="Times New Roman"/>
            </a:endParaRPr>
          </a:p>
        </p:txBody>
      </p:sp>
      <p:sp>
        <p:nvSpPr>
          <p:cNvPr id="6" name="object 6"/>
          <p:cNvSpPr txBox="1"/>
          <p:nvPr/>
        </p:nvSpPr>
        <p:spPr>
          <a:xfrm>
            <a:off x="618181" y="7203709"/>
            <a:ext cx="611441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hash symbol (#) tells MySQL that everything following it is </a:t>
            </a:r>
            <a:r>
              <a:rPr sz="1450" spc="-5" dirty="0">
                <a:latin typeface="Times New Roman"/>
                <a:cs typeface="Times New Roman"/>
              </a:rPr>
              <a:t>a </a:t>
            </a:r>
            <a:r>
              <a:rPr sz="1450" spc="-10" dirty="0">
                <a:latin typeface="Times New Roman"/>
                <a:cs typeface="Times New Roman"/>
              </a:rPr>
              <a:t>comment and to  ignore it. The query that is going to </a:t>
            </a:r>
            <a:r>
              <a:rPr sz="1450" spc="-5" dirty="0">
                <a:latin typeface="Times New Roman"/>
                <a:cs typeface="Times New Roman"/>
              </a:rPr>
              <a:t>be </a:t>
            </a:r>
            <a:r>
              <a:rPr sz="1450" spc="-10" dirty="0">
                <a:latin typeface="Times New Roman"/>
                <a:cs typeface="Times New Roman"/>
              </a:rPr>
              <a:t>executed by mySQL will now look like</a:t>
            </a:r>
            <a:r>
              <a:rPr sz="1450" spc="11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7" name="object 7"/>
          <p:cNvSpPr/>
          <p:nvPr/>
        </p:nvSpPr>
        <p:spPr>
          <a:xfrm>
            <a:off x="1398736" y="7746893"/>
            <a:ext cx="4762528" cy="786579"/>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8181" y="8593942"/>
            <a:ext cx="6464935" cy="150749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 symbol tells mySQL to ignore any text that follows, leaving </a:t>
            </a:r>
            <a:r>
              <a:rPr sz="1450" spc="-5" dirty="0">
                <a:latin typeface="Times New Roman"/>
                <a:cs typeface="Times New Roman"/>
              </a:rPr>
              <a:t>a </a:t>
            </a:r>
            <a:r>
              <a:rPr sz="1450" spc="-15" dirty="0">
                <a:latin typeface="Times New Roman"/>
                <a:cs typeface="Times New Roman"/>
              </a:rPr>
              <a:t>WHERE </a:t>
            </a:r>
            <a:r>
              <a:rPr sz="1450" spc="-10" dirty="0">
                <a:latin typeface="Times New Roman"/>
                <a:cs typeface="Times New Roman"/>
              </a:rPr>
              <a:t>statement  </a:t>
            </a:r>
            <a:r>
              <a:rPr sz="1450" spc="-5" dirty="0">
                <a:latin typeface="Times New Roman"/>
                <a:cs typeface="Times New Roman"/>
              </a:rPr>
              <a:t>of </a:t>
            </a:r>
            <a:r>
              <a:rPr sz="1450" spc="-15" dirty="0">
                <a:latin typeface="Times New Roman"/>
                <a:cs typeface="Times New Roman"/>
              </a:rPr>
              <a:t>‘WHERE </a:t>
            </a:r>
            <a:r>
              <a:rPr sz="1450" spc="-10" dirty="0">
                <a:latin typeface="Times New Roman"/>
                <a:cs typeface="Times New Roman"/>
              </a:rPr>
              <a:t>Username = </a:t>
            </a:r>
            <a:r>
              <a:rPr sz="1450" spc="-5" dirty="0">
                <a:latin typeface="Times New Roman"/>
                <a:cs typeface="Times New Roman"/>
              </a:rPr>
              <a:t>” </a:t>
            </a:r>
            <a:r>
              <a:rPr sz="1450" spc="-10" dirty="0">
                <a:latin typeface="Times New Roman"/>
                <a:cs typeface="Times New Roman"/>
              </a:rPr>
              <a:t>OR 1=1’. Since 1 </a:t>
            </a:r>
            <a:r>
              <a:rPr sz="1450" b="1" spc="-10" dirty="0">
                <a:latin typeface="Times New Roman"/>
                <a:cs typeface="Times New Roman"/>
              </a:rPr>
              <a:t>always </a:t>
            </a:r>
            <a:r>
              <a:rPr sz="1450" spc="-10" dirty="0">
                <a:latin typeface="Times New Roman"/>
                <a:cs typeface="Times New Roman"/>
              </a:rPr>
              <a:t>equals </a:t>
            </a:r>
            <a:r>
              <a:rPr sz="1450" spc="-5" dirty="0">
                <a:latin typeface="Times New Roman"/>
                <a:cs typeface="Times New Roman"/>
              </a:rPr>
              <a:t>1, </a:t>
            </a:r>
            <a:r>
              <a:rPr sz="1450" spc="-10" dirty="0">
                <a:latin typeface="Times New Roman"/>
                <a:cs typeface="Times New Roman"/>
              </a:rPr>
              <a:t>the </a:t>
            </a:r>
            <a:r>
              <a:rPr sz="1450" spc="-15" dirty="0">
                <a:latin typeface="Times New Roman"/>
                <a:cs typeface="Times New Roman"/>
              </a:rPr>
              <a:t>WHERE </a:t>
            </a:r>
            <a:r>
              <a:rPr sz="1450" spc="-10" dirty="0">
                <a:latin typeface="Times New Roman"/>
                <a:cs typeface="Times New Roman"/>
              </a:rPr>
              <a:t>clause </a:t>
            </a:r>
            <a:r>
              <a:rPr sz="1450" spc="-5" dirty="0">
                <a:latin typeface="Times New Roman"/>
                <a:cs typeface="Times New Roman"/>
              </a:rPr>
              <a:t>of  </a:t>
            </a:r>
            <a:r>
              <a:rPr sz="1450" spc="-10" dirty="0">
                <a:latin typeface="Times New Roman"/>
                <a:cs typeface="Times New Roman"/>
              </a:rPr>
              <a:t>the SQL will match for </a:t>
            </a:r>
            <a:r>
              <a:rPr sz="1450" b="1" spc="-10" dirty="0">
                <a:latin typeface="Times New Roman"/>
                <a:cs typeface="Times New Roman"/>
              </a:rPr>
              <a:t>every </a:t>
            </a:r>
            <a:r>
              <a:rPr sz="1450" spc="-10" dirty="0">
                <a:latin typeface="Times New Roman"/>
                <a:cs typeface="Times New Roman"/>
              </a:rPr>
              <a:t>row—and </a:t>
            </a:r>
            <a:r>
              <a:rPr sz="1450" spc="-25" dirty="0">
                <a:latin typeface="Times New Roman"/>
                <a:cs typeface="Times New Roman"/>
              </a:rPr>
              <a:t>here’s </a:t>
            </a:r>
            <a:r>
              <a:rPr sz="1450" spc="-10" dirty="0">
                <a:latin typeface="Times New Roman"/>
                <a:cs typeface="Times New Roman"/>
              </a:rPr>
              <a:t>the bad part. The query will return </a:t>
            </a:r>
            <a:r>
              <a:rPr sz="1450" b="1" spc="-10" dirty="0">
                <a:latin typeface="Times New Roman"/>
                <a:cs typeface="Times New Roman"/>
              </a:rPr>
              <a:t>all </a:t>
            </a:r>
            <a:r>
              <a:rPr sz="1450" spc="-5" dirty="0">
                <a:latin typeface="Times New Roman"/>
                <a:cs typeface="Times New Roman"/>
              </a:rPr>
              <a:t>of  </a:t>
            </a:r>
            <a:r>
              <a:rPr sz="1450" spc="-10" dirty="0">
                <a:latin typeface="Times New Roman"/>
                <a:cs typeface="Times New Roman"/>
              </a:rPr>
              <a:t>the usernames and passwords from the database. What may happen next is that if the  first username and password combination is the admin </a:t>
            </a:r>
            <a:r>
              <a:rPr sz="1450" spc="-20" dirty="0">
                <a:latin typeface="Times New Roman"/>
                <a:cs typeface="Times New Roman"/>
              </a:rPr>
              <a:t>user, </a:t>
            </a:r>
            <a:r>
              <a:rPr sz="1450" spc="-10" dirty="0">
                <a:latin typeface="Times New Roman"/>
                <a:cs typeface="Times New Roman"/>
              </a:rPr>
              <a:t>then the person who simply  entered </a:t>
            </a:r>
            <a:r>
              <a:rPr sz="1450" spc="-5" dirty="0">
                <a:latin typeface="Times New Roman"/>
                <a:cs typeface="Times New Roman"/>
              </a:rPr>
              <a:t>a </a:t>
            </a:r>
            <a:r>
              <a:rPr sz="1450" spc="-10" dirty="0">
                <a:latin typeface="Times New Roman"/>
                <a:cs typeface="Times New Roman"/>
              </a:rPr>
              <a:t>few symbols into </a:t>
            </a:r>
            <a:r>
              <a:rPr sz="1450" spc="-5" dirty="0">
                <a:latin typeface="Times New Roman"/>
                <a:cs typeface="Times New Roman"/>
              </a:rPr>
              <a:t>a </a:t>
            </a:r>
            <a:r>
              <a:rPr sz="1450" spc="-10" dirty="0">
                <a:latin typeface="Times New Roman"/>
                <a:cs typeface="Times New Roman"/>
              </a:rPr>
              <a:t>username box is now logged in as </a:t>
            </a:r>
            <a:r>
              <a:rPr sz="1450" spc="-5" dirty="0">
                <a:latin typeface="Times New Roman"/>
                <a:cs typeface="Times New Roman"/>
              </a:rPr>
              <a:t>your </a:t>
            </a:r>
            <a:r>
              <a:rPr sz="1450" spc="-10" dirty="0">
                <a:latin typeface="Times New Roman"/>
                <a:cs typeface="Times New Roman"/>
              </a:rPr>
              <a:t>website  </a:t>
            </a:r>
            <a:r>
              <a:rPr sz="1450" spc="-15" dirty="0">
                <a:latin typeface="Times New Roman"/>
                <a:cs typeface="Times New Roman"/>
              </a:rPr>
              <a:t>administrator, </a:t>
            </a:r>
            <a:r>
              <a:rPr sz="1450" i="1" spc="-5" dirty="0">
                <a:latin typeface="Times New Roman"/>
                <a:cs typeface="Times New Roman"/>
              </a:rPr>
              <a:t>as </a:t>
            </a:r>
            <a:r>
              <a:rPr sz="1450" i="1" spc="-10" dirty="0">
                <a:latin typeface="Times New Roman"/>
                <a:cs typeface="Times New Roman"/>
              </a:rPr>
              <a:t>if </a:t>
            </a:r>
            <a:r>
              <a:rPr sz="1450" spc="-10" dirty="0">
                <a:latin typeface="Times New Roman"/>
                <a:cs typeface="Times New Roman"/>
              </a:rPr>
              <a:t>they actually knew the </a:t>
            </a:r>
            <a:r>
              <a:rPr sz="1450" spc="-20" dirty="0">
                <a:latin typeface="Times New Roman"/>
                <a:cs typeface="Times New Roman"/>
              </a:rPr>
              <a:t>admin’s </a:t>
            </a:r>
            <a:r>
              <a:rPr sz="1450" spc="-10" dirty="0">
                <a:latin typeface="Times New Roman"/>
                <a:cs typeface="Times New Roman"/>
              </a:rPr>
              <a:t>username and password, which</a:t>
            </a:r>
            <a:r>
              <a:rPr sz="1450" spc="130" dirty="0">
                <a:latin typeface="Times New Roman"/>
                <a:cs typeface="Times New Roman"/>
              </a:rPr>
              <a:t> </a:t>
            </a:r>
            <a:r>
              <a:rPr sz="1450" spc="-10" dirty="0">
                <a:latin typeface="Times New Roman"/>
                <a:cs typeface="Times New Roman"/>
              </a:rPr>
              <a:t>they</a:t>
            </a:r>
            <a:endParaRPr sz="1450">
              <a:latin typeface="Times New Roman"/>
              <a:cs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44004"/>
            <a:ext cx="6332220" cy="2275840"/>
          </a:xfrm>
          <a:prstGeom prst="rect">
            <a:avLst/>
          </a:prstGeom>
        </p:spPr>
        <p:txBody>
          <a:bodyPr vert="horz" wrap="square" lIns="0" tIns="88900" rIns="0" bIns="0" rtlCol="0">
            <a:spAutoFit/>
          </a:bodyPr>
          <a:lstStyle/>
          <a:p>
            <a:pPr marL="12700" algn="just">
              <a:lnSpc>
                <a:spcPct val="100000"/>
              </a:lnSpc>
              <a:spcBef>
                <a:spcPts val="700"/>
              </a:spcBef>
            </a:pPr>
            <a:r>
              <a:rPr sz="1450" spc="-10" dirty="0">
                <a:latin typeface="Times New Roman"/>
                <a:cs typeface="Times New Roman"/>
              </a:rPr>
              <a:t>probably don’t, and shouldn’t</a:t>
            </a:r>
            <a:r>
              <a:rPr sz="1450" spc="5" dirty="0">
                <a:latin typeface="Times New Roman"/>
                <a:cs typeface="Times New Roman"/>
              </a:rPr>
              <a:t> </a:t>
            </a:r>
            <a:r>
              <a:rPr sz="1450" spc="-25" dirty="0">
                <a:latin typeface="Times New Roman"/>
                <a:cs typeface="Times New Roman"/>
              </a:rPr>
              <a:t>know.</a:t>
            </a:r>
            <a:endParaRPr sz="1450">
              <a:latin typeface="Times New Roman"/>
              <a:cs typeface="Times New Roman"/>
            </a:endParaRPr>
          </a:p>
          <a:p>
            <a:pPr marL="12700" marR="128905" algn="just">
              <a:lnSpc>
                <a:spcPts val="1660"/>
              </a:lnSpc>
              <a:spcBef>
                <a:spcPts val="725"/>
              </a:spcBef>
            </a:pPr>
            <a:r>
              <a:rPr sz="1450" spc="-25" dirty="0">
                <a:latin typeface="Times New Roman"/>
                <a:cs typeface="Times New Roman"/>
              </a:rPr>
              <a:t>With </a:t>
            </a:r>
            <a:r>
              <a:rPr sz="1450" spc="-5" dirty="0">
                <a:latin typeface="Times New Roman"/>
                <a:cs typeface="Times New Roman"/>
              </a:rPr>
              <a:t>a </a:t>
            </a:r>
            <a:r>
              <a:rPr sz="1450" spc="-10" dirty="0">
                <a:latin typeface="Times New Roman"/>
                <a:cs typeface="Times New Roman"/>
              </a:rPr>
              <a:t>little creativity which is beyond the scope </a:t>
            </a:r>
            <a:r>
              <a:rPr sz="1450" spc="-5" dirty="0">
                <a:latin typeface="Times New Roman"/>
                <a:cs typeface="Times New Roman"/>
              </a:rPr>
              <a:t>of </a:t>
            </a:r>
            <a:r>
              <a:rPr sz="1450" spc="-10" dirty="0">
                <a:latin typeface="Times New Roman"/>
                <a:cs typeface="Times New Roman"/>
              </a:rPr>
              <a:t>this </a:t>
            </a:r>
            <a:r>
              <a:rPr sz="1450" spc="-5" dirty="0">
                <a:latin typeface="Times New Roman"/>
                <a:cs typeface="Times New Roman"/>
              </a:rPr>
              <a:t>book, </a:t>
            </a:r>
            <a:r>
              <a:rPr sz="1450" spc="-10" dirty="0">
                <a:latin typeface="Times New Roman"/>
                <a:cs typeface="Times New Roman"/>
              </a:rPr>
              <a:t>SQL Injection can </a:t>
            </a:r>
            <a:r>
              <a:rPr sz="1450" spc="-5" dirty="0">
                <a:latin typeface="Times New Roman"/>
                <a:cs typeface="Times New Roman"/>
              </a:rPr>
              <a:t>be  </a:t>
            </a:r>
            <a:r>
              <a:rPr sz="1450" spc="-10" dirty="0">
                <a:latin typeface="Times New Roman"/>
                <a:cs typeface="Times New Roman"/>
              </a:rPr>
              <a:t>used to accomplish some nasty tricks you probably never thought </a:t>
            </a:r>
            <a:r>
              <a:rPr sz="1450" spc="-5" dirty="0">
                <a:latin typeface="Times New Roman"/>
                <a:cs typeface="Times New Roman"/>
              </a:rPr>
              <a:t>of </a:t>
            </a:r>
            <a:r>
              <a:rPr sz="1450" spc="-10" dirty="0">
                <a:latin typeface="Times New Roman"/>
                <a:cs typeface="Times New Roman"/>
              </a:rPr>
              <a:t>when designing  </a:t>
            </a:r>
            <a:r>
              <a:rPr sz="1450" spc="-5" dirty="0">
                <a:latin typeface="Times New Roman"/>
                <a:cs typeface="Times New Roman"/>
              </a:rPr>
              <a:t>your</a:t>
            </a:r>
            <a:r>
              <a:rPr sz="1450" spc="-10" dirty="0">
                <a:latin typeface="Times New Roman"/>
                <a:cs typeface="Times New Roman"/>
              </a:rPr>
              <a:t> application.</a:t>
            </a:r>
            <a:endParaRPr sz="1450">
              <a:latin typeface="Times New Roman"/>
              <a:cs typeface="Times New Roman"/>
            </a:endParaRPr>
          </a:p>
          <a:p>
            <a:pPr marL="12700" marR="5080">
              <a:lnSpc>
                <a:spcPts val="1660"/>
              </a:lnSpc>
              <a:spcBef>
                <a:spcPts val="710"/>
              </a:spcBef>
            </a:pPr>
            <a:r>
              <a:rPr sz="1450" spc="-20" dirty="0">
                <a:latin typeface="Times New Roman"/>
                <a:cs typeface="Times New Roman"/>
              </a:rPr>
              <a:t>Fortunately, </a:t>
            </a:r>
            <a:r>
              <a:rPr sz="1450" spc="-10" dirty="0">
                <a:latin typeface="Times New Roman"/>
                <a:cs typeface="Times New Roman"/>
              </a:rPr>
              <a:t>it is pretty easy to </a:t>
            </a:r>
            <a:r>
              <a:rPr sz="1450" spc="-5" dirty="0">
                <a:latin typeface="Times New Roman"/>
                <a:cs typeface="Times New Roman"/>
              </a:rPr>
              <a:t>put </a:t>
            </a:r>
            <a:r>
              <a:rPr sz="1450" spc="-10" dirty="0">
                <a:latin typeface="Times New Roman"/>
                <a:cs typeface="Times New Roman"/>
              </a:rPr>
              <a:t>up roadblocks that help prevent this type </a:t>
            </a:r>
            <a:r>
              <a:rPr sz="1450" spc="-5" dirty="0">
                <a:latin typeface="Times New Roman"/>
                <a:cs typeface="Times New Roman"/>
              </a:rPr>
              <a:t>of  </a:t>
            </a:r>
            <a:r>
              <a:rPr sz="1450" spc="-15" dirty="0">
                <a:latin typeface="Times New Roman"/>
                <a:cs typeface="Times New Roman"/>
              </a:rPr>
              <a:t>vulnerability. </a:t>
            </a:r>
            <a:r>
              <a:rPr sz="1450" spc="-10" dirty="0">
                <a:latin typeface="Times New Roman"/>
                <a:cs typeface="Times New Roman"/>
              </a:rPr>
              <a:t>By checking for apostrophes in the items we enter into the database, and  removing </a:t>
            </a:r>
            <a:r>
              <a:rPr sz="1450" spc="-5" dirty="0">
                <a:latin typeface="Times New Roman"/>
                <a:cs typeface="Times New Roman"/>
              </a:rPr>
              <a:t>or </a:t>
            </a:r>
            <a:r>
              <a:rPr sz="1450" spc="-10" dirty="0">
                <a:latin typeface="Times New Roman"/>
                <a:cs typeface="Times New Roman"/>
              </a:rPr>
              <a:t>substituting them, we can prevent anyone from running their own SQL  code on </a:t>
            </a:r>
            <a:r>
              <a:rPr sz="1450" spc="-5" dirty="0">
                <a:latin typeface="Times New Roman"/>
                <a:cs typeface="Times New Roman"/>
              </a:rPr>
              <a:t>our</a:t>
            </a:r>
            <a:r>
              <a:rPr sz="1450" dirty="0">
                <a:latin typeface="Times New Roman"/>
                <a:cs typeface="Times New Roman"/>
              </a:rPr>
              <a:t> </a:t>
            </a:r>
            <a:r>
              <a:rPr sz="1450" spc="-10" dirty="0">
                <a:latin typeface="Times New Roman"/>
                <a:cs typeface="Times New Roman"/>
              </a:rPr>
              <a:t>database.</a:t>
            </a:r>
            <a:endParaRPr sz="1450">
              <a:latin typeface="Times New Roman"/>
              <a:cs typeface="Times New Roman"/>
            </a:endParaRPr>
          </a:p>
          <a:p>
            <a:pPr marL="12700">
              <a:lnSpc>
                <a:spcPct val="100000"/>
              </a:lnSpc>
              <a:spcBef>
                <a:spcPts val="580"/>
              </a:spcBef>
            </a:pPr>
            <a:r>
              <a:rPr sz="1450" spc="-10" dirty="0">
                <a:latin typeface="Times New Roman"/>
                <a:cs typeface="Times New Roman"/>
              </a:rPr>
              <a:t>The function below would do the</a:t>
            </a:r>
            <a:r>
              <a:rPr sz="1450" spc="20" dirty="0">
                <a:latin typeface="Times New Roman"/>
                <a:cs typeface="Times New Roman"/>
              </a:rPr>
              <a:t> </a:t>
            </a:r>
            <a:r>
              <a:rPr sz="1450" spc="-10" dirty="0">
                <a:latin typeface="Times New Roman"/>
                <a:cs typeface="Times New Roman"/>
              </a:rPr>
              <a:t>trick:</a:t>
            </a:r>
            <a:endParaRPr sz="1450">
              <a:latin typeface="Times New Roman"/>
              <a:cs typeface="Times New Roman"/>
            </a:endParaRPr>
          </a:p>
        </p:txBody>
      </p:sp>
      <p:sp>
        <p:nvSpPr>
          <p:cNvPr id="3" name="object 3"/>
          <p:cNvSpPr/>
          <p:nvPr/>
        </p:nvSpPr>
        <p:spPr>
          <a:xfrm>
            <a:off x="1782663" y="2707296"/>
            <a:ext cx="4003814" cy="108840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3856172"/>
            <a:ext cx="6280150"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Next we would need to modify </a:t>
            </a:r>
            <a:r>
              <a:rPr sz="1450" spc="-5" dirty="0">
                <a:latin typeface="Times New Roman"/>
                <a:cs typeface="Times New Roman"/>
              </a:rPr>
              <a:t>our </a:t>
            </a:r>
            <a:r>
              <a:rPr sz="1450" spc="-25" dirty="0">
                <a:latin typeface="Times New Roman"/>
                <a:cs typeface="Times New Roman"/>
              </a:rPr>
              <a:t>query. </a:t>
            </a:r>
            <a:r>
              <a:rPr sz="1450" spc="-10" dirty="0">
                <a:latin typeface="Times New Roman"/>
                <a:cs typeface="Times New Roman"/>
              </a:rPr>
              <a:t>Instead </a:t>
            </a:r>
            <a:r>
              <a:rPr sz="1450" spc="-5" dirty="0">
                <a:latin typeface="Times New Roman"/>
                <a:cs typeface="Times New Roman"/>
              </a:rPr>
              <a:t>of </a:t>
            </a:r>
            <a:r>
              <a:rPr sz="1450" spc="-10" dirty="0">
                <a:latin typeface="Times New Roman"/>
                <a:cs typeface="Times New Roman"/>
              </a:rPr>
              <a:t>directly using the </a:t>
            </a:r>
            <a:r>
              <a:rPr sz="1450" b="1" spc="-10" dirty="0">
                <a:latin typeface="Times New Roman"/>
                <a:cs typeface="Times New Roman"/>
              </a:rPr>
              <a:t>_POST  </a:t>
            </a:r>
            <a:r>
              <a:rPr sz="1450" spc="-10" dirty="0">
                <a:latin typeface="Times New Roman"/>
                <a:cs typeface="Times New Roman"/>
              </a:rPr>
              <a:t>variables, we would pass all user-provided data through the make_safe function, such  as:</a:t>
            </a:r>
            <a:endParaRPr sz="1450">
              <a:latin typeface="Times New Roman"/>
              <a:cs typeface="Times New Roman"/>
            </a:endParaRPr>
          </a:p>
        </p:txBody>
      </p:sp>
      <p:sp>
        <p:nvSpPr>
          <p:cNvPr id="5" name="object 5"/>
          <p:cNvSpPr/>
          <p:nvPr/>
        </p:nvSpPr>
        <p:spPr>
          <a:xfrm>
            <a:off x="1298183" y="4609721"/>
            <a:ext cx="4963633" cy="112499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5795183"/>
            <a:ext cx="6379210" cy="666115"/>
          </a:xfrm>
          <a:prstGeom prst="rect">
            <a:avLst/>
          </a:prstGeom>
        </p:spPr>
        <p:txBody>
          <a:bodyPr vert="horz" wrap="square" lIns="0" tIns="26670" rIns="0" bIns="0" rtlCol="0">
            <a:spAutoFit/>
          </a:bodyPr>
          <a:lstStyle/>
          <a:p>
            <a:pPr marL="12700" marR="5080" algn="just">
              <a:lnSpc>
                <a:spcPts val="1660"/>
              </a:lnSpc>
              <a:spcBef>
                <a:spcPts val="210"/>
              </a:spcBef>
            </a:pPr>
            <a:r>
              <a:rPr sz="1450" spc="-35" dirty="0">
                <a:latin typeface="Times New Roman"/>
                <a:cs typeface="Times New Roman"/>
              </a:rPr>
              <a:t>Now, </a:t>
            </a:r>
            <a:r>
              <a:rPr sz="1450" spc="-10" dirty="0">
                <a:latin typeface="Times New Roman"/>
                <a:cs typeface="Times New Roman"/>
              </a:rPr>
              <a:t>if </a:t>
            </a:r>
            <a:r>
              <a:rPr sz="1450" spc="-5" dirty="0">
                <a:latin typeface="Times New Roman"/>
                <a:cs typeface="Times New Roman"/>
              </a:rPr>
              <a:t>a </a:t>
            </a:r>
            <a:r>
              <a:rPr sz="1450" spc="-10" dirty="0">
                <a:latin typeface="Times New Roman"/>
                <a:cs typeface="Times New Roman"/>
              </a:rPr>
              <a:t>user entered the malicious data above, the query will look like the following,  which is perfectly harmless. The following query will select from </a:t>
            </a:r>
            <a:r>
              <a:rPr sz="1450" spc="-5" dirty="0">
                <a:latin typeface="Times New Roman"/>
                <a:cs typeface="Times New Roman"/>
              </a:rPr>
              <a:t>a </a:t>
            </a:r>
            <a:r>
              <a:rPr sz="1450" spc="-10" dirty="0">
                <a:latin typeface="Times New Roman"/>
                <a:cs typeface="Times New Roman"/>
              </a:rPr>
              <a:t>database where the  username is equal to “' OR 1=1</a:t>
            </a:r>
            <a:r>
              <a:rPr sz="1450" spc="20" dirty="0">
                <a:latin typeface="Times New Roman"/>
                <a:cs typeface="Times New Roman"/>
              </a:rPr>
              <a:t> </a:t>
            </a:r>
            <a:r>
              <a:rPr sz="1450" spc="-10" dirty="0">
                <a:latin typeface="Times New Roman"/>
                <a:cs typeface="Times New Roman"/>
              </a:rPr>
              <a:t>#”.</a:t>
            </a:r>
            <a:endParaRPr sz="1450">
              <a:latin typeface="Times New Roman"/>
              <a:cs typeface="Times New Roman"/>
            </a:endParaRPr>
          </a:p>
        </p:txBody>
      </p:sp>
      <p:sp>
        <p:nvSpPr>
          <p:cNvPr id="7" name="object 7"/>
          <p:cNvSpPr/>
          <p:nvPr/>
        </p:nvSpPr>
        <p:spPr>
          <a:xfrm>
            <a:off x="1380454" y="6548731"/>
            <a:ext cx="4808234" cy="105182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44500" y="7661023"/>
            <a:ext cx="6561455" cy="1937385"/>
          </a:xfrm>
          <a:prstGeom prst="rect">
            <a:avLst/>
          </a:prstGeom>
        </p:spPr>
        <p:txBody>
          <a:bodyPr vert="horz" wrap="square" lIns="0" tIns="26670" rIns="0" bIns="0" rtlCol="0">
            <a:spAutoFit/>
          </a:bodyPr>
          <a:lstStyle/>
          <a:p>
            <a:pPr marL="186055" marR="408940">
              <a:lnSpc>
                <a:spcPts val="1660"/>
              </a:lnSpc>
              <a:spcBef>
                <a:spcPts val="210"/>
              </a:spcBef>
            </a:pPr>
            <a:r>
              <a:rPr sz="1450" spc="-35" dirty="0">
                <a:latin typeface="Times New Roman"/>
                <a:cs typeface="Times New Roman"/>
              </a:rPr>
              <a:t>Now, </a:t>
            </a:r>
            <a:r>
              <a:rPr sz="1450" spc="-10" dirty="0">
                <a:latin typeface="Times New Roman"/>
                <a:cs typeface="Times New Roman"/>
              </a:rPr>
              <a:t>unless you happen to have </a:t>
            </a:r>
            <a:r>
              <a:rPr sz="1450" spc="-5" dirty="0">
                <a:latin typeface="Times New Roman"/>
                <a:cs typeface="Times New Roman"/>
              </a:rPr>
              <a:t>a </a:t>
            </a:r>
            <a:r>
              <a:rPr sz="1450" spc="-10" dirty="0">
                <a:latin typeface="Times New Roman"/>
                <a:cs typeface="Times New Roman"/>
              </a:rPr>
              <a:t>user with </a:t>
            </a:r>
            <a:r>
              <a:rPr sz="1450" spc="-5" dirty="0">
                <a:latin typeface="Times New Roman"/>
                <a:cs typeface="Times New Roman"/>
              </a:rPr>
              <a:t>a </a:t>
            </a:r>
            <a:r>
              <a:rPr sz="1450" spc="-10" dirty="0">
                <a:latin typeface="Times New Roman"/>
                <a:cs typeface="Times New Roman"/>
              </a:rPr>
              <a:t>very unusual username and </a:t>
            </a:r>
            <a:r>
              <a:rPr sz="1450" spc="-5" dirty="0">
                <a:latin typeface="Times New Roman"/>
                <a:cs typeface="Times New Roman"/>
              </a:rPr>
              <a:t>a </a:t>
            </a:r>
            <a:r>
              <a:rPr sz="1450" spc="-10" dirty="0">
                <a:latin typeface="Times New Roman"/>
                <a:cs typeface="Times New Roman"/>
              </a:rPr>
              <a:t>blank  password, </a:t>
            </a:r>
            <a:r>
              <a:rPr sz="1450" spc="-5" dirty="0">
                <a:latin typeface="Times New Roman"/>
                <a:cs typeface="Times New Roman"/>
              </a:rPr>
              <a:t>your </a:t>
            </a:r>
            <a:r>
              <a:rPr sz="1450" spc="-10" dirty="0">
                <a:latin typeface="Times New Roman"/>
                <a:cs typeface="Times New Roman"/>
              </a:rPr>
              <a:t>attacker will </a:t>
            </a:r>
            <a:r>
              <a:rPr sz="1450" spc="-5" dirty="0">
                <a:latin typeface="Times New Roman"/>
                <a:cs typeface="Times New Roman"/>
              </a:rPr>
              <a:t>not be </a:t>
            </a:r>
            <a:r>
              <a:rPr sz="1450" spc="-10" dirty="0">
                <a:latin typeface="Times New Roman"/>
                <a:cs typeface="Times New Roman"/>
              </a:rPr>
              <a:t>able to do any</a:t>
            </a:r>
            <a:r>
              <a:rPr sz="1450" spc="25" dirty="0">
                <a:latin typeface="Times New Roman"/>
                <a:cs typeface="Times New Roman"/>
              </a:rPr>
              <a:t> </a:t>
            </a:r>
            <a:r>
              <a:rPr sz="1450" spc="-10" dirty="0">
                <a:latin typeface="Times New Roman"/>
                <a:cs typeface="Times New Roman"/>
              </a:rPr>
              <a:t>damage.</a:t>
            </a:r>
            <a:endParaRPr sz="1450">
              <a:latin typeface="Times New Roman"/>
              <a:cs typeface="Times New Roman"/>
            </a:endParaRPr>
          </a:p>
          <a:p>
            <a:pPr marL="186055" marR="175260">
              <a:lnSpc>
                <a:spcPts val="1660"/>
              </a:lnSpc>
              <a:spcBef>
                <a:spcPts val="715"/>
              </a:spcBef>
            </a:pPr>
            <a:r>
              <a:rPr sz="1450" spc="-10" dirty="0">
                <a:latin typeface="Times New Roman"/>
                <a:cs typeface="Times New Roman"/>
              </a:rPr>
              <a:t>It is important to check </a:t>
            </a:r>
            <a:r>
              <a:rPr sz="1450" b="1" spc="-10" dirty="0">
                <a:latin typeface="Times New Roman"/>
                <a:cs typeface="Times New Roman"/>
              </a:rPr>
              <a:t>all </a:t>
            </a:r>
            <a:r>
              <a:rPr sz="1450" spc="-10" dirty="0">
                <a:latin typeface="Times New Roman"/>
                <a:cs typeface="Times New Roman"/>
              </a:rPr>
              <a:t>the data passed to </a:t>
            </a:r>
            <a:r>
              <a:rPr sz="1450" spc="-5" dirty="0">
                <a:latin typeface="Times New Roman"/>
                <a:cs typeface="Times New Roman"/>
              </a:rPr>
              <a:t>your </a:t>
            </a:r>
            <a:r>
              <a:rPr sz="1450" spc="-10" dirty="0">
                <a:latin typeface="Times New Roman"/>
                <a:cs typeface="Times New Roman"/>
              </a:rPr>
              <a:t>database like this, however secure  you may think it</a:t>
            </a:r>
            <a:r>
              <a:rPr sz="1450" spc="5" dirty="0">
                <a:latin typeface="Times New Roman"/>
                <a:cs typeface="Times New Roman"/>
              </a:rPr>
              <a:t> </a:t>
            </a:r>
            <a:r>
              <a:rPr sz="1450" spc="-10" dirty="0">
                <a:latin typeface="Times New Roman"/>
                <a:cs typeface="Times New Roman"/>
              </a:rPr>
              <a:t>is.</a:t>
            </a:r>
            <a:endParaRPr sz="1450">
              <a:latin typeface="Times New Roman"/>
              <a:cs typeface="Times New Roman"/>
            </a:endParaRPr>
          </a:p>
          <a:p>
            <a:pPr marL="12700">
              <a:lnSpc>
                <a:spcPct val="100000"/>
              </a:lnSpc>
              <a:spcBef>
                <a:spcPts val="680"/>
              </a:spcBef>
            </a:pPr>
            <a:r>
              <a:rPr sz="1650" b="1" spc="-5" dirty="0">
                <a:solidFill>
                  <a:srgbClr val="003366"/>
                </a:solidFill>
                <a:latin typeface="Times New Roman"/>
                <a:cs typeface="Times New Roman"/>
              </a:rPr>
              <a:t>Additional Resources</a:t>
            </a:r>
            <a:endParaRPr sz="1650">
              <a:latin typeface="Times New Roman"/>
              <a:cs typeface="Times New Roman"/>
            </a:endParaRPr>
          </a:p>
          <a:p>
            <a:pPr marL="186055" marR="5080">
              <a:lnSpc>
                <a:spcPct val="136600"/>
              </a:lnSpc>
              <a:spcBef>
                <a:spcPts val="175"/>
              </a:spcBef>
            </a:pPr>
            <a:r>
              <a:rPr sz="1450" spc="-10" dirty="0">
                <a:latin typeface="Times New Roman"/>
                <a:cs typeface="Times New Roman"/>
              </a:rPr>
              <a:t>See also </a:t>
            </a:r>
            <a:r>
              <a:rPr sz="1450" u="sng" spc="-10" dirty="0">
                <a:solidFill>
                  <a:srgbClr val="0000ED"/>
                </a:solidFill>
                <a:uFill>
                  <a:solidFill>
                    <a:srgbClr val="0000ED"/>
                  </a:solidFill>
                </a:uFill>
                <a:latin typeface="Times New Roman"/>
                <a:cs typeface="Times New Roman"/>
                <a:hlinkClick r:id="rId5"/>
              </a:rPr>
              <a:t>http://www.addedbytes.com/articles/writing-secure-php/writing-secure-php-1/ </a:t>
            </a:r>
            <a:r>
              <a:rPr sz="1450" spc="-10" dirty="0">
                <a:solidFill>
                  <a:srgbClr val="0000ED"/>
                </a:solidFill>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6"/>
              </a:rPr>
              <a:t>http://phpsec.org/projects/guide/</a:t>
            </a:r>
            <a:endParaRPr sz="1450">
              <a:latin typeface="Times New Roman"/>
              <a:cs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586101"/>
            <a:ext cx="6648450" cy="5472430"/>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Appendix </a:t>
            </a:r>
            <a:r>
              <a:rPr sz="2000" b="1" spc="5" dirty="0">
                <a:latin typeface="Times New Roman"/>
                <a:cs typeface="Times New Roman"/>
              </a:rPr>
              <a:t>A: </a:t>
            </a:r>
            <a:r>
              <a:rPr sz="2000" b="1" dirty="0">
                <a:latin typeface="Times New Roman"/>
                <a:cs typeface="Times New Roman"/>
              </a:rPr>
              <a:t>Installing </a:t>
            </a:r>
            <a:r>
              <a:rPr sz="2000" b="1" spc="5" dirty="0">
                <a:latin typeface="Times New Roman"/>
                <a:cs typeface="Times New Roman"/>
              </a:rPr>
              <a:t>PHP on a</a:t>
            </a:r>
            <a:r>
              <a:rPr sz="2000" b="1" spc="-130" dirty="0">
                <a:latin typeface="Times New Roman"/>
                <a:cs typeface="Times New Roman"/>
              </a:rPr>
              <a:t> </a:t>
            </a:r>
            <a:r>
              <a:rPr sz="2000" b="1" spc="-15" dirty="0">
                <a:latin typeface="Times New Roman"/>
                <a:cs typeface="Times New Roman"/>
              </a:rPr>
              <a:t>Website</a:t>
            </a:r>
            <a:endParaRPr sz="2000">
              <a:latin typeface="Times New Roman"/>
              <a:cs typeface="Times New Roman"/>
            </a:endParaRPr>
          </a:p>
          <a:p>
            <a:pPr marL="12700">
              <a:lnSpc>
                <a:spcPct val="100000"/>
              </a:lnSpc>
              <a:spcBef>
                <a:spcPts val="1045"/>
              </a:spcBef>
            </a:pPr>
            <a:r>
              <a:rPr sz="1650" b="1" dirty="0">
                <a:solidFill>
                  <a:srgbClr val="003366"/>
                </a:solidFill>
                <a:latin typeface="Times New Roman"/>
                <a:cs typeface="Times New Roman"/>
              </a:rPr>
              <a:t>How </a:t>
            </a:r>
            <a:r>
              <a:rPr sz="1650" b="1" spc="-5" dirty="0">
                <a:solidFill>
                  <a:srgbClr val="003366"/>
                </a:solidFill>
                <a:latin typeface="Times New Roman"/>
                <a:cs typeface="Times New Roman"/>
              </a:rPr>
              <a:t>to install </a:t>
            </a:r>
            <a:r>
              <a:rPr sz="1650" b="1" dirty="0">
                <a:solidFill>
                  <a:srgbClr val="003366"/>
                </a:solidFill>
                <a:latin typeface="Times New Roman"/>
                <a:cs typeface="Times New Roman"/>
              </a:rPr>
              <a:t>on a </a:t>
            </a:r>
            <a:r>
              <a:rPr sz="1650" b="1" spc="-5" dirty="0">
                <a:solidFill>
                  <a:srgbClr val="003366"/>
                </a:solidFill>
                <a:latin typeface="Times New Roman"/>
                <a:cs typeface="Times New Roman"/>
              </a:rPr>
              <a:t>Windows</a:t>
            </a:r>
            <a:r>
              <a:rPr sz="1650" b="1" spc="5" dirty="0">
                <a:solidFill>
                  <a:srgbClr val="003366"/>
                </a:solidFill>
                <a:latin typeface="Times New Roman"/>
                <a:cs typeface="Times New Roman"/>
              </a:rPr>
              <a:t> </a:t>
            </a:r>
            <a:r>
              <a:rPr sz="1650" b="1" spc="-5" dirty="0">
                <a:solidFill>
                  <a:srgbClr val="003366"/>
                </a:solidFill>
                <a:latin typeface="Times New Roman"/>
                <a:cs typeface="Times New Roman"/>
              </a:rPr>
              <a:t>Server</a:t>
            </a:r>
            <a:endParaRPr sz="1650">
              <a:latin typeface="Times New Roman"/>
              <a:cs typeface="Times New Roman"/>
            </a:endParaRPr>
          </a:p>
          <a:p>
            <a:pPr marL="186055" marR="89535">
              <a:lnSpc>
                <a:spcPts val="1660"/>
              </a:lnSpc>
              <a:spcBef>
                <a:spcPts val="935"/>
              </a:spcBef>
            </a:pPr>
            <a:r>
              <a:rPr sz="1450" spc="-10" dirty="0">
                <a:latin typeface="Times New Roman"/>
                <a:cs typeface="Times New Roman"/>
              </a:rPr>
              <a:t>Microsoft has conveniently automated the entire process for Microsoft servers. All you  need to do is visit </a:t>
            </a:r>
            <a:r>
              <a:rPr sz="1450" u="sng" spc="-10" dirty="0">
                <a:solidFill>
                  <a:srgbClr val="0000ED"/>
                </a:solidFill>
                <a:uFill>
                  <a:solidFill>
                    <a:srgbClr val="0000ED"/>
                  </a:solidFill>
                </a:uFill>
                <a:latin typeface="Times New Roman"/>
                <a:cs typeface="Times New Roman"/>
                <a:hlinkClick r:id="rId2"/>
              </a:rPr>
              <a:t>http://www.microsoft.com/web/gallery/install.aspx?appid=PHP53</a:t>
            </a:r>
            <a:r>
              <a:rPr sz="1450" spc="10" dirty="0">
                <a:solidFill>
                  <a:srgbClr val="0000ED"/>
                </a:solidFill>
                <a:latin typeface="Times New Roman"/>
                <a:cs typeface="Times New Roman"/>
                <a:hlinkClick r:id="rId2"/>
              </a:rPr>
              <a:t> </a:t>
            </a:r>
            <a:r>
              <a:rPr sz="1450" spc="-5" dirty="0">
                <a:latin typeface="Times New Roman"/>
                <a:cs typeface="Times New Roman"/>
              </a:rPr>
              <a:t>.</a:t>
            </a:r>
            <a:endParaRPr sz="1450">
              <a:latin typeface="Times New Roman"/>
              <a:cs typeface="Times New Roman"/>
            </a:endParaRPr>
          </a:p>
          <a:p>
            <a:pPr marL="186055" marR="379730">
              <a:lnSpc>
                <a:spcPts val="1660"/>
              </a:lnSpc>
              <a:spcBef>
                <a:spcPts val="710"/>
              </a:spcBef>
            </a:pPr>
            <a:r>
              <a:rPr sz="1450" spc="-10" dirty="0">
                <a:latin typeface="Times New Roman"/>
                <a:cs typeface="Times New Roman"/>
              </a:rPr>
              <a:t>Supported Operating Systems are </a:t>
            </a:r>
            <a:r>
              <a:rPr sz="1450" spc="-20" dirty="0">
                <a:latin typeface="Times New Roman"/>
                <a:cs typeface="Times New Roman"/>
              </a:rPr>
              <a:t>Windows </a:t>
            </a:r>
            <a:r>
              <a:rPr sz="1450" spc="-5" dirty="0">
                <a:latin typeface="Times New Roman"/>
                <a:cs typeface="Times New Roman"/>
              </a:rPr>
              <a:t>8, </a:t>
            </a:r>
            <a:r>
              <a:rPr sz="1450" spc="-20" dirty="0">
                <a:latin typeface="Times New Roman"/>
                <a:cs typeface="Times New Roman"/>
              </a:rPr>
              <a:t>Windows </a:t>
            </a:r>
            <a:r>
              <a:rPr sz="1450" spc="-5" dirty="0">
                <a:latin typeface="Times New Roman"/>
                <a:cs typeface="Times New Roman"/>
              </a:rPr>
              <a:t>7, </a:t>
            </a:r>
            <a:r>
              <a:rPr sz="1450" spc="-20" dirty="0">
                <a:latin typeface="Times New Roman"/>
                <a:cs typeface="Times New Roman"/>
              </a:rPr>
              <a:t>Windows </a:t>
            </a:r>
            <a:r>
              <a:rPr sz="1450" spc="-30" dirty="0">
                <a:latin typeface="Times New Roman"/>
                <a:cs typeface="Times New Roman"/>
              </a:rPr>
              <a:t>Vista </a:t>
            </a:r>
            <a:r>
              <a:rPr sz="1450" spc="-10" dirty="0">
                <a:latin typeface="Times New Roman"/>
                <a:cs typeface="Times New Roman"/>
              </a:rPr>
              <a:t>SP2,  </a:t>
            </a:r>
            <a:r>
              <a:rPr sz="1450" spc="-20" dirty="0">
                <a:latin typeface="Times New Roman"/>
                <a:cs typeface="Times New Roman"/>
              </a:rPr>
              <a:t>Windows </a:t>
            </a:r>
            <a:r>
              <a:rPr sz="1450" spc="-10" dirty="0">
                <a:latin typeface="Times New Roman"/>
                <a:cs typeface="Times New Roman"/>
              </a:rPr>
              <a:t>XP SP3+, </a:t>
            </a:r>
            <a:r>
              <a:rPr sz="1450" spc="-20" dirty="0">
                <a:latin typeface="Times New Roman"/>
                <a:cs typeface="Times New Roman"/>
              </a:rPr>
              <a:t>Windows </a:t>
            </a:r>
            <a:r>
              <a:rPr sz="1450" spc="-10" dirty="0">
                <a:latin typeface="Times New Roman"/>
                <a:cs typeface="Times New Roman"/>
              </a:rPr>
              <a:t>Server 2003 SP2+, </a:t>
            </a:r>
            <a:r>
              <a:rPr sz="1450" spc="-20" dirty="0">
                <a:latin typeface="Times New Roman"/>
                <a:cs typeface="Times New Roman"/>
              </a:rPr>
              <a:t>Windows </a:t>
            </a:r>
            <a:r>
              <a:rPr sz="1450" spc="-10" dirty="0">
                <a:latin typeface="Times New Roman"/>
                <a:cs typeface="Times New Roman"/>
              </a:rPr>
              <a:t>Server </a:t>
            </a:r>
            <a:r>
              <a:rPr sz="1450" spc="-5" dirty="0">
                <a:latin typeface="Times New Roman"/>
                <a:cs typeface="Times New Roman"/>
              </a:rPr>
              <a:t>2008, </a:t>
            </a:r>
            <a:r>
              <a:rPr sz="1450" spc="-20" dirty="0">
                <a:latin typeface="Times New Roman"/>
                <a:cs typeface="Times New Roman"/>
              </a:rPr>
              <a:t>Windows  </a:t>
            </a:r>
            <a:r>
              <a:rPr sz="1450" spc="-10" dirty="0">
                <a:latin typeface="Times New Roman"/>
                <a:cs typeface="Times New Roman"/>
              </a:rPr>
              <a:t>Server 2008 R2, and </a:t>
            </a:r>
            <a:r>
              <a:rPr sz="1450" spc="-20" dirty="0">
                <a:latin typeface="Times New Roman"/>
                <a:cs typeface="Times New Roman"/>
              </a:rPr>
              <a:t>Windows </a:t>
            </a:r>
            <a:r>
              <a:rPr sz="1450" spc="-10" dirty="0">
                <a:latin typeface="Times New Roman"/>
                <a:cs typeface="Times New Roman"/>
              </a:rPr>
              <a:t>Server</a:t>
            </a:r>
            <a:r>
              <a:rPr sz="1450" spc="25" dirty="0">
                <a:latin typeface="Times New Roman"/>
                <a:cs typeface="Times New Roman"/>
              </a:rPr>
              <a:t> </a:t>
            </a:r>
            <a:r>
              <a:rPr sz="1450" spc="-5" dirty="0">
                <a:latin typeface="Times New Roman"/>
                <a:cs typeface="Times New Roman"/>
              </a:rPr>
              <a:t>2012.</a:t>
            </a:r>
            <a:endParaRPr sz="1450">
              <a:latin typeface="Times New Roman"/>
              <a:cs typeface="Times New Roman"/>
            </a:endParaRPr>
          </a:p>
          <a:p>
            <a:pPr marL="186055" marR="426720">
              <a:lnSpc>
                <a:spcPts val="1660"/>
              </a:lnSpc>
              <a:spcBef>
                <a:spcPts val="710"/>
              </a:spcBef>
            </a:pPr>
            <a:r>
              <a:rPr sz="1450" spc="-60" dirty="0">
                <a:latin typeface="Times New Roman"/>
                <a:cs typeface="Times New Roman"/>
              </a:rPr>
              <a:t>You </a:t>
            </a:r>
            <a:r>
              <a:rPr sz="1450" spc="-10" dirty="0">
                <a:latin typeface="Times New Roman"/>
                <a:cs typeface="Times New Roman"/>
              </a:rPr>
              <a:t>must have administrator privileges on </a:t>
            </a:r>
            <a:r>
              <a:rPr sz="1450" spc="-5" dirty="0">
                <a:latin typeface="Times New Roman"/>
                <a:cs typeface="Times New Roman"/>
              </a:rPr>
              <a:t>your </a:t>
            </a:r>
            <a:r>
              <a:rPr sz="1450" spc="-10" dirty="0">
                <a:latin typeface="Times New Roman"/>
                <a:cs typeface="Times New Roman"/>
              </a:rPr>
              <a:t>computer to run the </a:t>
            </a:r>
            <a:r>
              <a:rPr sz="1450" spc="-50" dirty="0">
                <a:latin typeface="Times New Roman"/>
                <a:cs typeface="Times New Roman"/>
              </a:rPr>
              <a:t>Web </a:t>
            </a:r>
            <a:r>
              <a:rPr sz="1450" spc="-10" dirty="0">
                <a:latin typeface="Times New Roman"/>
                <a:cs typeface="Times New Roman"/>
              </a:rPr>
              <a:t>Platform  </a:t>
            </a:r>
            <a:r>
              <a:rPr sz="1450" spc="-20" dirty="0">
                <a:latin typeface="Times New Roman"/>
                <a:cs typeface="Times New Roman"/>
              </a:rPr>
              <a:t>Installer.</a:t>
            </a:r>
            <a:endParaRPr sz="1450">
              <a:latin typeface="Times New Roman"/>
              <a:cs typeface="Times New Roman"/>
            </a:endParaRPr>
          </a:p>
          <a:p>
            <a:pPr marL="186055" marR="321945">
              <a:lnSpc>
                <a:spcPts val="1660"/>
              </a:lnSpc>
              <a:spcBef>
                <a:spcPts val="715"/>
              </a:spcBef>
            </a:pP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document describing how to install PHP on </a:t>
            </a:r>
            <a:r>
              <a:rPr sz="1450" spc="-20" dirty="0">
                <a:latin typeface="Times New Roman"/>
                <a:cs typeface="Times New Roman"/>
              </a:rPr>
              <a:t>Windows </a:t>
            </a:r>
            <a:r>
              <a:rPr sz="1450" spc="-10" dirty="0">
                <a:latin typeface="Times New Roman"/>
                <a:cs typeface="Times New Roman"/>
              </a:rPr>
              <a:t>Server 2008  </a:t>
            </a:r>
            <a:r>
              <a:rPr sz="1450" u="sng" spc="-10" dirty="0">
                <a:solidFill>
                  <a:srgbClr val="0000ED"/>
                </a:solidFill>
                <a:uFill>
                  <a:solidFill>
                    <a:srgbClr val="0000ED"/>
                  </a:solidFill>
                </a:uFill>
                <a:latin typeface="Times New Roman"/>
                <a:cs typeface="Times New Roman"/>
                <a:hlinkClick r:id="rId3"/>
              </a:rPr>
              <a:t>http://www.howtogeek.com/50432/how-to-install-php-on-iis-7-for-windows-server- </a:t>
            </a:r>
            <a:r>
              <a:rPr sz="1450" spc="-10" dirty="0">
                <a:solidFill>
                  <a:srgbClr val="0000ED"/>
                </a:solidFill>
                <a:latin typeface="Times New Roman"/>
                <a:cs typeface="Times New Roman"/>
                <a:hlinkClick r:id="rId3"/>
              </a:rPr>
              <a:t> </a:t>
            </a:r>
            <a:r>
              <a:rPr sz="1450" u="sng" spc="-5" dirty="0">
                <a:solidFill>
                  <a:srgbClr val="0000ED"/>
                </a:solidFill>
                <a:uFill>
                  <a:solidFill>
                    <a:srgbClr val="0000ED"/>
                  </a:solidFill>
                </a:uFill>
                <a:latin typeface="Times New Roman"/>
                <a:cs typeface="Times New Roman"/>
                <a:hlinkClick r:id="rId3"/>
              </a:rPr>
              <a:t>2008/</a:t>
            </a:r>
            <a:endParaRPr sz="1450">
              <a:latin typeface="Times New Roman"/>
              <a:cs typeface="Times New Roman"/>
            </a:endParaRPr>
          </a:p>
          <a:p>
            <a:pPr marL="12700">
              <a:lnSpc>
                <a:spcPct val="100000"/>
              </a:lnSpc>
              <a:spcBef>
                <a:spcPts val="675"/>
              </a:spcBef>
            </a:pPr>
            <a:r>
              <a:rPr sz="1650" b="1" dirty="0">
                <a:solidFill>
                  <a:srgbClr val="003366"/>
                </a:solidFill>
                <a:latin typeface="Times New Roman"/>
                <a:cs typeface="Times New Roman"/>
              </a:rPr>
              <a:t>How </a:t>
            </a:r>
            <a:r>
              <a:rPr sz="1650" b="1" spc="-5" dirty="0">
                <a:solidFill>
                  <a:srgbClr val="003366"/>
                </a:solidFill>
                <a:latin typeface="Times New Roman"/>
                <a:cs typeface="Times New Roman"/>
              </a:rPr>
              <a:t>to install </a:t>
            </a:r>
            <a:r>
              <a:rPr sz="1650" b="1" dirty="0">
                <a:solidFill>
                  <a:srgbClr val="003366"/>
                </a:solidFill>
                <a:latin typeface="Times New Roman"/>
                <a:cs typeface="Times New Roman"/>
              </a:rPr>
              <a:t>on a </a:t>
            </a:r>
            <a:r>
              <a:rPr sz="1650" b="1" spc="-5" dirty="0">
                <a:solidFill>
                  <a:srgbClr val="003366"/>
                </a:solidFill>
                <a:latin typeface="Times New Roman"/>
                <a:cs typeface="Times New Roman"/>
              </a:rPr>
              <a:t>Linux</a:t>
            </a:r>
            <a:r>
              <a:rPr sz="1650" b="1" spc="5" dirty="0">
                <a:solidFill>
                  <a:srgbClr val="003366"/>
                </a:solidFill>
                <a:latin typeface="Times New Roman"/>
                <a:cs typeface="Times New Roman"/>
              </a:rPr>
              <a:t> </a:t>
            </a:r>
            <a:r>
              <a:rPr sz="1650" b="1" spc="-5" dirty="0">
                <a:solidFill>
                  <a:srgbClr val="003366"/>
                </a:solidFill>
                <a:latin typeface="Times New Roman"/>
                <a:cs typeface="Times New Roman"/>
              </a:rPr>
              <a:t>Server</a:t>
            </a:r>
            <a:endParaRPr sz="1650">
              <a:latin typeface="Times New Roman"/>
              <a:cs typeface="Times New Roman"/>
            </a:endParaRPr>
          </a:p>
          <a:p>
            <a:pPr marL="186055" marR="5080">
              <a:lnSpc>
                <a:spcPts val="1660"/>
              </a:lnSpc>
              <a:spcBef>
                <a:spcPts val="860"/>
              </a:spcBef>
            </a:pPr>
            <a:r>
              <a:rPr sz="1450" spc="-10" dirty="0">
                <a:latin typeface="Times New Roman"/>
                <a:cs typeface="Times New Roman"/>
              </a:rPr>
              <a:t>All Linux distributions come with </a:t>
            </a:r>
            <a:r>
              <a:rPr sz="1450" spc="-50" dirty="0">
                <a:latin typeface="Times New Roman"/>
                <a:cs typeface="Times New Roman"/>
              </a:rPr>
              <a:t>PHP. </a:t>
            </a:r>
            <a:r>
              <a:rPr sz="1450" spc="-20" dirty="0">
                <a:latin typeface="Times New Roman"/>
                <a:cs typeface="Times New Roman"/>
              </a:rPr>
              <a:t>However, </a:t>
            </a:r>
            <a:r>
              <a:rPr sz="1450" spc="-10" dirty="0">
                <a:latin typeface="Times New Roman"/>
                <a:cs typeface="Times New Roman"/>
              </a:rPr>
              <a:t>it is recommended that you download  the latest PHP source code, compile, and install on Linux. This will make it easier to  upgrade PHP on an ongoing basis immediately after </a:t>
            </a:r>
            <a:r>
              <a:rPr sz="1450" spc="-5" dirty="0">
                <a:latin typeface="Times New Roman"/>
                <a:cs typeface="Times New Roman"/>
              </a:rPr>
              <a:t>a </a:t>
            </a:r>
            <a:r>
              <a:rPr sz="1450" spc="-10" dirty="0">
                <a:latin typeface="Times New Roman"/>
                <a:cs typeface="Times New Roman"/>
              </a:rPr>
              <a:t>new patch </a:t>
            </a:r>
            <a:r>
              <a:rPr sz="1450" spc="-5" dirty="0">
                <a:latin typeface="Times New Roman"/>
                <a:cs typeface="Times New Roman"/>
              </a:rPr>
              <a:t>or </a:t>
            </a:r>
            <a:r>
              <a:rPr sz="1450" spc="-10" dirty="0">
                <a:latin typeface="Times New Roman"/>
                <a:cs typeface="Times New Roman"/>
              </a:rPr>
              <a:t>release is available  for download from</a:t>
            </a:r>
            <a:r>
              <a:rPr sz="1450" dirty="0">
                <a:latin typeface="Times New Roman"/>
                <a:cs typeface="Times New Roman"/>
              </a:rPr>
              <a:t> </a:t>
            </a:r>
            <a:r>
              <a:rPr sz="1450" spc="-50" dirty="0">
                <a:latin typeface="Times New Roman"/>
                <a:cs typeface="Times New Roman"/>
              </a:rPr>
              <a:t>PHP.</a:t>
            </a:r>
            <a:endParaRPr sz="1450">
              <a:latin typeface="Times New Roman"/>
              <a:cs typeface="Times New Roman"/>
            </a:endParaRPr>
          </a:p>
          <a:p>
            <a:pPr marL="186055">
              <a:lnSpc>
                <a:spcPct val="100000"/>
              </a:lnSpc>
              <a:spcBef>
                <a:spcPts val="585"/>
              </a:spcBef>
            </a:pPr>
            <a:r>
              <a:rPr sz="1450" spc="-10" dirty="0">
                <a:latin typeface="Times New Roman"/>
                <a:cs typeface="Times New Roman"/>
              </a:rPr>
              <a:t>The Geek </a:t>
            </a:r>
            <a:r>
              <a:rPr sz="1450" spc="-15" dirty="0">
                <a:latin typeface="Times New Roman"/>
                <a:cs typeface="Times New Roman"/>
              </a:rPr>
              <a:t>Stuff </a:t>
            </a:r>
            <a:r>
              <a:rPr sz="1450" spc="-10" dirty="0">
                <a:latin typeface="Times New Roman"/>
                <a:cs typeface="Times New Roman"/>
              </a:rPr>
              <a:t>provides </a:t>
            </a:r>
            <a:r>
              <a:rPr sz="1450" spc="-5" dirty="0">
                <a:latin typeface="Times New Roman"/>
                <a:cs typeface="Times New Roman"/>
              </a:rPr>
              <a:t>a </a:t>
            </a:r>
            <a:r>
              <a:rPr sz="1450" spc="-10" dirty="0">
                <a:latin typeface="Times New Roman"/>
                <a:cs typeface="Times New Roman"/>
              </a:rPr>
              <a:t>great walk through </a:t>
            </a:r>
            <a:r>
              <a:rPr sz="1450" spc="-5" dirty="0">
                <a:latin typeface="Times New Roman"/>
                <a:cs typeface="Times New Roman"/>
              </a:rPr>
              <a:t>of </a:t>
            </a:r>
            <a:r>
              <a:rPr sz="1450" spc="-10" dirty="0">
                <a:latin typeface="Times New Roman"/>
                <a:cs typeface="Times New Roman"/>
              </a:rPr>
              <a:t>the</a:t>
            </a:r>
            <a:r>
              <a:rPr sz="1450" spc="40" dirty="0">
                <a:latin typeface="Times New Roman"/>
                <a:cs typeface="Times New Roman"/>
              </a:rPr>
              <a:t> </a:t>
            </a:r>
            <a:r>
              <a:rPr sz="1450" spc="-10" dirty="0">
                <a:latin typeface="Times New Roman"/>
                <a:cs typeface="Times New Roman"/>
              </a:rPr>
              <a:t>process.</a:t>
            </a:r>
            <a:endParaRPr sz="1450">
              <a:latin typeface="Times New Roman"/>
              <a:cs typeface="Times New Roman"/>
            </a:endParaRPr>
          </a:p>
          <a:p>
            <a:pPr marL="186055" marR="226695">
              <a:lnSpc>
                <a:spcPts val="1660"/>
              </a:lnSpc>
              <a:spcBef>
                <a:spcPts val="760"/>
              </a:spcBef>
            </a:pPr>
            <a:r>
              <a:rPr sz="1450" u="sng" spc="-10" dirty="0">
                <a:solidFill>
                  <a:srgbClr val="0000ED"/>
                </a:solidFill>
                <a:uFill>
                  <a:solidFill>
                    <a:srgbClr val="0000ED"/>
                  </a:solidFill>
                </a:uFill>
                <a:latin typeface="Times New Roman"/>
                <a:cs typeface="Times New Roman"/>
                <a:hlinkClick r:id="rId4"/>
              </a:rPr>
              <a:t>http://www.thegeekstuff.com/2008/07/instruction-guide-to-install-php5-from-source- </a:t>
            </a:r>
            <a:r>
              <a:rPr sz="1450" spc="-10" dirty="0">
                <a:solidFill>
                  <a:srgbClr val="0000ED"/>
                </a:solidFill>
                <a:latin typeface="Times New Roman"/>
                <a:cs typeface="Times New Roman"/>
                <a:hlinkClick r:id="rId4"/>
              </a:rPr>
              <a:t> </a:t>
            </a:r>
            <a:r>
              <a:rPr sz="1450" u="sng" spc="-10" dirty="0">
                <a:solidFill>
                  <a:srgbClr val="0000ED"/>
                </a:solidFill>
                <a:uFill>
                  <a:solidFill>
                    <a:srgbClr val="0000ED"/>
                  </a:solidFill>
                </a:uFill>
                <a:latin typeface="Times New Roman"/>
                <a:cs typeface="Times New Roman"/>
                <a:hlinkClick r:id="rId4"/>
              </a:rPr>
              <a:t>on-linux/</a:t>
            </a:r>
            <a:endParaRPr sz="1450">
              <a:latin typeface="Times New Roman"/>
              <a:cs typeface="Times New Roman"/>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536076"/>
            <a:ext cx="6665595" cy="3784600"/>
          </a:xfrm>
          <a:prstGeom prst="rect">
            <a:avLst/>
          </a:prstGeom>
        </p:spPr>
        <p:txBody>
          <a:bodyPr vert="horz" wrap="square" lIns="0" tIns="14604" rIns="0" bIns="0" rtlCol="0">
            <a:spAutoFit/>
          </a:bodyPr>
          <a:lstStyle/>
          <a:p>
            <a:pPr marL="12700">
              <a:lnSpc>
                <a:spcPct val="100000"/>
              </a:lnSpc>
              <a:spcBef>
                <a:spcPts val="114"/>
              </a:spcBef>
            </a:pPr>
            <a:r>
              <a:rPr sz="2000" b="1" spc="-5" dirty="0">
                <a:latin typeface="Times New Roman"/>
                <a:cs typeface="Times New Roman"/>
              </a:rPr>
              <a:t>Author’s </a:t>
            </a:r>
            <a:r>
              <a:rPr sz="2000" b="1" spc="5" dirty="0">
                <a:latin typeface="Times New Roman"/>
                <a:cs typeface="Times New Roman"/>
              </a:rPr>
              <a:t>Note</a:t>
            </a:r>
            <a:endParaRPr sz="2000">
              <a:latin typeface="Times New Roman"/>
              <a:cs typeface="Times New Roman"/>
            </a:endParaRPr>
          </a:p>
          <a:p>
            <a:pPr marL="186055" marR="42545">
              <a:lnSpc>
                <a:spcPts val="1660"/>
              </a:lnSpc>
              <a:spcBef>
                <a:spcPts val="1155"/>
              </a:spcBef>
            </a:pPr>
            <a:r>
              <a:rPr sz="1450" spc="-10" dirty="0">
                <a:latin typeface="Times New Roman"/>
                <a:cs typeface="Times New Roman"/>
              </a:rPr>
              <a:t>Hello, and thank you for reading my </a:t>
            </a:r>
            <a:r>
              <a:rPr sz="1450" spc="-5" dirty="0">
                <a:latin typeface="Times New Roman"/>
                <a:cs typeface="Times New Roman"/>
              </a:rPr>
              <a:t>book. </a:t>
            </a:r>
            <a:r>
              <a:rPr sz="1450" spc="-10" dirty="0">
                <a:latin typeface="Times New Roman"/>
                <a:cs typeface="Times New Roman"/>
              </a:rPr>
              <a:t>As </a:t>
            </a:r>
            <a:r>
              <a:rPr sz="1450" spc="-5" dirty="0">
                <a:latin typeface="Times New Roman"/>
                <a:cs typeface="Times New Roman"/>
              </a:rPr>
              <a:t>a </a:t>
            </a:r>
            <a:r>
              <a:rPr sz="1450" spc="-10" dirty="0">
                <a:latin typeface="Times New Roman"/>
                <a:cs typeface="Times New Roman"/>
              </a:rPr>
              <a:t>new </a:t>
            </a:r>
            <a:r>
              <a:rPr sz="1450" spc="-15" dirty="0">
                <a:latin typeface="Times New Roman"/>
                <a:cs typeface="Times New Roman"/>
              </a:rPr>
              <a:t>author, </a:t>
            </a:r>
            <a:r>
              <a:rPr sz="1450" spc="-10" dirty="0">
                <a:latin typeface="Times New Roman"/>
                <a:cs typeface="Times New Roman"/>
              </a:rPr>
              <a:t>I’m especially interested in  getting </a:t>
            </a:r>
            <a:r>
              <a:rPr sz="1450" spc="-5" dirty="0">
                <a:latin typeface="Times New Roman"/>
                <a:cs typeface="Times New Roman"/>
              </a:rPr>
              <a:t>your </a:t>
            </a:r>
            <a:r>
              <a:rPr sz="1450" spc="-10" dirty="0">
                <a:latin typeface="Times New Roman"/>
                <a:cs typeface="Times New Roman"/>
              </a:rPr>
              <a:t>feedback, learning what you liked and didn’t, and growing </a:t>
            </a:r>
            <a:r>
              <a:rPr sz="1450" spc="-15" dirty="0">
                <a:latin typeface="Times New Roman"/>
                <a:cs typeface="Times New Roman"/>
              </a:rPr>
              <a:t>professionally.  </a:t>
            </a:r>
            <a:r>
              <a:rPr sz="1450" spc="-10" dirty="0">
                <a:latin typeface="Times New Roman"/>
                <a:cs typeface="Times New Roman"/>
              </a:rPr>
              <a:t>As </a:t>
            </a:r>
            <a:r>
              <a:rPr sz="1450" spc="-5" dirty="0">
                <a:latin typeface="Times New Roman"/>
                <a:cs typeface="Times New Roman"/>
              </a:rPr>
              <a:t>I </a:t>
            </a:r>
            <a:r>
              <a:rPr sz="1450" spc="-10" dirty="0">
                <a:latin typeface="Times New Roman"/>
                <a:cs typeface="Times New Roman"/>
              </a:rPr>
              <a:t>said in the beginning </a:t>
            </a:r>
            <a:r>
              <a:rPr sz="1450" spc="-5" dirty="0">
                <a:latin typeface="Times New Roman"/>
                <a:cs typeface="Times New Roman"/>
              </a:rPr>
              <a:t>of </a:t>
            </a:r>
            <a:r>
              <a:rPr sz="1450" spc="-10" dirty="0">
                <a:latin typeface="Times New Roman"/>
                <a:cs typeface="Times New Roman"/>
              </a:rPr>
              <a:t>the </a:t>
            </a:r>
            <a:r>
              <a:rPr sz="1450" spc="-5" dirty="0">
                <a:latin typeface="Times New Roman"/>
                <a:cs typeface="Times New Roman"/>
              </a:rPr>
              <a:t>book, </a:t>
            </a:r>
            <a:r>
              <a:rPr sz="1450" spc="-10" dirty="0">
                <a:latin typeface="Times New Roman"/>
                <a:cs typeface="Times New Roman"/>
              </a:rPr>
              <a:t>please feel free to email me at </a:t>
            </a:r>
            <a:r>
              <a:rPr sz="1450" spc="-10" dirty="0">
                <a:latin typeface="Times New Roman"/>
                <a:cs typeface="Times New Roman"/>
                <a:hlinkClick r:id="rId2"/>
              </a:rPr>
              <a:t> AlanForbes@outlook.com.</a:t>
            </a:r>
            <a:endParaRPr sz="1450">
              <a:latin typeface="Times New Roman"/>
              <a:cs typeface="Times New Roman"/>
            </a:endParaRPr>
          </a:p>
          <a:p>
            <a:pPr marL="186055" marR="20320">
              <a:lnSpc>
                <a:spcPts val="1660"/>
              </a:lnSpc>
              <a:spcBef>
                <a:spcPts val="705"/>
              </a:spcBef>
            </a:pPr>
            <a:r>
              <a:rPr sz="1450" spc="-10" dirty="0">
                <a:latin typeface="Times New Roman"/>
                <a:cs typeface="Times New Roman"/>
              </a:rPr>
              <a:t>If you </a:t>
            </a:r>
            <a:r>
              <a:rPr sz="1450" b="1" spc="-10" dirty="0">
                <a:latin typeface="Times New Roman"/>
                <a:cs typeface="Times New Roman"/>
              </a:rPr>
              <a:t>didn’t </a:t>
            </a:r>
            <a:r>
              <a:rPr sz="1450" spc="-10" dirty="0">
                <a:latin typeface="Times New Roman"/>
                <a:cs typeface="Times New Roman"/>
              </a:rPr>
              <a:t>like the </a:t>
            </a:r>
            <a:r>
              <a:rPr sz="1450" spc="-5" dirty="0">
                <a:latin typeface="Times New Roman"/>
                <a:cs typeface="Times New Roman"/>
              </a:rPr>
              <a:t>book, </a:t>
            </a:r>
            <a:r>
              <a:rPr sz="1450" spc="-10" dirty="0">
                <a:latin typeface="Times New Roman"/>
                <a:cs typeface="Times New Roman"/>
              </a:rPr>
              <a:t>please email me and let me know how </a:t>
            </a:r>
            <a:r>
              <a:rPr sz="1450" spc="-5" dirty="0">
                <a:latin typeface="Times New Roman"/>
                <a:cs typeface="Times New Roman"/>
              </a:rPr>
              <a:t>I </a:t>
            </a:r>
            <a:r>
              <a:rPr sz="1450" spc="-10" dirty="0">
                <a:latin typeface="Times New Roman"/>
                <a:cs typeface="Times New Roman"/>
              </a:rPr>
              <a:t>could improve it. </a:t>
            </a:r>
            <a:r>
              <a:rPr sz="1450" spc="-5" dirty="0">
                <a:latin typeface="Times New Roman"/>
                <a:cs typeface="Times New Roman"/>
              </a:rPr>
              <a:t>I  </a:t>
            </a:r>
            <a:r>
              <a:rPr sz="1450" spc="-10" dirty="0">
                <a:latin typeface="Times New Roman"/>
                <a:cs typeface="Times New Roman"/>
              </a:rPr>
              <a:t>answer everyone who takes the time to help me out, and the book is already much better  than the first edition thanks to readers like</a:t>
            </a:r>
            <a:r>
              <a:rPr sz="1450" spc="30" dirty="0">
                <a:latin typeface="Times New Roman"/>
                <a:cs typeface="Times New Roman"/>
              </a:rPr>
              <a:t> </a:t>
            </a:r>
            <a:r>
              <a:rPr sz="1450" spc="-5" dirty="0">
                <a:latin typeface="Times New Roman"/>
                <a:cs typeface="Times New Roman"/>
              </a:rPr>
              <a:t>you.</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If you </a:t>
            </a:r>
            <a:r>
              <a:rPr sz="1450" b="1" spc="-10" dirty="0">
                <a:latin typeface="Times New Roman"/>
                <a:cs typeface="Times New Roman"/>
              </a:rPr>
              <a:t>liked </a:t>
            </a:r>
            <a:r>
              <a:rPr sz="1450" spc="-10" dirty="0">
                <a:latin typeface="Times New Roman"/>
                <a:cs typeface="Times New Roman"/>
              </a:rPr>
              <a:t>the </a:t>
            </a:r>
            <a:r>
              <a:rPr sz="1450" spc="-5" dirty="0">
                <a:latin typeface="Times New Roman"/>
                <a:cs typeface="Times New Roman"/>
              </a:rPr>
              <a:t>book, I </a:t>
            </a:r>
            <a:r>
              <a:rPr sz="1450" spc="-10" dirty="0">
                <a:latin typeface="Times New Roman"/>
                <a:cs typeface="Times New Roman"/>
              </a:rPr>
              <a:t>would sure appreciate if you would take </a:t>
            </a:r>
            <a:r>
              <a:rPr sz="1450" spc="-5" dirty="0">
                <a:latin typeface="Times New Roman"/>
                <a:cs typeface="Times New Roman"/>
              </a:rPr>
              <a:t>a </a:t>
            </a:r>
            <a:r>
              <a:rPr sz="1450" spc="-10" dirty="0">
                <a:latin typeface="Times New Roman"/>
                <a:cs typeface="Times New Roman"/>
              </a:rPr>
              <a:t>moment and leave me </a:t>
            </a:r>
            <a:r>
              <a:rPr sz="1450" spc="-10" dirty="0">
                <a:latin typeface="Times New Roman"/>
                <a:cs typeface="Times New Roman"/>
                <a:hlinkClick r:id="rId3"/>
              </a:rPr>
              <a:t> </a:t>
            </a:r>
            <a:r>
              <a:rPr sz="1450" spc="-5" dirty="0">
                <a:latin typeface="Times New Roman"/>
                <a:cs typeface="Times New Roman"/>
                <a:hlinkClick r:id="rId3"/>
              </a:rPr>
              <a:t>a </a:t>
            </a:r>
            <a:r>
              <a:rPr sz="1450" spc="-10" dirty="0">
                <a:latin typeface="Times New Roman"/>
                <a:cs typeface="Times New Roman"/>
                <a:hlinkClick r:id="rId3"/>
              </a:rPr>
              <a:t>review on Amazon by clicking this link —&gt; </a:t>
            </a:r>
            <a:r>
              <a:rPr sz="1450" u="sng" spc="-15" dirty="0">
                <a:solidFill>
                  <a:srgbClr val="0000ED"/>
                </a:solidFill>
                <a:uFill>
                  <a:solidFill>
                    <a:srgbClr val="0000ED"/>
                  </a:solidFill>
                </a:uFill>
                <a:latin typeface="Times New Roman"/>
                <a:cs typeface="Times New Roman"/>
                <a:hlinkClick r:id="rId3"/>
              </a:rPr>
              <a:t>https://www.amazon.com/review/create- </a:t>
            </a:r>
            <a:r>
              <a:rPr sz="1450" spc="-15" dirty="0">
                <a:solidFill>
                  <a:srgbClr val="0000ED"/>
                </a:solidFill>
                <a:latin typeface="Times New Roman"/>
                <a:cs typeface="Times New Roman"/>
                <a:hlinkClick r:id="rId3"/>
              </a:rPr>
              <a:t> </a:t>
            </a:r>
            <a:r>
              <a:rPr sz="1450" u="sng" spc="-10" dirty="0">
                <a:solidFill>
                  <a:srgbClr val="0000ED"/>
                </a:solidFill>
                <a:uFill>
                  <a:solidFill>
                    <a:srgbClr val="0000ED"/>
                  </a:solidFill>
                </a:uFill>
                <a:latin typeface="Times New Roman"/>
                <a:cs typeface="Times New Roman"/>
                <a:hlinkClick r:id="rId3"/>
              </a:rPr>
              <a:t>review?ie=UTF8&amp;asin=B00BALXN70</a:t>
            </a:r>
            <a:endParaRPr sz="1450">
              <a:latin typeface="Times New Roman"/>
              <a:cs typeface="Times New Roman"/>
            </a:endParaRPr>
          </a:p>
          <a:p>
            <a:pPr marL="186055" marR="222885">
              <a:lnSpc>
                <a:spcPts val="1660"/>
              </a:lnSpc>
              <a:spcBef>
                <a:spcPts val="705"/>
              </a:spcBef>
            </a:pPr>
            <a:r>
              <a:rPr sz="1450" spc="-10" dirty="0">
                <a:latin typeface="Times New Roman"/>
                <a:cs typeface="Times New Roman"/>
              </a:rPr>
              <a:t>Also, if you liked my writing style and would like to learn about </a:t>
            </a:r>
            <a:r>
              <a:rPr sz="1450" b="1" spc="-10" dirty="0">
                <a:latin typeface="Times New Roman"/>
                <a:cs typeface="Times New Roman"/>
              </a:rPr>
              <a:t>client </a:t>
            </a:r>
            <a:r>
              <a:rPr sz="1450" spc="-10" dirty="0">
                <a:latin typeface="Times New Roman"/>
                <a:cs typeface="Times New Roman"/>
              </a:rPr>
              <a:t>side scripting, </a:t>
            </a:r>
            <a:r>
              <a:rPr sz="1450" spc="-10" dirty="0">
                <a:latin typeface="Times New Roman"/>
                <a:cs typeface="Times New Roman"/>
                <a:hlinkClick r:id="rId4"/>
              </a:rPr>
              <a:t> please check </a:t>
            </a:r>
            <a:r>
              <a:rPr sz="1450" spc="-5" dirty="0">
                <a:latin typeface="Times New Roman"/>
                <a:cs typeface="Times New Roman"/>
                <a:hlinkClick r:id="rId4"/>
              </a:rPr>
              <a:t>out </a:t>
            </a:r>
            <a:r>
              <a:rPr sz="1450" spc="-10" dirty="0">
                <a:latin typeface="Times New Roman"/>
                <a:cs typeface="Times New Roman"/>
                <a:hlinkClick r:id="rId4"/>
              </a:rPr>
              <a:t>my other </a:t>
            </a:r>
            <a:r>
              <a:rPr sz="1450" spc="-15" dirty="0">
                <a:latin typeface="Times New Roman"/>
                <a:cs typeface="Times New Roman"/>
                <a:hlinkClick r:id="rId4"/>
              </a:rPr>
              <a:t>best-seller, </a:t>
            </a:r>
            <a:r>
              <a:rPr sz="1450" i="1" u="sng" spc="-10" dirty="0">
                <a:solidFill>
                  <a:srgbClr val="0000ED"/>
                </a:solidFill>
                <a:uFill>
                  <a:solidFill>
                    <a:srgbClr val="0000ED"/>
                  </a:solidFill>
                </a:uFill>
                <a:latin typeface="Times New Roman"/>
                <a:cs typeface="Times New Roman"/>
                <a:hlinkClick r:id="rId4"/>
              </a:rPr>
              <a:t>The Joy </a:t>
            </a:r>
            <a:r>
              <a:rPr sz="1450" i="1" u="sng" spc="-5" dirty="0">
                <a:solidFill>
                  <a:srgbClr val="0000ED"/>
                </a:solidFill>
                <a:uFill>
                  <a:solidFill>
                    <a:srgbClr val="0000ED"/>
                  </a:solidFill>
                </a:uFill>
                <a:latin typeface="Times New Roman"/>
                <a:cs typeface="Times New Roman"/>
                <a:hlinkClick r:id="rId4"/>
              </a:rPr>
              <a:t>of </a:t>
            </a:r>
            <a:r>
              <a:rPr sz="1450" i="1" u="sng" spc="-10" dirty="0">
                <a:solidFill>
                  <a:srgbClr val="0000ED"/>
                </a:solidFill>
                <a:uFill>
                  <a:solidFill>
                    <a:srgbClr val="0000ED"/>
                  </a:solidFill>
                </a:uFill>
                <a:latin typeface="Times New Roman"/>
                <a:cs typeface="Times New Roman"/>
                <a:hlinkClick r:id="rId4"/>
              </a:rPr>
              <a:t>jQuery: A </a:t>
            </a:r>
            <a:r>
              <a:rPr sz="1450" i="1" u="sng" spc="-25" dirty="0">
                <a:solidFill>
                  <a:srgbClr val="0000ED"/>
                </a:solidFill>
                <a:uFill>
                  <a:solidFill>
                    <a:srgbClr val="0000ED"/>
                  </a:solidFill>
                </a:uFill>
                <a:latin typeface="Times New Roman"/>
                <a:cs typeface="Times New Roman"/>
                <a:hlinkClick r:id="rId4"/>
              </a:rPr>
              <a:t>Beginner’s </a:t>
            </a:r>
            <a:r>
              <a:rPr sz="1450" i="1" u="sng" spc="-10" dirty="0">
                <a:solidFill>
                  <a:srgbClr val="0000ED"/>
                </a:solidFill>
                <a:uFill>
                  <a:solidFill>
                    <a:srgbClr val="0000ED"/>
                  </a:solidFill>
                </a:uFill>
                <a:latin typeface="Times New Roman"/>
                <a:cs typeface="Times New Roman"/>
                <a:hlinkClick r:id="rId4"/>
              </a:rPr>
              <a:t>Guide to the </a:t>
            </a:r>
            <a:r>
              <a:rPr sz="1450" i="1" spc="-10" dirty="0">
                <a:solidFill>
                  <a:srgbClr val="0000ED"/>
                </a:solidFill>
                <a:latin typeface="Times New Roman"/>
                <a:cs typeface="Times New Roman"/>
                <a:hlinkClick r:id="rId4"/>
              </a:rPr>
              <a:t> </a:t>
            </a:r>
            <a:r>
              <a:rPr sz="1450" i="1" u="sng" spc="-55" dirty="0">
                <a:solidFill>
                  <a:srgbClr val="0000ED"/>
                </a:solidFill>
                <a:uFill>
                  <a:solidFill>
                    <a:srgbClr val="0000ED"/>
                  </a:solidFill>
                </a:uFill>
                <a:latin typeface="Times New Roman"/>
                <a:cs typeface="Times New Roman"/>
                <a:hlinkClick r:id="rId4"/>
              </a:rPr>
              <a:t>World’s </a:t>
            </a:r>
            <a:r>
              <a:rPr sz="1450" i="1" u="sng" spc="-10" dirty="0">
                <a:solidFill>
                  <a:srgbClr val="0000ED"/>
                </a:solidFill>
                <a:uFill>
                  <a:solidFill>
                    <a:srgbClr val="0000ED"/>
                  </a:solidFill>
                </a:uFill>
                <a:latin typeface="Times New Roman"/>
                <a:cs typeface="Times New Roman"/>
                <a:hlinkClick r:id="rId4"/>
              </a:rPr>
              <a:t>Most Popular Javascript</a:t>
            </a:r>
            <a:r>
              <a:rPr sz="1450" i="1" u="sng" spc="50" dirty="0">
                <a:solidFill>
                  <a:srgbClr val="0000ED"/>
                </a:solidFill>
                <a:uFill>
                  <a:solidFill>
                    <a:srgbClr val="0000ED"/>
                  </a:solidFill>
                </a:uFill>
                <a:latin typeface="Times New Roman"/>
                <a:cs typeface="Times New Roman"/>
                <a:hlinkClick r:id="rId4"/>
              </a:rPr>
              <a:t> </a:t>
            </a:r>
            <a:r>
              <a:rPr sz="1450" i="1" u="sng" spc="-10" dirty="0">
                <a:solidFill>
                  <a:srgbClr val="0000ED"/>
                </a:solidFill>
                <a:uFill>
                  <a:solidFill>
                    <a:srgbClr val="0000ED"/>
                  </a:solidFill>
                </a:uFill>
                <a:latin typeface="Times New Roman"/>
                <a:cs typeface="Times New Roman"/>
                <a:hlinkClick r:id="rId4"/>
              </a:rPr>
              <a:t>Library</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Thanks again, and happy</a:t>
            </a:r>
            <a:r>
              <a:rPr sz="1450" spc="5" dirty="0">
                <a:latin typeface="Times New Roman"/>
                <a:cs typeface="Times New Roman"/>
              </a:rPr>
              <a:t> </a:t>
            </a:r>
            <a:r>
              <a:rPr sz="1450" spc="-10" dirty="0">
                <a:latin typeface="Times New Roman"/>
                <a:cs typeface="Times New Roman"/>
              </a:rPr>
              <a:t>coding!</a:t>
            </a:r>
            <a:endParaRPr sz="1450">
              <a:latin typeface="Times New Roman"/>
              <a:cs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536076"/>
            <a:ext cx="6664959" cy="7805420"/>
          </a:xfrm>
          <a:prstGeom prst="rect">
            <a:avLst/>
          </a:prstGeom>
        </p:spPr>
        <p:txBody>
          <a:bodyPr vert="horz" wrap="square" lIns="0" tIns="14604" rIns="0" bIns="0" rtlCol="0">
            <a:spAutoFit/>
          </a:bodyPr>
          <a:lstStyle/>
          <a:p>
            <a:pPr marL="12700">
              <a:lnSpc>
                <a:spcPct val="100000"/>
              </a:lnSpc>
              <a:spcBef>
                <a:spcPts val="114"/>
              </a:spcBef>
            </a:pPr>
            <a:r>
              <a:rPr sz="2000" b="1" spc="10" dirty="0">
                <a:latin typeface="Times New Roman"/>
                <a:cs typeface="Times New Roman"/>
              </a:rPr>
              <a:t>A </a:t>
            </a:r>
            <a:r>
              <a:rPr sz="2000" b="1" spc="5" dirty="0">
                <a:latin typeface="Times New Roman"/>
                <a:cs typeface="Times New Roman"/>
              </a:rPr>
              <a:t>Note </a:t>
            </a:r>
            <a:r>
              <a:rPr sz="2000" b="1" spc="-5" dirty="0">
                <a:latin typeface="Times New Roman"/>
                <a:cs typeface="Times New Roman"/>
              </a:rPr>
              <a:t>from </a:t>
            </a:r>
            <a:r>
              <a:rPr sz="2000" b="1" spc="5" dirty="0">
                <a:latin typeface="Times New Roman"/>
                <a:cs typeface="Times New Roman"/>
              </a:rPr>
              <a:t>one of my </a:t>
            </a:r>
            <a:r>
              <a:rPr sz="2000" b="1" dirty="0">
                <a:latin typeface="Times New Roman"/>
                <a:cs typeface="Times New Roman"/>
              </a:rPr>
              <a:t>Kickstarter</a:t>
            </a:r>
            <a:r>
              <a:rPr sz="2000" b="1" spc="-175" dirty="0">
                <a:latin typeface="Times New Roman"/>
                <a:cs typeface="Times New Roman"/>
              </a:rPr>
              <a:t> </a:t>
            </a:r>
            <a:r>
              <a:rPr sz="2000" b="1" dirty="0">
                <a:latin typeface="Times New Roman"/>
                <a:cs typeface="Times New Roman"/>
              </a:rPr>
              <a:t>Backers….</a:t>
            </a:r>
            <a:endParaRPr sz="2000">
              <a:latin typeface="Times New Roman"/>
              <a:cs typeface="Times New Roman"/>
            </a:endParaRPr>
          </a:p>
          <a:p>
            <a:pPr marL="231775" marR="175895">
              <a:lnSpc>
                <a:spcPts val="1660"/>
              </a:lnSpc>
              <a:spcBef>
                <a:spcPts val="1155"/>
              </a:spcBef>
            </a:pPr>
            <a:r>
              <a:rPr sz="1450" spc="-20" dirty="0">
                <a:latin typeface="Times New Roman"/>
                <a:cs typeface="Times New Roman"/>
              </a:rPr>
              <a:t>Personally, </a:t>
            </a:r>
            <a:r>
              <a:rPr sz="1450" spc="-10" dirty="0">
                <a:latin typeface="Times New Roman"/>
                <a:cs typeface="Times New Roman"/>
              </a:rPr>
              <a:t>I’ve been struggling with the project </a:t>
            </a:r>
            <a:r>
              <a:rPr sz="1450" spc="-5" dirty="0">
                <a:latin typeface="Times New Roman"/>
                <a:cs typeface="Times New Roman"/>
              </a:rPr>
              <a:t>of </a:t>
            </a:r>
            <a:r>
              <a:rPr sz="1450" spc="-10" dirty="0">
                <a:latin typeface="Times New Roman"/>
                <a:cs typeface="Times New Roman"/>
              </a:rPr>
              <a:t>learning PHP for quite some time.  There are many tutorials online; some are </a:t>
            </a:r>
            <a:r>
              <a:rPr sz="1450" spc="-20" dirty="0">
                <a:latin typeface="Times New Roman"/>
                <a:cs typeface="Times New Roman"/>
              </a:rPr>
              <a:t>better, </a:t>
            </a:r>
            <a:r>
              <a:rPr sz="1450" spc="-10" dirty="0">
                <a:latin typeface="Times New Roman"/>
                <a:cs typeface="Times New Roman"/>
              </a:rPr>
              <a:t>whilst most are plain terrible. I’ll  elaborate…</a:t>
            </a:r>
            <a:endParaRPr sz="1450">
              <a:latin typeface="Times New Roman"/>
              <a:cs typeface="Times New Roman"/>
            </a:endParaRPr>
          </a:p>
          <a:p>
            <a:pPr marL="231775" marR="140970">
              <a:lnSpc>
                <a:spcPts val="1660"/>
              </a:lnSpc>
              <a:spcBef>
                <a:spcPts val="705"/>
              </a:spcBef>
            </a:pPr>
            <a:r>
              <a:rPr sz="1450" spc="-70" dirty="0">
                <a:latin typeface="Times New Roman"/>
                <a:cs typeface="Times New Roman"/>
              </a:rPr>
              <a:t>We </a:t>
            </a:r>
            <a:r>
              <a:rPr sz="1450" spc="-10" dirty="0">
                <a:latin typeface="Times New Roman"/>
                <a:cs typeface="Times New Roman"/>
              </a:rPr>
              <a:t>are becoming increasingly impatient, as the Internet is making </a:t>
            </a:r>
            <a:r>
              <a:rPr sz="1450" spc="-5" dirty="0">
                <a:latin typeface="Times New Roman"/>
                <a:cs typeface="Times New Roman"/>
              </a:rPr>
              <a:t>us </a:t>
            </a:r>
            <a:r>
              <a:rPr sz="1450" spc="-10" dirty="0">
                <a:latin typeface="Times New Roman"/>
                <a:cs typeface="Times New Roman"/>
              </a:rPr>
              <a:t>used to the  concept </a:t>
            </a:r>
            <a:r>
              <a:rPr sz="1450" spc="-5" dirty="0">
                <a:latin typeface="Times New Roman"/>
                <a:cs typeface="Times New Roman"/>
              </a:rPr>
              <a:t>of </a:t>
            </a:r>
            <a:r>
              <a:rPr sz="1450" spc="-10" dirty="0">
                <a:latin typeface="Times New Roman"/>
                <a:cs typeface="Times New Roman"/>
              </a:rPr>
              <a:t>‘here and now’. </a:t>
            </a:r>
            <a:r>
              <a:rPr sz="1450" spc="-70" dirty="0">
                <a:latin typeface="Times New Roman"/>
                <a:cs typeface="Times New Roman"/>
              </a:rPr>
              <a:t>We </a:t>
            </a:r>
            <a:r>
              <a:rPr sz="1450" spc="-10" dirty="0">
                <a:latin typeface="Times New Roman"/>
                <a:cs typeface="Times New Roman"/>
              </a:rPr>
              <a:t>all must admit that </a:t>
            </a:r>
            <a:r>
              <a:rPr sz="1450" spc="-5" dirty="0">
                <a:latin typeface="Times New Roman"/>
                <a:cs typeface="Times New Roman"/>
              </a:rPr>
              <a:t>our </a:t>
            </a:r>
            <a:r>
              <a:rPr sz="1450" spc="-10" dirty="0">
                <a:latin typeface="Times New Roman"/>
                <a:cs typeface="Times New Roman"/>
              </a:rPr>
              <a:t>attention span is rather limited.  Therefore, </a:t>
            </a:r>
            <a:r>
              <a:rPr sz="1450" spc="-5" dirty="0">
                <a:latin typeface="Times New Roman"/>
                <a:cs typeface="Times New Roman"/>
              </a:rPr>
              <a:t>I </a:t>
            </a:r>
            <a:r>
              <a:rPr sz="1450" spc="-10" dirty="0">
                <a:latin typeface="Times New Roman"/>
                <a:cs typeface="Times New Roman"/>
              </a:rPr>
              <a:t>think that we all could admit that the most difficult part </a:t>
            </a:r>
            <a:r>
              <a:rPr sz="1450" spc="-5" dirty="0">
                <a:latin typeface="Times New Roman"/>
                <a:cs typeface="Times New Roman"/>
              </a:rPr>
              <a:t>of </a:t>
            </a:r>
            <a:r>
              <a:rPr sz="1450" spc="-10" dirty="0">
                <a:latin typeface="Times New Roman"/>
                <a:cs typeface="Times New Roman"/>
              </a:rPr>
              <a:t>learning </a:t>
            </a:r>
            <a:r>
              <a:rPr sz="1450" spc="-5" dirty="0">
                <a:latin typeface="Times New Roman"/>
                <a:cs typeface="Times New Roman"/>
              </a:rPr>
              <a:t>a </a:t>
            </a:r>
            <a:r>
              <a:rPr sz="1450" spc="-10" dirty="0">
                <a:latin typeface="Times New Roman"/>
                <a:cs typeface="Times New Roman"/>
              </a:rPr>
              <a:t>new  skill nowadays is </a:t>
            </a:r>
            <a:r>
              <a:rPr sz="1450" spc="-5" dirty="0">
                <a:latin typeface="Times New Roman"/>
                <a:cs typeface="Times New Roman"/>
              </a:rPr>
              <a:t>not </a:t>
            </a:r>
            <a:r>
              <a:rPr sz="1450" spc="-10" dirty="0">
                <a:latin typeface="Times New Roman"/>
                <a:cs typeface="Times New Roman"/>
              </a:rPr>
              <a:t>the understanding </a:t>
            </a:r>
            <a:r>
              <a:rPr sz="1450" spc="-5" dirty="0">
                <a:latin typeface="Times New Roman"/>
                <a:cs typeface="Times New Roman"/>
              </a:rPr>
              <a:t>of </a:t>
            </a:r>
            <a:r>
              <a:rPr sz="1450" spc="-10" dirty="0">
                <a:latin typeface="Times New Roman"/>
                <a:cs typeface="Times New Roman"/>
              </a:rPr>
              <a:t>the field, </a:t>
            </a:r>
            <a:r>
              <a:rPr sz="1450" spc="-5" dirty="0">
                <a:latin typeface="Times New Roman"/>
                <a:cs typeface="Times New Roman"/>
              </a:rPr>
              <a:t>but </a:t>
            </a:r>
            <a:r>
              <a:rPr sz="1450" spc="-10" dirty="0">
                <a:latin typeface="Times New Roman"/>
                <a:cs typeface="Times New Roman"/>
              </a:rPr>
              <a:t>sitting yourself down and  having the discipline to see it through. Learning </a:t>
            </a:r>
            <a:r>
              <a:rPr sz="1450" spc="-15" dirty="0">
                <a:latin typeface="Times New Roman"/>
                <a:cs typeface="Times New Roman"/>
              </a:rPr>
              <a:t>isn’t </a:t>
            </a:r>
            <a:r>
              <a:rPr sz="1450" spc="-10" dirty="0">
                <a:latin typeface="Times New Roman"/>
                <a:cs typeface="Times New Roman"/>
              </a:rPr>
              <a:t>entertaining, especially in the  mostly-technical field </a:t>
            </a:r>
            <a:r>
              <a:rPr sz="1450" spc="-5" dirty="0">
                <a:latin typeface="Times New Roman"/>
                <a:cs typeface="Times New Roman"/>
              </a:rPr>
              <a:t>of</a:t>
            </a:r>
            <a:r>
              <a:rPr sz="1450" dirty="0">
                <a:latin typeface="Times New Roman"/>
                <a:cs typeface="Times New Roman"/>
              </a:rPr>
              <a:t> </a:t>
            </a:r>
            <a:r>
              <a:rPr sz="1450" spc="-10" dirty="0">
                <a:latin typeface="Times New Roman"/>
                <a:cs typeface="Times New Roman"/>
              </a:rPr>
              <a:t>programming.</a:t>
            </a:r>
            <a:endParaRPr sz="1450">
              <a:latin typeface="Times New Roman"/>
              <a:cs typeface="Times New Roman"/>
            </a:endParaRPr>
          </a:p>
          <a:p>
            <a:pPr marL="231775" marR="148590">
              <a:lnSpc>
                <a:spcPts val="1660"/>
              </a:lnSpc>
              <a:spcBef>
                <a:spcPts val="700"/>
              </a:spcBef>
            </a:pPr>
            <a:r>
              <a:rPr sz="1450" spc="-25" dirty="0">
                <a:latin typeface="Times New Roman"/>
                <a:cs typeface="Times New Roman"/>
              </a:rPr>
              <a:t>That’s </a:t>
            </a:r>
            <a:r>
              <a:rPr sz="1450" spc="-10" dirty="0">
                <a:latin typeface="Times New Roman"/>
                <a:cs typeface="Times New Roman"/>
              </a:rPr>
              <a:t>why the title ‘</a:t>
            </a:r>
            <a:r>
              <a:rPr sz="1450" i="1" spc="-10" dirty="0">
                <a:latin typeface="Times New Roman"/>
                <a:cs typeface="Times New Roman"/>
              </a:rPr>
              <a:t>The Joy </a:t>
            </a:r>
            <a:r>
              <a:rPr sz="1450" i="1" spc="-5" dirty="0">
                <a:latin typeface="Times New Roman"/>
                <a:cs typeface="Times New Roman"/>
              </a:rPr>
              <a:t>of </a:t>
            </a:r>
            <a:r>
              <a:rPr sz="1450" i="1" spc="-15" dirty="0">
                <a:latin typeface="Times New Roman"/>
                <a:cs typeface="Times New Roman"/>
              </a:rPr>
              <a:t>PHP Programming’ </a:t>
            </a:r>
            <a:r>
              <a:rPr sz="1450" spc="-10" dirty="0">
                <a:latin typeface="Times New Roman"/>
                <a:cs typeface="Times New Roman"/>
              </a:rPr>
              <a:t>caught my eye while shuffling  through </a:t>
            </a:r>
            <a:r>
              <a:rPr sz="1450" spc="-15" dirty="0">
                <a:latin typeface="Times New Roman"/>
                <a:cs typeface="Times New Roman"/>
              </a:rPr>
              <a:t>Kickstarter. </a:t>
            </a:r>
            <a:r>
              <a:rPr sz="1450" spc="-10" dirty="0">
                <a:latin typeface="Times New Roman"/>
                <a:cs typeface="Times New Roman"/>
              </a:rPr>
              <a:t>‘Joy’ and ‘programming’ in the same sentence within the concept  </a:t>
            </a:r>
            <a:r>
              <a:rPr sz="1450" spc="-5" dirty="0">
                <a:latin typeface="Times New Roman"/>
                <a:cs typeface="Times New Roman"/>
              </a:rPr>
              <a:t>of </a:t>
            </a:r>
            <a:r>
              <a:rPr sz="1450" spc="-10" dirty="0">
                <a:latin typeface="Times New Roman"/>
                <a:cs typeface="Times New Roman"/>
              </a:rPr>
              <a:t>‘learning’ seemed so utterly uncommon that </a:t>
            </a:r>
            <a:r>
              <a:rPr sz="1450" spc="-5" dirty="0">
                <a:latin typeface="Times New Roman"/>
                <a:cs typeface="Times New Roman"/>
              </a:rPr>
              <a:t>I </a:t>
            </a:r>
            <a:r>
              <a:rPr sz="1450" spc="-10" dirty="0">
                <a:latin typeface="Times New Roman"/>
                <a:cs typeface="Times New Roman"/>
              </a:rPr>
              <a:t>have decided to take </a:t>
            </a:r>
            <a:r>
              <a:rPr sz="1450" spc="-5" dirty="0">
                <a:latin typeface="Times New Roman"/>
                <a:cs typeface="Times New Roman"/>
              </a:rPr>
              <a:t>a </a:t>
            </a:r>
            <a:r>
              <a:rPr sz="1450" spc="-10" dirty="0">
                <a:latin typeface="Times New Roman"/>
                <a:cs typeface="Times New Roman"/>
              </a:rPr>
              <a:t>leap </a:t>
            </a:r>
            <a:r>
              <a:rPr sz="1450" spc="-5" dirty="0">
                <a:latin typeface="Times New Roman"/>
                <a:cs typeface="Times New Roman"/>
              </a:rPr>
              <a:t>of </a:t>
            </a:r>
            <a:r>
              <a:rPr sz="1450" spc="-10" dirty="0">
                <a:latin typeface="Times New Roman"/>
                <a:cs typeface="Times New Roman"/>
              </a:rPr>
              <a:t>faith  and invest in the project. </a:t>
            </a:r>
            <a:r>
              <a:rPr sz="1450" i="1" spc="-35" dirty="0">
                <a:latin typeface="Times New Roman"/>
                <a:cs typeface="Times New Roman"/>
              </a:rPr>
              <a:t>“What’s </a:t>
            </a:r>
            <a:r>
              <a:rPr sz="1450" i="1" spc="-10" dirty="0">
                <a:latin typeface="Times New Roman"/>
                <a:cs typeface="Times New Roman"/>
              </a:rPr>
              <a:t>the worst that could happen,” </a:t>
            </a:r>
            <a:r>
              <a:rPr sz="1450" spc="-5" dirty="0">
                <a:latin typeface="Times New Roman"/>
                <a:cs typeface="Times New Roman"/>
              </a:rPr>
              <a:t>I </a:t>
            </a:r>
            <a:r>
              <a:rPr sz="1450" spc="-10" dirty="0">
                <a:latin typeface="Times New Roman"/>
                <a:cs typeface="Times New Roman"/>
              </a:rPr>
              <a:t>asked myself,  </a:t>
            </a:r>
            <a:r>
              <a:rPr sz="1450" i="1" spc="-10" dirty="0">
                <a:latin typeface="Times New Roman"/>
                <a:cs typeface="Times New Roman"/>
              </a:rPr>
              <a:t>“another bland </a:t>
            </a:r>
            <a:r>
              <a:rPr sz="1450" i="1" spc="-15" dirty="0">
                <a:latin typeface="Times New Roman"/>
                <a:cs typeface="Times New Roman"/>
              </a:rPr>
              <a:t>PHP </a:t>
            </a:r>
            <a:r>
              <a:rPr sz="1450" i="1" spc="-10" dirty="0">
                <a:latin typeface="Times New Roman"/>
                <a:cs typeface="Times New Roman"/>
              </a:rPr>
              <a:t>tutorial?” </a:t>
            </a:r>
            <a:r>
              <a:rPr sz="1450" spc="-10" dirty="0">
                <a:latin typeface="Times New Roman"/>
                <a:cs typeface="Times New Roman"/>
              </a:rPr>
              <a:t>But </a:t>
            </a:r>
            <a:r>
              <a:rPr sz="1450" spc="-5" dirty="0">
                <a:latin typeface="Times New Roman"/>
                <a:cs typeface="Times New Roman"/>
              </a:rPr>
              <a:t>I </a:t>
            </a:r>
            <a:r>
              <a:rPr sz="1450" spc="-10" dirty="0">
                <a:latin typeface="Times New Roman"/>
                <a:cs typeface="Times New Roman"/>
              </a:rPr>
              <a:t>secretly hoped that something special might  actually arise from the great faith invested by the 583 other</a:t>
            </a:r>
            <a:r>
              <a:rPr sz="1450" spc="70" dirty="0">
                <a:latin typeface="Times New Roman"/>
                <a:cs typeface="Times New Roman"/>
              </a:rPr>
              <a:t> </a:t>
            </a:r>
            <a:r>
              <a:rPr sz="1450" spc="-10" dirty="0">
                <a:latin typeface="Times New Roman"/>
                <a:cs typeface="Times New Roman"/>
              </a:rPr>
              <a:t>supporters.</a:t>
            </a:r>
            <a:endParaRPr sz="1450">
              <a:latin typeface="Times New Roman"/>
              <a:cs typeface="Times New Roman"/>
            </a:endParaRPr>
          </a:p>
          <a:p>
            <a:pPr marL="231775" marR="35560">
              <a:lnSpc>
                <a:spcPts val="1660"/>
              </a:lnSpc>
              <a:spcBef>
                <a:spcPts val="700"/>
              </a:spcBef>
            </a:pPr>
            <a:r>
              <a:rPr sz="1450" spc="-10" dirty="0">
                <a:latin typeface="Times New Roman"/>
                <a:cs typeface="Times New Roman"/>
              </a:rPr>
              <a:t>The decision </a:t>
            </a:r>
            <a:r>
              <a:rPr sz="1450" spc="-5" dirty="0">
                <a:latin typeface="Times New Roman"/>
                <a:cs typeface="Times New Roman"/>
              </a:rPr>
              <a:t>of </a:t>
            </a:r>
            <a:r>
              <a:rPr sz="1450" spc="-10" dirty="0">
                <a:latin typeface="Times New Roman"/>
                <a:cs typeface="Times New Roman"/>
              </a:rPr>
              <a:t>showcasing the book in an early stage had calmed me. Even at this  early stage, the entire approach seemed very </a:t>
            </a:r>
            <a:r>
              <a:rPr sz="1450" spc="-15" dirty="0">
                <a:latin typeface="Times New Roman"/>
                <a:cs typeface="Times New Roman"/>
              </a:rPr>
              <a:t>different </a:t>
            </a:r>
            <a:r>
              <a:rPr sz="1450" spc="-10" dirty="0">
                <a:latin typeface="Times New Roman"/>
                <a:cs typeface="Times New Roman"/>
              </a:rPr>
              <a:t>from what I’ve seen elsewhere.  The texts are very approachable and easy to grasp </a:t>
            </a:r>
            <a:r>
              <a:rPr sz="1450" spc="-5" dirty="0">
                <a:latin typeface="Times New Roman"/>
                <a:cs typeface="Times New Roman"/>
              </a:rPr>
              <a:t>- </a:t>
            </a:r>
            <a:r>
              <a:rPr sz="1450" spc="-10" dirty="0">
                <a:latin typeface="Times New Roman"/>
                <a:cs typeface="Times New Roman"/>
              </a:rPr>
              <a:t>which is perfect for people like me.  </a:t>
            </a:r>
            <a:r>
              <a:rPr sz="1450" spc="-5" dirty="0">
                <a:latin typeface="Times New Roman"/>
                <a:cs typeface="Times New Roman"/>
              </a:rPr>
              <a:t>I </a:t>
            </a:r>
            <a:r>
              <a:rPr sz="1450" spc="-10" dirty="0">
                <a:latin typeface="Times New Roman"/>
                <a:cs typeface="Times New Roman"/>
              </a:rPr>
              <a:t>must say that it takes </a:t>
            </a:r>
            <a:r>
              <a:rPr sz="1450" spc="-5" dirty="0">
                <a:latin typeface="Times New Roman"/>
                <a:cs typeface="Times New Roman"/>
              </a:rPr>
              <a:t>a </a:t>
            </a:r>
            <a:r>
              <a:rPr sz="1450" spc="-10" dirty="0">
                <a:latin typeface="Times New Roman"/>
                <a:cs typeface="Times New Roman"/>
              </a:rPr>
              <a:t>great deal </a:t>
            </a:r>
            <a:r>
              <a:rPr sz="1450" spc="-5" dirty="0">
                <a:latin typeface="Times New Roman"/>
                <a:cs typeface="Times New Roman"/>
              </a:rPr>
              <a:t>of </a:t>
            </a:r>
            <a:r>
              <a:rPr sz="1450" spc="-10" dirty="0">
                <a:latin typeface="Times New Roman"/>
                <a:cs typeface="Times New Roman"/>
              </a:rPr>
              <a:t>strength to withhold myself from starting the  course at the current state </a:t>
            </a:r>
            <a:r>
              <a:rPr sz="1450" spc="-5" dirty="0">
                <a:latin typeface="Times New Roman"/>
                <a:cs typeface="Times New Roman"/>
              </a:rPr>
              <a:t>of </a:t>
            </a:r>
            <a:r>
              <a:rPr sz="1450" spc="-10" dirty="0">
                <a:latin typeface="Times New Roman"/>
                <a:cs typeface="Times New Roman"/>
              </a:rPr>
              <a:t>the </a:t>
            </a:r>
            <a:r>
              <a:rPr sz="1450" spc="-5" dirty="0">
                <a:latin typeface="Times New Roman"/>
                <a:cs typeface="Times New Roman"/>
              </a:rPr>
              <a:t>book, </a:t>
            </a:r>
            <a:r>
              <a:rPr sz="1450" spc="-10" dirty="0">
                <a:latin typeface="Times New Roman"/>
                <a:cs typeface="Times New Roman"/>
              </a:rPr>
              <a:t>and wait for the finished and refined</a:t>
            </a:r>
            <a:r>
              <a:rPr sz="1450" spc="114" dirty="0">
                <a:latin typeface="Times New Roman"/>
                <a:cs typeface="Times New Roman"/>
              </a:rPr>
              <a:t> </a:t>
            </a:r>
            <a:r>
              <a:rPr sz="1450" spc="-10" dirty="0">
                <a:latin typeface="Times New Roman"/>
                <a:cs typeface="Times New Roman"/>
              </a:rPr>
              <a:t>project.</a:t>
            </a:r>
            <a:endParaRPr sz="1450">
              <a:latin typeface="Times New Roman"/>
              <a:cs typeface="Times New Roman"/>
            </a:endParaRPr>
          </a:p>
          <a:p>
            <a:pPr marL="231775">
              <a:lnSpc>
                <a:spcPts val="1560"/>
              </a:lnSpc>
            </a:pPr>
            <a:r>
              <a:rPr sz="1450" spc="-10" dirty="0">
                <a:latin typeface="Times New Roman"/>
                <a:cs typeface="Times New Roman"/>
              </a:rPr>
              <a:t>The only excuse </a:t>
            </a:r>
            <a:r>
              <a:rPr sz="1450" spc="-5" dirty="0">
                <a:latin typeface="Times New Roman"/>
                <a:cs typeface="Times New Roman"/>
              </a:rPr>
              <a:t>I </a:t>
            </a:r>
            <a:r>
              <a:rPr sz="1450" spc="-10" dirty="0">
                <a:latin typeface="Times New Roman"/>
                <a:cs typeface="Times New Roman"/>
              </a:rPr>
              <a:t>give myself is that </a:t>
            </a:r>
            <a:r>
              <a:rPr sz="1450" spc="-5" dirty="0">
                <a:latin typeface="Times New Roman"/>
                <a:cs typeface="Times New Roman"/>
              </a:rPr>
              <a:t>I </a:t>
            </a:r>
            <a:r>
              <a:rPr sz="1450" spc="-10" dirty="0">
                <a:latin typeface="Times New Roman"/>
                <a:cs typeface="Times New Roman"/>
              </a:rPr>
              <a:t>am sure that Alan will manage to make it</a:t>
            </a:r>
            <a:r>
              <a:rPr sz="1450" spc="135" dirty="0">
                <a:latin typeface="Times New Roman"/>
                <a:cs typeface="Times New Roman"/>
              </a:rPr>
              <a:t> </a:t>
            </a:r>
            <a:r>
              <a:rPr sz="1450" spc="-10" dirty="0">
                <a:latin typeface="Times New Roman"/>
                <a:cs typeface="Times New Roman"/>
              </a:rPr>
              <a:t>even</a:t>
            </a:r>
            <a:endParaRPr sz="1450">
              <a:latin typeface="Times New Roman"/>
              <a:cs typeface="Times New Roman"/>
            </a:endParaRPr>
          </a:p>
          <a:p>
            <a:pPr marL="231775" marR="416559">
              <a:lnSpc>
                <a:spcPts val="1660"/>
              </a:lnSpc>
              <a:spcBef>
                <a:spcPts val="80"/>
              </a:spcBef>
            </a:pPr>
            <a:r>
              <a:rPr sz="1450" spc="-10" dirty="0">
                <a:latin typeface="Times New Roman"/>
                <a:cs typeface="Times New Roman"/>
              </a:rPr>
              <a:t>better than the “beta”. While writing the above, </a:t>
            </a:r>
            <a:r>
              <a:rPr sz="1450" spc="-5" dirty="0">
                <a:latin typeface="Times New Roman"/>
                <a:cs typeface="Times New Roman"/>
              </a:rPr>
              <a:t>I </a:t>
            </a:r>
            <a:r>
              <a:rPr sz="1450" spc="-10" dirty="0">
                <a:latin typeface="Times New Roman"/>
                <a:cs typeface="Times New Roman"/>
              </a:rPr>
              <a:t>have realized that </a:t>
            </a:r>
            <a:r>
              <a:rPr sz="1450" spc="-5" dirty="0">
                <a:latin typeface="Times New Roman"/>
                <a:cs typeface="Times New Roman"/>
              </a:rPr>
              <a:t>I </a:t>
            </a:r>
            <a:r>
              <a:rPr sz="1450" spc="-10" dirty="0">
                <a:latin typeface="Times New Roman"/>
                <a:cs typeface="Times New Roman"/>
              </a:rPr>
              <a:t>actually look  forward to getting the book and taking on the</a:t>
            </a:r>
            <a:r>
              <a:rPr sz="1450" spc="40" dirty="0">
                <a:latin typeface="Times New Roman"/>
                <a:cs typeface="Times New Roman"/>
              </a:rPr>
              <a:t> </a:t>
            </a:r>
            <a:r>
              <a:rPr sz="1450" spc="-10" dirty="0">
                <a:latin typeface="Times New Roman"/>
                <a:cs typeface="Times New Roman"/>
              </a:rPr>
              <a:t>course…!</a:t>
            </a:r>
            <a:endParaRPr sz="1450">
              <a:latin typeface="Times New Roman"/>
              <a:cs typeface="Times New Roman"/>
            </a:endParaRPr>
          </a:p>
          <a:p>
            <a:pPr marL="231775" marR="5080">
              <a:lnSpc>
                <a:spcPts val="1660"/>
              </a:lnSpc>
              <a:spcBef>
                <a:spcPts val="715"/>
              </a:spcBef>
            </a:pPr>
            <a:r>
              <a:rPr sz="1450" spc="-5" dirty="0">
                <a:latin typeface="Times New Roman"/>
                <a:cs typeface="Times New Roman"/>
              </a:rPr>
              <a:t>I </a:t>
            </a:r>
            <a:r>
              <a:rPr sz="1450" spc="-10" dirty="0">
                <a:latin typeface="Times New Roman"/>
                <a:cs typeface="Times New Roman"/>
              </a:rPr>
              <a:t>would like to thank Alan for taking on this massive project, showing good  sportsmanship throughout the entire ordeal, maintaining </a:t>
            </a:r>
            <a:r>
              <a:rPr sz="1450" spc="-5" dirty="0">
                <a:latin typeface="Times New Roman"/>
                <a:cs typeface="Times New Roman"/>
              </a:rPr>
              <a:t>a </a:t>
            </a:r>
            <a:r>
              <a:rPr sz="1450" spc="-10" dirty="0">
                <a:latin typeface="Times New Roman"/>
                <a:cs typeface="Times New Roman"/>
              </a:rPr>
              <a:t>great level </a:t>
            </a:r>
            <a:r>
              <a:rPr sz="1450" spc="-5" dirty="0">
                <a:latin typeface="Times New Roman"/>
                <a:cs typeface="Times New Roman"/>
              </a:rPr>
              <a:t>of </a:t>
            </a:r>
            <a:r>
              <a:rPr sz="1450" spc="-10" dirty="0">
                <a:latin typeface="Times New Roman"/>
                <a:cs typeface="Times New Roman"/>
              </a:rPr>
              <a:t>communication  with his </a:t>
            </a:r>
            <a:r>
              <a:rPr sz="1450" spc="-15" dirty="0">
                <a:latin typeface="Times New Roman"/>
                <a:cs typeface="Times New Roman"/>
              </a:rPr>
              <a:t>target </a:t>
            </a:r>
            <a:r>
              <a:rPr sz="1450" spc="-10" dirty="0">
                <a:latin typeface="Times New Roman"/>
                <a:cs typeface="Times New Roman"/>
              </a:rPr>
              <a:t>audience via the comments and feedback, and taking into account many  </a:t>
            </a:r>
            <a:r>
              <a:rPr sz="1450" spc="-5" dirty="0">
                <a:latin typeface="Times New Roman"/>
                <a:cs typeface="Times New Roman"/>
              </a:rPr>
              <a:t>of </a:t>
            </a:r>
            <a:r>
              <a:rPr sz="1450" spc="-10" dirty="0">
                <a:latin typeface="Times New Roman"/>
                <a:cs typeface="Times New Roman"/>
              </a:rPr>
              <a:t>the suggestions presented to him. </a:t>
            </a:r>
            <a:r>
              <a:rPr sz="1450" spc="-5" dirty="0">
                <a:latin typeface="Times New Roman"/>
                <a:cs typeface="Times New Roman"/>
              </a:rPr>
              <a:t>I </a:t>
            </a:r>
            <a:r>
              <a:rPr sz="1450" spc="-10" dirty="0">
                <a:latin typeface="Times New Roman"/>
                <a:cs typeface="Times New Roman"/>
              </a:rPr>
              <a:t>am really glad to see </a:t>
            </a:r>
            <a:r>
              <a:rPr sz="1450" spc="-5" dirty="0">
                <a:latin typeface="Times New Roman"/>
                <a:cs typeface="Times New Roman"/>
              </a:rPr>
              <a:t>a </a:t>
            </a:r>
            <a:r>
              <a:rPr sz="1450" spc="-10" dirty="0">
                <a:latin typeface="Times New Roman"/>
                <a:cs typeface="Times New Roman"/>
              </a:rPr>
              <a:t>technical author who  prioritizes his audience first, while still managing to deliver his vision and method. </a:t>
            </a:r>
            <a:r>
              <a:rPr sz="1450" spc="-5" dirty="0">
                <a:latin typeface="Times New Roman"/>
                <a:cs typeface="Times New Roman"/>
              </a:rPr>
              <a:t>I  </a:t>
            </a:r>
            <a:r>
              <a:rPr sz="1450" spc="-10" dirty="0">
                <a:latin typeface="Times New Roman"/>
                <a:cs typeface="Times New Roman"/>
              </a:rPr>
              <a:t>also thank each </a:t>
            </a:r>
            <a:r>
              <a:rPr sz="1450" spc="-5" dirty="0">
                <a:latin typeface="Times New Roman"/>
                <a:cs typeface="Times New Roman"/>
              </a:rPr>
              <a:t>of </a:t>
            </a:r>
            <a:r>
              <a:rPr sz="1450" spc="-10" dirty="0">
                <a:latin typeface="Times New Roman"/>
                <a:cs typeface="Times New Roman"/>
              </a:rPr>
              <a:t>the other supporters for helping Alan and supporting his idea. </a:t>
            </a:r>
            <a:r>
              <a:rPr sz="1450" spc="-5" dirty="0">
                <a:latin typeface="Times New Roman"/>
                <a:cs typeface="Times New Roman"/>
              </a:rPr>
              <a:t>I </a:t>
            </a:r>
            <a:r>
              <a:rPr sz="1450" spc="-10" dirty="0">
                <a:latin typeface="Times New Roman"/>
                <a:cs typeface="Times New Roman"/>
              </a:rPr>
              <a:t>am  most certain that we all would benefit far beyond </a:t>
            </a:r>
            <a:r>
              <a:rPr sz="1450" spc="-5" dirty="0">
                <a:latin typeface="Times New Roman"/>
                <a:cs typeface="Times New Roman"/>
              </a:rPr>
              <a:t>our </a:t>
            </a:r>
            <a:r>
              <a:rPr sz="1450" spc="-10" dirty="0">
                <a:latin typeface="Times New Roman"/>
                <a:cs typeface="Times New Roman"/>
              </a:rPr>
              <a:t>mere</a:t>
            </a:r>
            <a:r>
              <a:rPr sz="1450" spc="50" dirty="0">
                <a:latin typeface="Times New Roman"/>
                <a:cs typeface="Times New Roman"/>
              </a:rPr>
              <a:t> </a:t>
            </a:r>
            <a:r>
              <a:rPr sz="1450" spc="-10" dirty="0">
                <a:latin typeface="Times New Roman"/>
                <a:cs typeface="Times New Roman"/>
              </a:rPr>
              <a:t>donation.</a:t>
            </a:r>
            <a:endParaRPr sz="1450">
              <a:latin typeface="Times New Roman"/>
              <a:cs typeface="Times New Roman"/>
            </a:endParaRPr>
          </a:p>
          <a:p>
            <a:pPr marL="231775">
              <a:lnSpc>
                <a:spcPct val="100000"/>
              </a:lnSpc>
              <a:spcBef>
                <a:spcPts val="570"/>
              </a:spcBef>
            </a:pPr>
            <a:r>
              <a:rPr sz="1450" spc="-10" dirty="0">
                <a:latin typeface="Times New Roman"/>
                <a:cs typeface="Times New Roman"/>
              </a:rPr>
              <a:t>Enjoy the</a:t>
            </a:r>
            <a:r>
              <a:rPr sz="1450" spc="-5" dirty="0">
                <a:latin typeface="Times New Roman"/>
                <a:cs typeface="Times New Roman"/>
              </a:rPr>
              <a:t> </a:t>
            </a:r>
            <a:r>
              <a:rPr sz="1450" spc="-10" dirty="0">
                <a:latin typeface="Times New Roman"/>
                <a:cs typeface="Times New Roman"/>
              </a:rPr>
              <a:t>reading!</a:t>
            </a:r>
            <a:endParaRPr sz="1450">
              <a:latin typeface="Times New Roman"/>
              <a:cs typeface="Times New Roman"/>
            </a:endParaRPr>
          </a:p>
          <a:p>
            <a:pPr marL="12700">
              <a:lnSpc>
                <a:spcPct val="100000"/>
              </a:lnSpc>
              <a:spcBef>
                <a:spcPts val="795"/>
              </a:spcBef>
            </a:pPr>
            <a:r>
              <a:rPr sz="1650" b="1" i="1" dirty="0">
                <a:solidFill>
                  <a:srgbClr val="003366"/>
                </a:solidFill>
                <a:latin typeface="Times New Roman"/>
                <a:cs typeface="Times New Roman"/>
              </a:rPr>
              <a:t>- </a:t>
            </a:r>
            <a:r>
              <a:rPr sz="1650" b="1" i="1" spc="-5" dirty="0">
                <a:solidFill>
                  <a:srgbClr val="003366"/>
                </a:solidFill>
                <a:latin typeface="Times New Roman"/>
                <a:cs typeface="Times New Roman"/>
              </a:rPr>
              <a:t>Pasha </a:t>
            </a:r>
            <a:r>
              <a:rPr sz="1650" b="1" i="1" dirty="0">
                <a:solidFill>
                  <a:srgbClr val="003366"/>
                </a:solidFill>
                <a:latin typeface="Times New Roman"/>
                <a:cs typeface="Times New Roman"/>
              </a:rPr>
              <a:t>Kagan, </a:t>
            </a:r>
            <a:r>
              <a:rPr sz="1650" b="1" i="1" spc="-5" dirty="0">
                <a:solidFill>
                  <a:srgbClr val="003366"/>
                </a:solidFill>
                <a:latin typeface="Times New Roman"/>
                <a:cs typeface="Times New Roman"/>
              </a:rPr>
              <a:t>soon-to-be </a:t>
            </a:r>
            <a:r>
              <a:rPr sz="1650" b="1" i="1" dirty="0">
                <a:solidFill>
                  <a:srgbClr val="003366"/>
                </a:solidFill>
                <a:latin typeface="Times New Roman"/>
                <a:cs typeface="Times New Roman"/>
              </a:rPr>
              <a:t>PHP</a:t>
            </a:r>
            <a:r>
              <a:rPr sz="1650" b="1" i="1" spc="-55" dirty="0">
                <a:solidFill>
                  <a:srgbClr val="003366"/>
                </a:solidFill>
                <a:latin typeface="Times New Roman"/>
                <a:cs typeface="Times New Roman"/>
              </a:rPr>
              <a:t> </a:t>
            </a:r>
            <a:r>
              <a:rPr sz="1650" b="1" i="1" spc="-5" dirty="0">
                <a:solidFill>
                  <a:srgbClr val="003366"/>
                </a:solidFill>
                <a:latin typeface="Times New Roman"/>
                <a:cs typeface="Times New Roman"/>
              </a:rPr>
              <a:t>Developer</a:t>
            </a:r>
            <a:endParaRPr sz="165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21747"/>
            <a:ext cx="6403340" cy="670560"/>
          </a:xfrm>
          <a:prstGeom prst="rect">
            <a:avLst/>
          </a:prstGeom>
        </p:spPr>
        <p:txBody>
          <a:bodyPr vert="horz" wrap="square" lIns="0" tIns="19685" rIns="0" bIns="0" rtlCol="0">
            <a:spAutoFit/>
          </a:bodyPr>
          <a:lstStyle/>
          <a:p>
            <a:pPr marL="12700" marR="5080">
              <a:lnSpc>
                <a:spcPct val="96200"/>
              </a:lnSpc>
              <a:spcBef>
                <a:spcPts val="155"/>
              </a:spcBef>
            </a:pPr>
            <a:r>
              <a:rPr sz="1450" spc="-10" dirty="0">
                <a:latin typeface="Times New Roman"/>
                <a:cs typeface="Times New Roman"/>
              </a:rPr>
              <a:t>manipulated? </a:t>
            </a:r>
            <a:r>
              <a:rPr sz="1450" spc="-25" dirty="0">
                <a:latin typeface="Times New Roman"/>
                <a:cs typeface="Times New Roman"/>
              </a:rPr>
              <a:t>That’s </a:t>
            </a:r>
            <a:r>
              <a:rPr sz="1450" b="1" spc="-15" dirty="0">
                <a:latin typeface="Times New Roman"/>
                <a:cs typeface="Times New Roman"/>
              </a:rPr>
              <a:t>PHP </a:t>
            </a:r>
            <a:r>
              <a:rPr sz="1450" b="1" spc="-10" dirty="0">
                <a:latin typeface="Times New Roman"/>
                <a:cs typeface="Times New Roman"/>
              </a:rPr>
              <a:t>the language</a:t>
            </a:r>
            <a:r>
              <a:rPr sz="1450" spc="-10" dirty="0">
                <a:latin typeface="Times New Roman"/>
                <a:cs typeface="Times New Roman"/>
              </a:rPr>
              <a:t>, which tells the server </a:t>
            </a:r>
            <a:r>
              <a:rPr sz="1450" i="1" spc="-10" dirty="0">
                <a:latin typeface="Times New Roman"/>
                <a:cs typeface="Times New Roman"/>
              </a:rPr>
              <a:t>how </a:t>
            </a:r>
            <a:r>
              <a:rPr sz="1450" spc="-10" dirty="0">
                <a:latin typeface="Times New Roman"/>
                <a:cs typeface="Times New Roman"/>
              </a:rPr>
              <a:t>and </a:t>
            </a:r>
            <a:r>
              <a:rPr sz="1450" i="1" spc="-20" dirty="0">
                <a:latin typeface="Times New Roman"/>
                <a:cs typeface="Times New Roman"/>
              </a:rPr>
              <a:t>where </a:t>
            </a:r>
            <a:r>
              <a:rPr sz="1450" spc="-10" dirty="0">
                <a:latin typeface="Times New Roman"/>
                <a:cs typeface="Times New Roman"/>
              </a:rPr>
              <a:t>the page  should </a:t>
            </a:r>
            <a:r>
              <a:rPr sz="1450" spc="-5" dirty="0">
                <a:latin typeface="Times New Roman"/>
                <a:cs typeface="Times New Roman"/>
              </a:rPr>
              <a:t>be </a:t>
            </a:r>
            <a:r>
              <a:rPr sz="1450" spc="-10" dirty="0">
                <a:latin typeface="Times New Roman"/>
                <a:cs typeface="Times New Roman"/>
              </a:rPr>
              <a:t>manipulated prior to sending it to the </a:t>
            </a:r>
            <a:r>
              <a:rPr sz="1450" spc="-20" dirty="0">
                <a:latin typeface="Times New Roman"/>
                <a:cs typeface="Times New Roman"/>
              </a:rPr>
              <a:t>browser. </a:t>
            </a:r>
            <a:r>
              <a:rPr sz="1450" spc="-10" dirty="0">
                <a:latin typeface="Times New Roman"/>
                <a:cs typeface="Times New Roman"/>
              </a:rPr>
              <a:t>In other words, PHP is </a:t>
            </a:r>
            <a:r>
              <a:rPr sz="1450" spc="-5" dirty="0">
                <a:latin typeface="Times New Roman"/>
                <a:cs typeface="Times New Roman"/>
              </a:rPr>
              <a:t>a  </a:t>
            </a:r>
            <a:r>
              <a:rPr sz="1450" spc="-10" dirty="0">
                <a:latin typeface="Times New Roman"/>
                <a:cs typeface="Times New Roman"/>
              </a:rPr>
              <a:t>programming language that is used to create dynamic web</a:t>
            </a:r>
            <a:r>
              <a:rPr sz="1450" spc="40" dirty="0">
                <a:latin typeface="Times New Roman"/>
                <a:cs typeface="Times New Roman"/>
              </a:rPr>
              <a:t> </a:t>
            </a:r>
            <a:r>
              <a:rPr sz="1450" spc="-10" dirty="0">
                <a:latin typeface="Times New Roman"/>
                <a:cs typeface="Times New Roman"/>
              </a:rPr>
              <a:t>pages.</a:t>
            </a:r>
            <a:endParaRPr sz="1450">
              <a:latin typeface="Times New Roman"/>
              <a:cs typeface="Times New Roman"/>
            </a:endParaRPr>
          </a:p>
        </p:txBody>
      </p:sp>
      <p:sp>
        <p:nvSpPr>
          <p:cNvPr id="3" name="object 3"/>
          <p:cNvSpPr/>
          <p:nvPr/>
        </p:nvSpPr>
        <p:spPr>
          <a:xfrm>
            <a:off x="740574" y="1170722"/>
            <a:ext cx="6078851" cy="58536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054357"/>
            <a:ext cx="6402705"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How does the server know which parts </a:t>
            </a:r>
            <a:r>
              <a:rPr sz="1450" spc="-5" dirty="0">
                <a:latin typeface="Times New Roman"/>
                <a:cs typeface="Times New Roman"/>
              </a:rPr>
              <a:t>of </a:t>
            </a:r>
            <a:r>
              <a:rPr sz="1450" spc="-10" dirty="0">
                <a:latin typeface="Times New Roman"/>
                <a:cs typeface="Times New Roman"/>
              </a:rPr>
              <a:t>the page should </a:t>
            </a:r>
            <a:r>
              <a:rPr sz="1450" spc="-5" dirty="0">
                <a:latin typeface="Times New Roman"/>
                <a:cs typeface="Times New Roman"/>
              </a:rPr>
              <a:t>be </a:t>
            </a:r>
            <a:r>
              <a:rPr sz="1450" spc="-10" dirty="0">
                <a:latin typeface="Times New Roman"/>
                <a:cs typeface="Times New Roman"/>
              </a:rPr>
              <a:t>static and which parts  should </a:t>
            </a:r>
            <a:r>
              <a:rPr sz="1450" spc="-5" dirty="0">
                <a:latin typeface="Times New Roman"/>
                <a:cs typeface="Times New Roman"/>
              </a:rPr>
              <a:t>be </a:t>
            </a:r>
            <a:r>
              <a:rPr sz="1450" spc="-10" dirty="0">
                <a:latin typeface="Times New Roman"/>
                <a:cs typeface="Times New Roman"/>
              </a:rPr>
              <a:t>dynamic? In general, the server leaves the page alone. </a:t>
            </a:r>
            <a:r>
              <a:rPr sz="1450" spc="-20" dirty="0">
                <a:latin typeface="Times New Roman"/>
                <a:cs typeface="Times New Roman"/>
              </a:rPr>
              <a:t>However, </a:t>
            </a:r>
            <a:r>
              <a:rPr sz="1450" spc="-10" dirty="0">
                <a:latin typeface="Times New Roman"/>
                <a:cs typeface="Times New Roman"/>
              </a:rPr>
              <a:t>if it sees the  text </a:t>
            </a:r>
            <a:r>
              <a:rPr sz="1450" b="1" spc="-10" dirty="0">
                <a:latin typeface="Times New Roman"/>
                <a:cs typeface="Times New Roman"/>
              </a:rPr>
              <a:t>&lt;?php </a:t>
            </a:r>
            <a:r>
              <a:rPr sz="1450" spc="-10" dirty="0">
                <a:latin typeface="Times New Roman"/>
                <a:cs typeface="Times New Roman"/>
              </a:rPr>
              <a:t>then all the text that follows will </a:t>
            </a:r>
            <a:r>
              <a:rPr sz="1450" spc="-5" dirty="0">
                <a:latin typeface="Times New Roman"/>
                <a:cs typeface="Times New Roman"/>
              </a:rPr>
              <a:t>be </a:t>
            </a:r>
            <a:r>
              <a:rPr sz="1450" spc="-10" dirty="0">
                <a:latin typeface="Times New Roman"/>
                <a:cs typeface="Times New Roman"/>
              </a:rPr>
              <a:t>treated like code, until it comes to </a:t>
            </a:r>
            <a:r>
              <a:rPr sz="1450" spc="-5" dirty="0">
                <a:latin typeface="Times New Roman"/>
                <a:cs typeface="Times New Roman"/>
              </a:rPr>
              <a:t>a </a:t>
            </a:r>
            <a:r>
              <a:rPr sz="1450" b="1" spc="-10" dirty="0">
                <a:latin typeface="Times New Roman"/>
                <a:cs typeface="Times New Roman"/>
              </a:rPr>
              <a:t>?&gt;  </a:t>
            </a:r>
            <a:r>
              <a:rPr sz="1450" spc="-10" dirty="0">
                <a:latin typeface="Times New Roman"/>
                <a:cs typeface="Times New Roman"/>
              </a:rPr>
              <a:t>which signals the server to go back to sending the page as</a:t>
            </a:r>
            <a:r>
              <a:rPr sz="1450" spc="60" dirty="0">
                <a:latin typeface="Times New Roman"/>
                <a:cs typeface="Times New Roman"/>
              </a:rPr>
              <a:t> </a:t>
            </a:r>
            <a:r>
              <a:rPr sz="1450" spc="-10" dirty="0">
                <a:latin typeface="Times New Roman"/>
                <a:cs typeface="Times New Roman"/>
              </a:rPr>
              <a:t>is.</a:t>
            </a:r>
            <a:endParaRPr sz="1450">
              <a:latin typeface="Times New Roman"/>
              <a:cs typeface="Times New Roman"/>
            </a:endParaRPr>
          </a:p>
        </p:txBody>
      </p:sp>
      <p:sp>
        <p:nvSpPr>
          <p:cNvPr id="5" name="object 5"/>
          <p:cNvSpPr/>
          <p:nvPr/>
        </p:nvSpPr>
        <p:spPr>
          <a:xfrm>
            <a:off x="777139" y="3018269"/>
            <a:ext cx="6005722" cy="110669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44500" y="4085195"/>
            <a:ext cx="6659880" cy="2056130"/>
          </a:xfrm>
          <a:prstGeom prst="rect">
            <a:avLst/>
          </a:prstGeom>
        </p:spPr>
        <p:txBody>
          <a:bodyPr vert="horz" wrap="square" lIns="0" tIns="122555" rIns="0" bIns="0" rtlCol="0">
            <a:spAutoFit/>
          </a:bodyPr>
          <a:lstStyle/>
          <a:p>
            <a:pPr marL="12700">
              <a:lnSpc>
                <a:spcPct val="100000"/>
              </a:lnSpc>
              <a:spcBef>
                <a:spcPts val="965"/>
              </a:spcBef>
            </a:pPr>
            <a:r>
              <a:rPr sz="1650" b="1" dirty="0">
                <a:solidFill>
                  <a:srgbClr val="003366"/>
                </a:solidFill>
                <a:latin typeface="Times New Roman"/>
                <a:cs typeface="Times New Roman"/>
              </a:rPr>
              <a:t>A </a:t>
            </a:r>
            <a:r>
              <a:rPr sz="1650" b="1" spc="-5" dirty="0">
                <a:solidFill>
                  <a:srgbClr val="003366"/>
                </a:solidFill>
                <a:latin typeface="Times New Roman"/>
                <a:cs typeface="Times New Roman"/>
              </a:rPr>
              <a:t>little</a:t>
            </a:r>
            <a:r>
              <a:rPr sz="1650" b="1" spc="-95" dirty="0">
                <a:solidFill>
                  <a:srgbClr val="003366"/>
                </a:solidFill>
                <a:latin typeface="Times New Roman"/>
                <a:cs typeface="Times New Roman"/>
              </a:rPr>
              <a:t> </a:t>
            </a:r>
            <a:r>
              <a:rPr sz="1650" b="1" spc="-5" dirty="0">
                <a:solidFill>
                  <a:srgbClr val="003366"/>
                </a:solidFill>
                <a:latin typeface="Times New Roman"/>
                <a:cs typeface="Times New Roman"/>
              </a:rPr>
              <a:t>history</a:t>
            </a:r>
            <a:endParaRPr sz="1650">
              <a:latin typeface="Times New Roman"/>
              <a:cs typeface="Times New Roman"/>
            </a:endParaRPr>
          </a:p>
          <a:p>
            <a:pPr marL="186055" marR="5080">
              <a:lnSpc>
                <a:spcPts val="1660"/>
              </a:lnSpc>
              <a:spcBef>
                <a:spcPts val="865"/>
              </a:spcBef>
            </a:pPr>
            <a:r>
              <a:rPr sz="1450" spc="-10" dirty="0">
                <a:latin typeface="Times New Roman"/>
                <a:cs typeface="Times New Roman"/>
              </a:rPr>
              <a:t>PHP was originally created by Rasmus Lerdorf in </a:t>
            </a:r>
            <a:r>
              <a:rPr sz="1450" spc="-5" dirty="0">
                <a:latin typeface="Times New Roman"/>
                <a:cs typeface="Times New Roman"/>
              </a:rPr>
              <a:t>1995. </a:t>
            </a:r>
            <a:r>
              <a:rPr sz="1450" spc="-10" dirty="0">
                <a:latin typeface="Times New Roman"/>
                <a:cs typeface="Times New Roman"/>
              </a:rPr>
              <a:t>The main implementation </a:t>
            </a:r>
            <a:r>
              <a:rPr sz="1450" spc="-5" dirty="0">
                <a:latin typeface="Times New Roman"/>
                <a:cs typeface="Times New Roman"/>
              </a:rPr>
              <a:t>of  </a:t>
            </a:r>
            <a:r>
              <a:rPr sz="1450" spc="-10" dirty="0">
                <a:latin typeface="Times New Roman"/>
                <a:cs typeface="Times New Roman"/>
              </a:rPr>
              <a:t>PHP is now produced by The PHP Group and serves as the formal reference to the PHP  language. PHP is free software released under the PHP License, which is incompatible  with the </a:t>
            </a:r>
            <a:r>
              <a:rPr sz="1450" spc="-15" dirty="0">
                <a:latin typeface="Times New Roman"/>
                <a:cs typeface="Times New Roman"/>
              </a:rPr>
              <a:t>GNU </a:t>
            </a:r>
            <a:r>
              <a:rPr sz="1450" spc="-10" dirty="0">
                <a:latin typeface="Times New Roman"/>
                <a:cs typeface="Times New Roman"/>
              </a:rPr>
              <a:t>General Public License (GPL) </a:t>
            </a:r>
            <a:r>
              <a:rPr sz="1450" spc="-5" dirty="0">
                <a:latin typeface="Times New Roman"/>
                <a:cs typeface="Times New Roman"/>
              </a:rPr>
              <a:t>due </a:t>
            </a:r>
            <a:r>
              <a:rPr sz="1450" spc="-10" dirty="0">
                <a:latin typeface="Times New Roman"/>
                <a:cs typeface="Times New Roman"/>
              </a:rPr>
              <a:t>to restrictions on the usage </a:t>
            </a:r>
            <a:r>
              <a:rPr sz="1450" spc="-5" dirty="0">
                <a:latin typeface="Times New Roman"/>
                <a:cs typeface="Times New Roman"/>
              </a:rPr>
              <a:t>of </a:t>
            </a:r>
            <a:r>
              <a:rPr sz="1450" spc="-10" dirty="0">
                <a:latin typeface="Times New Roman"/>
                <a:cs typeface="Times New Roman"/>
              </a:rPr>
              <a:t>the term  </a:t>
            </a:r>
            <a:r>
              <a:rPr sz="1450" spc="-50" dirty="0">
                <a:latin typeface="Times New Roman"/>
                <a:cs typeface="Times New Roman"/>
              </a:rPr>
              <a:t>PHP.</a:t>
            </a:r>
            <a:endParaRPr sz="1450">
              <a:latin typeface="Times New Roman"/>
              <a:cs typeface="Times New Roman"/>
            </a:endParaRPr>
          </a:p>
          <a:p>
            <a:pPr marL="186055" marR="248920">
              <a:lnSpc>
                <a:spcPts val="1660"/>
              </a:lnSpc>
              <a:spcBef>
                <a:spcPts val="700"/>
              </a:spcBef>
            </a:pPr>
            <a:r>
              <a:rPr sz="1450" spc="-10" dirty="0">
                <a:latin typeface="Times New Roman"/>
                <a:cs typeface="Times New Roman"/>
              </a:rPr>
              <a:t>While PHP originally stood for Personal Home Page, it is now said to stand for PHP:  Hypertext </a:t>
            </a:r>
            <a:r>
              <a:rPr sz="1450" spc="-15" dirty="0">
                <a:latin typeface="Times New Roman"/>
                <a:cs typeface="Times New Roman"/>
              </a:rPr>
              <a:t>Preprocessor, </a:t>
            </a:r>
            <a:r>
              <a:rPr sz="1450" spc="-5" dirty="0">
                <a:latin typeface="Times New Roman"/>
                <a:cs typeface="Times New Roman"/>
              </a:rPr>
              <a:t>a </a:t>
            </a:r>
            <a:r>
              <a:rPr sz="1450" spc="-10" dirty="0">
                <a:latin typeface="Times New Roman"/>
                <a:cs typeface="Times New Roman"/>
              </a:rPr>
              <a:t>recursive</a:t>
            </a:r>
            <a:r>
              <a:rPr sz="1450" spc="10" dirty="0">
                <a:latin typeface="Times New Roman"/>
                <a:cs typeface="Times New Roman"/>
              </a:rPr>
              <a:t> </a:t>
            </a:r>
            <a:r>
              <a:rPr sz="1450" spc="-10" dirty="0">
                <a:latin typeface="Times New Roman"/>
                <a:cs typeface="Times New Roman"/>
              </a:rPr>
              <a:t>acronym.</a:t>
            </a:r>
            <a:endParaRPr sz="145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877548"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66580"/>
            <a:ext cx="6661150" cy="707326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Installing </a:t>
            </a:r>
            <a:r>
              <a:rPr sz="2000" b="1" spc="5" dirty="0">
                <a:latin typeface="Times New Roman"/>
                <a:cs typeface="Times New Roman"/>
              </a:rPr>
              <a:t>and </a:t>
            </a:r>
            <a:r>
              <a:rPr sz="2000" b="1" dirty="0">
                <a:latin typeface="Times New Roman"/>
                <a:cs typeface="Times New Roman"/>
              </a:rPr>
              <a:t>Configuring</a:t>
            </a:r>
            <a:r>
              <a:rPr sz="2000" b="1" spc="-10" dirty="0">
                <a:latin typeface="Times New Roman"/>
                <a:cs typeface="Times New Roman"/>
              </a:rPr>
              <a:t> </a:t>
            </a:r>
            <a:r>
              <a:rPr sz="2000" b="1" spc="5" dirty="0">
                <a:latin typeface="Times New Roman"/>
                <a:cs typeface="Times New Roman"/>
              </a:rPr>
              <a:t>PHP</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70485" algn="just">
              <a:lnSpc>
                <a:spcPts val="1660"/>
              </a:lnSpc>
              <a:spcBef>
                <a:spcPts val="935"/>
              </a:spcBef>
            </a:pPr>
            <a:r>
              <a:rPr sz="1450" spc="-10" dirty="0">
                <a:latin typeface="Times New Roman"/>
                <a:cs typeface="Times New Roman"/>
              </a:rPr>
              <a:t>Before you can begin using </a:t>
            </a:r>
            <a:r>
              <a:rPr sz="1450" spc="-50" dirty="0">
                <a:latin typeface="Times New Roman"/>
                <a:cs typeface="Times New Roman"/>
              </a:rPr>
              <a:t>PHP, </a:t>
            </a:r>
            <a:r>
              <a:rPr sz="1450" spc="-10" dirty="0">
                <a:latin typeface="Times New Roman"/>
                <a:cs typeface="Times New Roman"/>
              </a:rPr>
              <a:t>you need to have </a:t>
            </a:r>
            <a:r>
              <a:rPr sz="1450" spc="-5" dirty="0">
                <a:latin typeface="Times New Roman"/>
                <a:cs typeface="Times New Roman"/>
              </a:rPr>
              <a:t>a </a:t>
            </a:r>
            <a:r>
              <a:rPr sz="1450" spc="-10" dirty="0">
                <a:latin typeface="Times New Roman"/>
                <a:cs typeface="Times New Roman"/>
              </a:rPr>
              <a:t>copy </a:t>
            </a:r>
            <a:r>
              <a:rPr sz="1450" spc="-5" dirty="0">
                <a:latin typeface="Times New Roman"/>
                <a:cs typeface="Times New Roman"/>
              </a:rPr>
              <a:t>of </a:t>
            </a:r>
            <a:r>
              <a:rPr sz="1450" spc="-10" dirty="0">
                <a:latin typeface="Times New Roman"/>
                <a:cs typeface="Times New Roman"/>
              </a:rPr>
              <a:t>it. For the purposes </a:t>
            </a:r>
            <a:r>
              <a:rPr sz="1450" spc="-5" dirty="0">
                <a:latin typeface="Times New Roman"/>
                <a:cs typeface="Times New Roman"/>
              </a:rPr>
              <a:t>of </a:t>
            </a:r>
            <a:r>
              <a:rPr sz="1450" spc="-10" dirty="0">
                <a:latin typeface="Times New Roman"/>
                <a:cs typeface="Times New Roman"/>
              </a:rPr>
              <a:t>this  </a:t>
            </a:r>
            <a:r>
              <a:rPr sz="1450" spc="-5" dirty="0">
                <a:latin typeface="Times New Roman"/>
                <a:cs typeface="Times New Roman"/>
              </a:rPr>
              <a:t>book, </a:t>
            </a:r>
            <a:r>
              <a:rPr sz="1450" spc="-10" dirty="0">
                <a:latin typeface="Times New Roman"/>
                <a:cs typeface="Times New Roman"/>
              </a:rPr>
              <a:t>we’re going to install PHP on </a:t>
            </a:r>
            <a:r>
              <a:rPr sz="1450" spc="-5" dirty="0">
                <a:latin typeface="Times New Roman"/>
                <a:cs typeface="Times New Roman"/>
              </a:rPr>
              <a:t>your </a:t>
            </a:r>
            <a:r>
              <a:rPr sz="1450" spc="-10" dirty="0">
                <a:latin typeface="Times New Roman"/>
                <a:cs typeface="Times New Roman"/>
              </a:rPr>
              <a:t>local computer so you can play around with it  without too much</a:t>
            </a:r>
            <a:r>
              <a:rPr sz="1450" dirty="0">
                <a:latin typeface="Times New Roman"/>
                <a:cs typeface="Times New Roman"/>
              </a:rPr>
              <a:t> </a:t>
            </a:r>
            <a:r>
              <a:rPr sz="1450" spc="-10" dirty="0">
                <a:latin typeface="Times New Roman"/>
                <a:cs typeface="Times New Roman"/>
              </a:rPr>
              <a:t>fuss.</a:t>
            </a:r>
            <a:endParaRPr sz="1450">
              <a:latin typeface="Times New Roman"/>
              <a:cs typeface="Times New Roman"/>
            </a:endParaRPr>
          </a:p>
          <a:p>
            <a:pPr marL="186055" marR="96520" algn="just">
              <a:lnSpc>
                <a:spcPts val="1660"/>
              </a:lnSpc>
              <a:spcBef>
                <a:spcPts val="710"/>
              </a:spcBef>
            </a:pPr>
            <a:r>
              <a:rPr sz="1450" spc="-10" dirty="0">
                <a:latin typeface="Times New Roman"/>
                <a:cs typeface="Times New Roman"/>
              </a:rPr>
              <a:t>Note that applications you write on </a:t>
            </a:r>
            <a:r>
              <a:rPr sz="1450" spc="-5" dirty="0">
                <a:latin typeface="Times New Roman"/>
                <a:cs typeface="Times New Roman"/>
              </a:rPr>
              <a:t>your </a:t>
            </a:r>
            <a:r>
              <a:rPr sz="1450" spc="-10" dirty="0">
                <a:latin typeface="Times New Roman"/>
                <a:cs typeface="Times New Roman"/>
              </a:rPr>
              <a:t>local computer can only </a:t>
            </a:r>
            <a:r>
              <a:rPr sz="1450" spc="-5" dirty="0">
                <a:latin typeface="Times New Roman"/>
                <a:cs typeface="Times New Roman"/>
              </a:rPr>
              <a:t>be </a:t>
            </a:r>
            <a:r>
              <a:rPr sz="1450" spc="-10" dirty="0">
                <a:latin typeface="Times New Roman"/>
                <a:cs typeface="Times New Roman"/>
              </a:rPr>
              <a:t>used on </a:t>
            </a:r>
            <a:r>
              <a:rPr sz="1450" spc="-5" dirty="0">
                <a:latin typeface="Times New Roman"/>
                <a:cs typeface="Times New Roman"/>
              </a:rPr>
              <a:t>your </a:t>
            </a:r>
            <a:r>
              <a:rPr sz="1450" spc="-10" dirty="0">
                <a:latin typeface="Times New Roman"/>
                <a:cs typeface="Times New Roman"/>
              </a:rPr>
              <a:t>local  </a:t>
            </a:r>
            <a:r>
              <a:rPr sz="1450" spc="-15" dirty="0">
                <a:latin typeface="Times New Roman"/>
                <a:cs typeface="Times New Roman"/>
              </a:rPr>
              <a:t>computer, </a:t>
            </a:r>
            <a:r>
              <a:rPr sz="1450" spc="-5" dirty="0">
                <a:latin typeface="Times New Roman"/>
                <a:cs typeface="Times New Roman"/>
              </a:rPr>
              <a:t>or </a:t>
            </a:r>
            <a:r>
              <a:rPr sz="1450" spc="-10" dirty="0">
                <a:latin typeface="Times New Roman"/>
                <a:cs typeface="Times New Roman"/>
              </a:rPr>
              <a:t>by other computers on </a:t>
            </a:r>
            <a:r>
              <a:rPr sz="1450" spc="-5" dirty="0">
                <a:latin typeface="Times New Roman"/>
                <a:cs typeface="Times New Roman"/>
              </a:rPr>
              <a:t>your </a:t>
            </a:r>
            <a:r>
              <a:rPr sz="1450" spc="-10" dirty="0">
                <a:latin typeface="Times New Roman"/>
                <a:cs typeface="Times New Roman"/>
              </a:rPr>
              <a:t>local</a:t>
            </a:r>
            <a:r>
              <a:rPr sz="1450" spc="25" dirty="0">
                <a:latin typeface="Times New Roman"/>
                <a:cs typeface="Times New Roman"/>
              </a:rPr>
              <a:t> </a:t>
            </a:r>
            <a:r>
              <a:rPr sz="1450" spc="-10" dirty="0">
                <a:latin typeface="Times New Roman"/>
                <a:cs typeface="Times New Roman"/>
              </a:rPr>
              <a:t>network.</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For the rest </a:t>
            </a:r>
            <a:r>
              <a:rPr sz="1450" spc="-5" dirty="0">
                <a:latin typeface="Times New Roman"/>
                <a:cs typeface="Times New Roman"/>
              </a:rPr>
              <a:t>of </a:t>
            </a:r>
            <a:r>
              <a:rPr sz="1450" spc="-10" dirty="0">
                <a:latin typeface="Times New Roman"/>
                <a:cs typeface="Times New Roman"/>
              </a:rPr>
              <a:t>this </a:t>
            </a:r>
            <a:r>
              <a:rPr sz="1450" spc="-5" dirty="0">
                <a:latin typeface="Times New Roman"/>
                <a:cs typeface="Times New Roman"/>
              </a:rPr>
              <a:t>book, </a:t>
            </a:r>
            <a:r>
              <a:rPr sz="1450" spc="-10" dirty="0">
                <a:latin typeface="Times New Roman"/>
                <a:cs typeface="Times New Roman"/>
              </a:rPr>
              <a:t>we are going to need </a:t>
            </a:r>
            <a:r>
              <a:rPr sz="1450" u="sng" spc="-10" dirty="0">
                <a:uFill>
                  <a:solidFill>
                    <a:srgbClr val="000000"/>
                  </a:solidFill>
                </a:uFill>
                <a:latin typeface="Times New Roman"/>
                <a:cs typeface="Times New Roman"/>
              </a:rPr>
              <a:t>A</a:t>
            </a:r>
            <a:r>
              <a:rPr sz="1450" spc="-10" dirty="0">
                <a:latin typeface="Times New Roman"/>
                <a:cs typeface="Times New Roman"/>
              </a:rPr>
              <a:t>pache, </a:t>
            </a:r>
            <a:r>
              <a:rPr sz="1450" u="sng" spc="-10" dirty="0">
                <a:uFill>
                  <a:solidFill>
                    <a:srgbClr val="000000"/>
                  </a:solidFill>
                </a:uFill>
                <a:latin typeface="Times New Roman"/>
                <a:cs typeface="Times New Roman"/>
              </a:rPr>
              <a:t>M</a:t>
            </a:r>
            <a:r>
              <a:rPr sz="1450" spc="-10" dirty="0">
                <a:latin typeface="Times New Roman"/>
                <a:cs typeface="Times New Roman"/>
              </a:rPr>
              <a:t>ySQL, and </a:t>
            </a:r>
            <a:r>
              <a:rPr sz="1450" u="sng" spc="-50" dirty="0">
                <a:uFill>
                  <a:solidFill>
                    <a:srgbClr val="000000"/>
                  </a:solidFill>
                </a:uFill>
                <a:latin typeface="Times New Roman"/>
                <a:cs typeface="Times New Roman"/>
              </a:rPr>
              <a:t>P</a:t>
            </a:r>
            <a:r>
              <a:rPr sz="1450" spc="-50" dirty="0">
                <a:latin typeface="Times New Roman"/>
                <a:cs typeface="Times New Roman"/>
              </a:rPr>
              <a:t>HP. </a:t>
            </a:r>
            <a:r>
              <a:rPr sz="1450" spc="-25" dirty="0">
                <a:latin typeface="Times New Roman"/>
                <a:cs typeface="Times New Roman"/>
              </a:rPr>
              <a:t>Together, </a:t>
            </a:r>
            <a:r>
              <a:rPr sz="1450" spc="-10" dirty="0">
                <a:latin typeface="Times New Roman"/>
                <a:cs typeface="Times New Roman"/>
              </a:rPr>
              <a:t>this  collection is referred to as </a:t>
            </a:r>
            <a:r>
              <a:rPr sz="1450" spc="-55" dirty="0">
                <a:latin typeface="Times New Roman"/>
                <a:cs typeface="Times New Roman"/>
              </a:rPr>
              <a:t>AMP. </a:t>
            </a:r>
            <a:r>
              <a:rPr sz="1450" spc="-10" dirty="0">
                <a:latin typeface="Times New Roman"/>
                <a:cs typeface="Times New Roman"/>
              </a:rPr>
              <a:t>When you run this on Linux, </a:t>
            </a:r>
            <a:r>
              <a:rPr sz="1450" spc="-30" dirty="0">
                <a:latin typeface="Times New Roman"/>
                <a:cs typeface="Times New Roman"/>
              </a:rPr>
              <a:t>it’s </a:t>
            </a:r>
            <a:r>
              <a:rPr sz="1450" spc="-10" dirty="0">
                <a:latin typeface="Times New Roman"/>
                <a:cs typeface="Times New Roman"/>
              </a:rPr>
              <a:t>called </a:t>
            </a:r>
            <a:r>
              <a:rPr sz="1450" spc="-45" dirty="0">
                <a:latin typeface="Times New Roman"/>
                <a:cs typeface="Times New Roman"/>
              </a:rPr>
              <a:t>LAMP, </a:t>
            </a:r>
            <a:r>
              <a:rPr sz="1450" spc="-10" dirty="0">
                <a:latin typeface="Times New Roman"/>
                <a:cs typeface="Times New Roman"/>
              </a:rPr>
              <a:t>and  when you run it on </a:t>
            </a:r>
            <a:r>
              <a:rPr sz="1450" spc="-15" dirty="0">
                <a:latin typeface="Times New Roman"/>
                <a:cs typeface="Times New Roman"/>
              </a:rPr>
              <a:t>Windows, </a:t>
            </a:r>
            <a:r>
              <a:rPr sz="1450" spc="-30" dirty="0">
                <a:latin typeface="Times New Roman"/>
                <a:cs typeface="Times New Roman"/>
              </a:rPr>
              <a:t>it’s </a:t>
            </a:r>
            <a:r>
              <a:rPr sz="1450" spc="-10" dirty="0">
                <a:latin typeface="Times New Roman"/>
                <a:cs typeface="Times New Roman"/>
              </a:rPr>
              <a:t>called </a:t>
            </a:r>
            <a:r>
              <a:rPr sz="1450" spc="-75" dirty="0">
                <a:latin typeface="Times New Roman"/>
                <a:cs typeface="Times New Roman"/>
              </a:rPr>
              <a:t>WAMP. </a:t>
            </a:r>
            <a:r>
              <a:rPr sz="1450" spc="-10" dirty="0">
                <a:latin typeface="Times New Roman"/>
                <a:cs typeface="Times New Roman"/>
              </a:rPr>
              <a:t>Some people call this combination </a:t>
            </a:r>
            <a:r>
              <a:rPr sz="1450" spc="-5" dirty="0">
                <a:latin typeface="Times New Roman"/>
                <a:cs typeface="Times New Roman"/>
              </a:rPr>
              <a:t>a  </a:t>
            </a:r>
            <a:r>
              <a:rPr sz="1450" spc="-10" dirty="0">
                <a:latin typeface="Times New Roman"/>
                <a:cs typeface="Times New Roman"/>
              </a:rPr>
              <a:t>“stack”, and may refer to the combination as the </a:t>
            </a:r>
            <a:r>
              <a:rPr sz="1450" spc="-15" dirty="0">
                <a:latin typeface="Times New Roman"/>
                <a:cs typeface="Times New Roman"/>
              </a:rPr>
              <a:t>“LAMP</a:t>
            </a:r>
            <a:r>
              <a:rPr sz="1450" spc="-10" dirty="0">
                <a:latin typeface="Times New Roman"/>
                <a:cs typeface="Times New Roman"/>
              </a:rPr>
              <a:t> Stack”.</a:t>
            </a:r>
            <a:endParaRPr sz="1450">
              <a:latin typeface="Times New Roman"/>
              <a:cs typeface="Times New Roman"/>
            </a:endParaRPr>
          </a:p>
          <a:p>
            <a:pPr marL="186055" marR="50800">
              <a:lnSpc>
                <a:spcPts val="1660"/>
              </a:lnSpc>
              <a:spcBef>
                <a:spcPts val="705"/>
              </a:spcBef>
            </a:pPr>
            <a:r>
              <a:rPr sz="1450" spc="-20" dirty="0">
                <a:latin typeface="Times New Roman"/>
                <a:cs typeface="Times New Roman"/>
              </a:rPr>
              <a:t>Fortunately, </a:t>
            </a:r>
            <a:r>
              <a:rPr sz="1450" spc="-10" dirty="0">
                <a:latin typeface="Times New Roman"/>
                <a:cs typeface="Times New Roman"/>
              </a:rPr>
              <a:t>this is </a:t>
            </a:r>
            <a:r>
              <a:rPr sz="1450" spc="-5" dirty="0">
                <a:latin typeface="Times New Roman"/>
                <a:cs typeface="Times New Roman"/>
              </a:rPr>
              <a:t>a </a:t>
            </a:r>
            <a:r>
              <a:rPr sz="1450" spc="-10" dirty="0">
                <a:latin typeface="Times New Roman"/>
                <a:cs typeface="Times New Roman"/>
              </a:rPr>
              <a:t>very popular combination and you </a:t>
            </a:r>
            <a:r>
              <a:rPr sz="1450" spc="-15" dirty="0">
                <a:latin typeface="Times New Roman"/>
                <a:cs typeface="Times New Roman"/>
              </a:rPr>
              <a:t>don’t </a:t>
            </a:r>
            <a:r>
              <a:rPr sz="1450" spc="-10" dirty="0">
                <a:latin typeface="Times New Roman"/>
                <a:cs typeface="Times New Roman"/>
              </a:rPr>
              <a:t>have to figure it all </a:t>
            </a:r>
            <a:r>
              <a:rPr sz="1450" spc="-5" dirty="0">
                <a:latin typeface="Times New Roman"/>
                <a:cs typeface="Times New Roman"/>
              </a:rPr>
              <a:t>out </a:t>
            </a:r>
            <a:r>
              <a:rPr sz="1450" spc="-10" dirty="0">
                <a:latin typeface="Times New Roman"/>
                <a:cs typeface="Times New Roman"/>
              </a:rPr>
              <a:t>on  </a:t>
            </a:r>
            <a:r>
              <a:rPr sz="1450" spc="-5" dirty="0">
                <a:latin typeface="Times New Roman"/>
                <a:cs typeface="Times New Roman"/>
              </a:rPr>
              <a:t>your</a:t>
            </a:r>
            <a:r>
              <a:rPr sz="1450" spc="-10" dirty="0">
                <a:latin typeface="Times New Roman"/>
                <a:cs typeface="Times New Roman"/>
              </a:rPr>
              <a:t> own.</a:t>
            </a:r>
            <a:endParaRPr sz="1450">
              <a:latin typeface="Times New Roman"/>
              <a:cs typeface="Times New Roman"/>
            </a:endParaRPr>
          </a:p>
          <a:p>
            <a:pPr marL="12700">
              <a:lnSpc>
                <a:spcPct val="100000"/>
              </a:lnSpc>
              <a:spcBef>
                <a:spcPts val="680"/>
              </a:spcBef>
            </a:pPr>
            <a:r>
              <a:rPr sz="1650" b="1" spc="-5" dirty="0">
                <a:solidFill>
                  <a:srgbClr val="003366"/>
                </a:solidFill>
                <a:latin typeface="Times New Roman"/>
                <a:cs typeface="Times New Roman"/>
              </a:rPr>
              <a:t>Windows Users</a:t>
            </a:r>
            <a:endParaRPr sz="1650">
              <a:latin typeface="Times New Roman"/>
              <a:cs typeface="Times New Roman"/>
            </a:endParaRPr>
          </a:p>
          <a:p>
            <a:pPr marL="186055" marR="210820">
              <a:lnSpc>
                <a:spcPts val="1660"/>
              </a:lnSpc>
              <a:spcBef>
                <a:spcPts val="865"/>
              </a:spcBef>
            </a:pPr>
            <a:r>
              <a:rPr sz="1450" spc="-10" dirty="0">
                <a:latin typeface="Times New Roman"/>
                <a:cs typeface="Times New Roman"/>
              </a:rPr>
              <a:t>As </a:t>
            </a:r>
            <a:r>
              <a:rPr sz="1450" spc="-5" dirty="0">
                <a:latin typeface="Times New Roman"/>
                <a:cs typeface="Times New Roman"/>
              </a:rPr>
              <a:t>a </a:t>
            </a:r>
            <a:r>
              <a:rPr sz="1450" spc="-20" dirty="0">
                <a:latin typeface="Times New Roman"/>
                <a:cs typeface="Times New Roman"/>
              </a:rPr>
              <a:t>Windows </a:t>
            </a:r>
            <a:r>
              <a:rPr sz="1450" spc="-10" dirty="0">
                <a:latin typeface="Times New Roman"/>
                <a:cs typeface="Times New Roman"/>
              </a:rPr>
              <a:t>user myself, </a:t>
            </a:r>
            <a:r>
              <a:rPr sz="1450" spc="-5" dirty="0">
                <a:latin typeface="Times New Roman"/>
                <a:cs typeface="Times New Roman"/>
              </a:rPr>
              <a:t>I </a:t>
            </a:r>
            <a:r>
              <a:rPr sz="1450" spc="-10" dirty="0">
                <a:latin typeface="Times New Roman"/>
                <a:cs typeface="Times New Roman"/>
              </a:rPr>
              <a:t>can personally vouch for the ease </a:t>
            </a:r>
            <a:r>
              <a:rPr sz="1450" spc="-5" dirty="0">
                <a:latin typeface="Times New Roman"/>
                <a:cs typeface="Times New Roman"/>
              </a:rPr>
              <a:t>of </a:t>
            </a:r>
            <a:r>
              <a:rPr sz="1450" spc="-10" dirty="0">
                <a:latin typeface="Times New Roman"/>
                <a:cs typeface="Times New Roman"/>
              </a:rPr>
              <a:t>installation and use  and </a:t>
            </a:r>
            <a:r>
              <a:rPr sz="1450" spc="-5" dirty="0">
                <a:latin typeface="Times New Roman"/>
                <a:cs typeface="Times New Roman"/>
              </a:rPr>
              <a:t>of </a:t>
            </a:r>
            <a:r>
              <a:rPr sz="1450" spc="-10" dirty="0">
                <a:latin typeface="Times New Roman"/>
                <a:cs typeface="Times New Roman"/>
              </a:rPr>
              <a:t>the </a:t>
            </a:r>
            <a:r>
              <a:rPr sz="1450" spc="-25" dirty="0">
                <a:latin typeface="Times New Roman"/>
                <a:cs typeface="Times New Roman"/>
              </a:rPr>
              <a:t>WampServer, </a:t>
            </a:r>
            <a:r>
              <a:rPr sz="1450" spc="-10" dirty="0">
                <a:latin typeface="Times New Roman"/>
                <a:cs typeface="Times New Roman"/>
              </a:rPr>
              <a:t>which can </a:t>
            </a:r>
            <a:r>
              <a:rPr sz="1450" spc="-5" dirty="0">
                <a:latin typeface="Times New Roman"/>
                <a:cs typeface="Times New Roman"/>
              </a:rPr>
              <a:t>be </a:t>
            </a:r>
            <a:r>
              <a:rPr sz="1450" spc="-10" dirty="0">
                <a:latin typeface="Times New Roman"/>
                <a:cs typeface="Times New Roman"/>
              </a:rPr>
              <a:t>found at</a:t>
            </a:r>
            <a:r>
              <a:rPr sz="1450" spc="40" dirty="0">
                <a:latin typeface="Times New Roman"/>
                <a:cs typeface="Times New Roman"/>
              </a:rPr>
              <a:t> </a:t>
            </a:r>
            <a:r>
              <a:rPr sz="1450" u="sng" spc="-15" dirty="0">
                <a:solidFill>
                  <a:srgbClr val="0000ED"/>
                </a:solidFill>
                <a:uFill>
                  <a:solidFill>
                    <a:srgbClr val="0000ED"/>
                  </a:solidFill>
                </a:uFill>
                <a:latin typeface="Times New Roman"/>
                <a:cs typeface="Times New Roman"/>
                <a:hlinkClick r:id="rId3"/>
              </a:rPr>
              <a:t>http://www.wampserver.com/en/</a:t>
            </a:r>
            <a:endParaRPr sz="1450">
              <a:latin typeface="Times New Roman"/>
              <a:cs typeface="Times New Roman"/>
            </a:endParaRPr>
          </a:p>
          <a:p>
            <a:pPr marL="405765" marR="158750">
              <a:lnSpc>
                <a:spcPts val="1660"/>
              </a:lnSpc>
              <a:spcBef>
                <a:spcPts val="710"/>
              </a:spcBef>
            </a:pPr>
            <a:r>
              <a:rPr sz="1450" spc="-20" dirty="0">
                <a:latin typeface="Times New Roman"/>
                <a:cs typeface="Times New Roman"/>
              </a:rPr>
              <a:t>“WampServer </a:t>
            </a:r>
            <a:r>
              <a:rPr sz="1450" spc="-10" dirty="0">
                <a:latin typeface="Times New Roman"/>
                <a:cs typeface="Times New Roman"/>
              </a:rPr>
              <a:t>is </a:t>
            </a:r>
            <a:r>
              <a:rPr sz="1450" spc="-5" dirty="0">
                <a:latin typeface="Times New Roman"/>
                <a:cs typeface="Times New Roman"/>
              </a:rPr>
              <a:t>a </a:t>
            </a:r>
            <a:r>
              <a:rPr sz="1450" spc="-20" dirty="0">
                <a:latin typeface="Times New Roman"/>
                <a:cs typeface="Times New Roman"/>
              </a:rPr>
              <a:t>Windows </a:t>
            </a:r>
            <a:r>
              <a:rPr sz="1450" spc="-10" dirty="0">
                <a:latin typeface="Times New Roman"/>
                <a:cs typeface="Times New Roman"/>
              </a:rPr>
              <a:t>web development environment. It allows you to create  web applications with Apache2, PHP and </a:t>
            </a:r>
            <a:r>
              <a:rPr sz="1450" spc="-5" dirty="0">
                <a:latin typeface="Times New Roman"/>
                <a:cs typeface="Times New Roman"/>
              </a:rPr>
              <a:t>a </a:t>
            </a:r>
            <a:r>
              <a:rPr sz="1450" spc="-10" dirty="0">
                <a:latin typeface="Times New Roman"/>
                <a:cs typeface="Times New Roman"/>
              </a:rPr>
              <a:t>MySQL database. </a:t>
            </a:r>
            <a:r>
              <a:rPr sz="1450" spc="-25" dirty="0">
                <a:latin typeface="Times New Roman"/>
                <a:cs typeface="Times New Roman"/>
              </a:rPr>
              <a:t>WampServer </a:t>
            </a:r>
            <a:r>
              <a:rPr sz="1450" spc="-10" dirty="0">
                <a:latin typeface="Times New Roman"/>
                <a:cs typeface="Times New Roman"/>
              </a:rPr>
              <a:t>also  includes </a:t>
            </a:r>
            <a:r>
              <a:rPr sz="1450" spc="-5" dirty="0">
                <a:latin typeface="Times New Roman"/>
                <a:cs typeface="Times New Roman"/>
              </a:rPr>
              <a:t>a </a:t>
            </a:r>
            <a:r>
              <a:rPr sz="1450" spc="-10" dirty="0">
                <a:latin typeface="Times New Roman"/>
                <a:cs typeface="Times New Roman"/>
              </a:rPr>
              <a:t>program called </a:t>
            </a:r>
            <a:r>
              <a:rPr sz="1450" b="1" spc="-15" dirty="0">
                <a:latin typeface="Times New Roman"/>
                <a:cs typeface="Times New Roman"/>
              </a:rPr>
              <a:t>PhpMyAdmin </a:t>
            </a:r>
            <a:r>
              <a:rPr sz="1450" spc="-10" dirty="0">
                <a:latin typeface="Times New Roman"/>
                <a:cs typeface="Times New Roman"/>
              </a:rPr>
              <a:t>which allows you to easily manage </a:t>
            </a:r>
            <a:r>
              <a:rPr sz="1450" spc="-5" dirty="0">
                <a:latin typeface="Times New Roman"/>
                <a:cs typeface="Times New Roman"/>
              </a:rPr>
              <a:t>your  </a:t>
            </a:r>
            <a:r>
              <a:rPr sz="1450" spc="-10" dirty="0">
                <a:latin typeface="Times New Roman"/>
                <a:cs typeface="Times New Roman"/>
              </a:rPr>
              <a:t>databases.”</a:t>
            </a:r>
            <a:endParaRPr sz="1450">
              <a:latin typeface="Times New Roman"/>
              <a:cs typeface="Times New Roman"/>
            </a:endParaRPr>
          </a:p>
          <a:p>
            <a:pPr marL="186055" marR="12065">
              <a:lnSpc>
                <a:spcPts val="1660"/>
              </a:lnSpc>
              <a:spcBef>
                <a:spcPts val="710"/>
              </a:spcBef>
            </a:pPr>
            <a:r>
              <a:rPr sz="1450" spc="-10" dirty="0">
                <a:latin typeface="Times New Roman"/>
                <a:cs typeface="Times New Roman"/>
              </a:rPr>
              <a:t>As part </a:t>
            </a:r>
            <a:r>
              <a:rPr sz="1450" spc="-5" dirty="0">
                <a:latin typeface="Times New Roman"/>
                <a:cs typeface="Times New Roman"/>
              </a:rPr>
              <a:t>of </a:t>
            </a:r>
            <a:r>
              <a:rPr sz="1450" spc="-10" dirty="0">
                <a:latin typeface="Times New Roman"/>
                <a:cs typeface="Times New Roman"/>
              </a:rPr>
              <a:t>the installation, the </a:t>
            </a:r>
            <a:r>
              <a:rPr sz="1450" spc="-15" dirty="0">
                <a:latin typeface="Times New Roman"/>
                <a:cs typeface="Times New Roman"/>
              </a:rPr>
              <a:t>“www” </a:t>
            </a:r>
            <a:r>
              <a:rPr sz="1450" spc="-10" dirty="0">
                <a:latin typeface="Times New Roman"/>
                <a:cs typeface="Times New Roman"/>
              </a:rPr>
              <a:t>directory will </a:t>
            </a:r>
            <a:r>
              <a:rPr sz="1450" spc="-5" dirty="0">
                <a:latin typeface="Times New Roman"/>
                <a:cs typeface="Times New Roman"/>
              </a:rPr>
              <a:t>be </a:t>
            </a:r>
            <a:r>
              <a:rPr sz="1450" spc="-10" dirty="0">
                <a:latin typeface="Times New Roman"/>
                <a:cs typeface="Times New Roman"/>
              </a:rPr>
              <a:t>automatically created (usually at  c:\wamp\www)</a:t>
            </a:r>
            <a:endParaRPr sz="1450">
              <a:latin typeface="Times New Roman"/>
              <a:cs typeface="Times New Roman"/>
            </a:endParaRPr>
          </a:p>
          <a:p>
            <a:pPr marL="12700">
              <a:lnSpc>
                <a:spcPct val="100000"/>
              </a:lnSpc>
              <a:spcBef>
                <a:spcPts val="590"/>
              </a:spcBef>
            </a:pPr>
            <a:r>
              <a:rPr sz="1450" spc="-10" dirty="0">
                <a:latin typeface="Times New Roman"/>
                <a:cs typeface="Times New Roman"/>
              </a:rPr>
              <a:t>Create </a:t>
            </a:r>
            <a:r>
              <a:rPr sz="1450" spc="-5" dirty="0">
                <a:latin typeface="Times New Roman"/>
                <a:cs typeface="Times New Roman"/>
              </a:rPr>
              <a:t>a </a:t>
            </a:r>
            <a:r>
              <a:rPr sz="1450" spc="-10" dirty="0">
                <a:latin typeface="Times New Roman"/>
                <a:cs typeface="Times New Roman"/>
              </a:rPr>
              <a:t>subdirectory in </a:t>
            </a:r>
            <a:r>
              <a:rPr sz="1450" spc="-15" dirty="0">
                <a:latin typeface="Times New Roman"/>
                <a:cs typeface="Times New Roman"/>
              </a:rPr>
              <a:t>“www” </a:t>
            </a:r>
            <a:r>
              <a:rPr sz="1450" spc="-10" dirty="0">
                <a:latin typeface="Times New Roman"/>
                <a:cs typeface="Times New Roman"/>
              </a:rPr>
              <a:t>and </a:t>
            </a:r>
            <a:r>
              <a:rPr sz="1450" spc="-5" dirty="0">
                <a:latin typeface="Times New Roman"/>
                <a:cs typeface="Times New Roman"/>
              </a:rPr>
              <a:t>put your </a:t>
            </a:r>
            <a:r>
              <a:rPr sz="1450" spc="-10" dirty="0">
                <a:latin typeface="Times New Roman"/>
                <a:cs typeface="Times New Roman"/>
              </a:rPr>
              <a:t>PHP files inside that</a:t>
            </a:r>
            <a:r>
              <a:rPr sz="1450" spc="-5" dirty="0">
                <a:latin typeface="Times New Roman"/>
                <a:cs typeface="Times New Roman"/>
              </a:rPr>
              <a:t> </a:t>
            </a:r>
            <a:r>
              <a:rPr sz="1450" spc="-20" dirty="0">
                <a:latin typeface="Times New Roman"/>
                <a:cs typeface="Times New Roman"/>
              </a:rPr>
              <a:t>folder.</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Using </a:t>
            </a:r>
            <a:r>
              <a:rPr sz="1650" b="1" spc="-10" dirty="0">
                <a:solidFill>
                  <a:srgbClr val="003366"/>
                </a:solidFill>
                <a:latin typeface="Times New Roman"/>
                <a:cs typeface="Times New Roman"/>
              </a:rPr>
              <a:t>Wampserver</a:t>
            </a:r>
            <a:endParaRPr sz="1650">
              <a:latin typeface="Times New Roman"/>
              <a:cs typeface="Times New Roman"/>
            </a:endParaRPr>
          </a:p>
          <a:p>
            <a:pPr marL="186055" marR="462915">
              <a:lnSpc>
                <a:spcPts val="1660"/>
              </a:lnSpc>
              <a:spcBef>
                <a:spcPts val="935"/>
              </a:spcBef>
            </a:pPr>
            <a:r>
              <a:rPr sz="1450" spc="-10" dirty="0">
                <a:latin typeface="Times New Roman"/>
                <a:cs typeface="Times New Roman"/>
              </a:rPr>
              <a:t>Once </a:t>
            </a:r>
            <a:r>
              <a:rPr sz="1450" spc="-25" dirty="0">
                <a:latin typeface="Times New Roman"/>
                <a:cs typeface="Times New Roman"/>
              </a:rPr>
              <a:t>Wampserver </a:t>
            </a:r>
            <a:r>
              <a:rPr sz="1450" spc="-10" dirty="0">
                <a:latin typeface="Times New Roman"/>
                <a:cs typeface="Times New Roman"/>
              </a:rPr>
              <a:t>is installed, you start it by selecting start </a:t>
            </a:r>
            <a:r>
              <a:rPr sz="1450" spc="-25" dirty="0">
                <a:latin typeface="Times New Roman"/>
                <a:cs typeface="Times New Roman"/>
              </a:rPr>
              <a:t>WampServer </a:t>
            </a:r>
            <a:r>
              <a:rPr sz="1450" spc="-10" dirty="0">
                <a:latin typeface="Times New Roman"/>
                <a:cs typeface="Times New Roman"/>
              </a:rPr>
              <a:t>from the  </a:t>
            </a:r>
            <a:r>
              <a:rPr sz="1450" spc="-20" dirty="0">
                <a:latin typeface="Times New Roman"/>
                <a:cs typeface="Times New Roman"/>
              </a:rPr>
              <a:t>Windows </a:t>
            </a:r>
            <a:r>
              <a:rPr sz="1450" spc="-10" dirty="0">
                <a:latin typeface="Times New Roman"/>
                <a:cs typeface="Times New Roman"/>
              </a:rPr>
              <a:t>Start menu, as shown</a:t>
            </a:r>
            <a:r>
              <a:rPr sz="1450" spc="20" dirty="0">
                <a:latin typeface="Times New Roman"/>
                <a:cs typeface="Times New Roman"/>
              </a:rPr>
              <a:t> </a:t>
            </a:r>
            <a:r>
              <a:rPr sz="1450" spc="-10" dirty="0">
                <a:latin typeface="Times New Roman"/>
                <a:cs typeface="Times New Roman"/>
              </a:rPr>
              <a:t>below:</a:t>
            </a:r>
            <a:endParaRPr sz="1450">
              <a:latin typeface="Times New Roman"/>
              <a:cs typeface="Times New Roman"/>
            </a:endParaRPr>
          </a:p>
        </p:txBody>
      </p:sp>
      <p:sp>
        <p:nvSpPr>
          <p:cNvPr id="4" name="object 4"/>
          <p:cNvSpPr/>
          <p:nvPr/>
        </p:nvSpPr>
        <p:spPr>
          <a:xfrm>
            <a:off x="2294567" y="9027371"/>
            <a:ext cx="2970867" cy="731701"/>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9819543"/>
            <a:ext cx="605536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If it is </a:t>
            </a:r>
            <a:r>
              <a:rPr sz="1450" spc="-5" dirty="0">
                <a:latin typeface="Times New Roman"/>
                <a:cs typeface="Times New Roman"/>
              </a:rPr>
              <a:t>not </a:t>
            </a:r>
            <a:r>
              <a:rPr sz="1450" spc="-10" dirty="0">
                <a:latin typeface="Times New Roman"/>
                <a:cs typeface="Times New Roman"/>
              </a:rPr>
              <a:t>on </a:t>
            </a:r>
            <a:r>
              <a:rPr sz="1450" spc="-5" dirty="0">
                <a:latin typeface="Times New Roman"/>
                <a:cs typeface="Times New Roman"/>
              </a:rPr>
              <a:t>your </a:t>
            </a:r>
            <a:r>
              <a:rPr sz="1450" spc="-10" dirty="0">
                <a:latin typeface="Times New Roman"/>
                <a:cs typeface="Times New Roman"/>
              </a:rPr>
              <a:t>Start menu, search for programs that start with </a:t>
            </a:r>
            <a:r>
              <a:rPr sz="1450" spc="-50" dirty="0">
                <a:latin typeface="Times New Roman"/>
                <a:cs typeface="Times New Roman"/>
              </a:rPr>
              <a:t>WAM, </a:t>
            </a:r>
            <a:r>
              <a:rPr sz="1450" spc="-10" dirty="0">
                <a:latin typeface="Times New Roman"/>
                <a:cs typeface="Times New Roman"/>
              </a:rPr>
              <a:t>as</a:t>
            </a:r>
            <a:r>
              <a:rPr sz="1450" spc="150" dirty="0">
                <a:latin typeface="Times New Roman"/>
                <a:cs typeface="Times New Roman"/>
              </a:rPr>
              <a:t> </a:t>
            </a:r>
            <a:r>
              <a:rPr sz="1450" spc="-10" dirty="0">
                <a:latin typeface="Times New Roman"/>
                <a:cs typeface="Times New Roman"/>
              </a:rPr>
              <a:t>shown</a:t>
            </a:r>
            <a:endParaRPr sz="145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21175"/>
            <a:ext cx="52324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belo</a:t>
            </a:r>
            <a:r>
              <a:rPr sz="1450" spc="-15" dirty="0">
                <a:latin typeface="Times New Roman"/>
                <a:cs typeface="Times New Roman"/>
              </a:rPr>
              <a:t>w</a:t>
            </a:r>
            <a:r>
              <a:rPr sz="1450" spc="-5" dirty="0">
                <a:latin typeface="Times New Roman"/>
                <a:cs typeface="Times New Roman"/>
              </a:rPr>
              <a:t>:</a:t>
            </a:r>
            <a:endParaRPr sz="1450">
              <a:latin typeface="Times New Roman"/>
              <a:cs typeface="Times New Roman"/>
            </a:endParaRPr>
          </a:p>
        </p:txBody>
      </p:sp>
      <p:sp>
        <p:nvSpPr>
          <p:cNvPr id="3" name="object 3"/>
          <p:cNvSpPr/>
          <p:nvPr/>
        </p:nvSpPr>
        <p:spPr>
          <a:xfrm>
            <a:off x="1874075" y="749994"/>
            <a:ext cx="3811851" cy="409753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4917140"/>
            <a:ext cx="565404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This adds </a:t>
            </a:r>
            <a:r>
              <a:rPr sz="1450" spc="-5" dirty="0">
                <a:latin typeface="Times New Roman"/>
                <a:cs typeface="Times New Roman"/>
              </a:rPr>
              <a:t>a </a:t>
            </a:r>
            <a:r>
              <a:rPr sz="1450" spc="-10" dirty="0">
                <a:latin typeface="Times New Roman"/>
                <a:cs typeface="Times New Roman"/>
              </a:rPr>
              <a:t>desktop icon on the right side </a:t>
            </a:r>
            <a:r>
              <a:rPr sz="1450" spc="-5" dirty="0">
                <a:latin typeface="Times New Roman"/>
                <a:cs typeface="Times New Roman"/>
              </a:rPr>
              <a:t>of </a:t>
            </a:r>
            <a:r>
              <a:rPr sz="1450" spc="-10" dirty="0">
                <a:latin typeface="Times New Roman"/>
                <a:cs typeface="Times New Roman"/>
              </a:rPr>
              <a:t>the </a:t>
            </a:r>
            <a:r>
              <a:rPr sz="1450" spc="-35" dirty="0">
                <a:latin typeface="Times New Roman"/>
                <a:cs typeface="Times New Roman"/>
              </a:rPr>
              <a:t>Task </a:t>
            </a:r>
            <a:r>
              <a:rPr sz="1450" spc="-25" dirty="0">
                <a:latin typeface="Times New Roman"/>
                <a:cs typeface="Times New Roman"/>
              </a:rPr>
              <a:t>bar, </a:t>
            </a:r>
            <a:r>
              <a:rPr sz="1450" spc="-10" dirty="0">
                <a:latin typeface="Times New Roman"/>
                <a:cs typeface="Times New Roman"/>
              </a:rPr>
              <a:t>circled here in</a:t>
            </a:r>
            <a:r>
              <a:rPr sz="1450" spc="190" dirty="0">
                <a:latin typeface="Times New Roman"/>
                <a:cs typeface="Times New Roman"/>
              </a:rPr>
              <a:t> </a:t>
            </a:r>
            <a:r>
              <a:rPr sz="1450" spc="-10" dirty="0">
                <a:latin typeface="Times New Roman"/>
                <a:cs typeface="Times New Roman"/>
              </a:rPr>
              <a:t>red:</a:t>
            </a:r>
            <a:endParaRPr sz="1450">
              <a:latin typeface="Times New Roman"/>
              <a:cs typeface="Times New Roman"/>
            </a:endParaRPr>
          </a:p>
        </p:txBody>
      </p:sp>
      <p:sp>
        <p:nvSpPr>
          <p:cNvPr id="5" name="object 5"/>
          <p:cNvSpPr/>
          <p:nvPr/>
        </p:nvSpPr>
        <p:spPr>
          <a:xfrm>
            <a:off x="831986" y="5249960"/>
            <a:ext cx="5905169" cy="42987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44500" y="5740305"/>
            <a:ext cx="6498590" cy="3684270"/>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The icon will </a:t>
            </a:r>
            <a:r>
              <a:rPr sz="1450" spc="-5" dirty="0">
                <a:latin typeface="Times New Roman"/>
                <a:cs typeface="Times New Roman"/>
              </a:rPr>
              <a:t>be </a:t>
            </a:r>
            <a:r>
              <a:rPr sz="1450" spc="-10" dirty="0">
                <a:latin typeface="Times New Roman"/>
                <a:cs typeface="Times New Roman"/>
              </a:rPr>
              <a:t>red if </a:t>
            </a:r>
            <a:r>
              <a:rPr sz="1450" spc="-25" dirty="0">
                <a:latin typeface="Times New Roman"/>
                <a:cs typeface="Times New Roman"/>
              </a:rPr>
              <a:t>WampServer </a:t>
            </a:r>
            <a:r>
              <a:rPr sz="1450" spc="-10" dirty="0">
                <a:latin typeface="Times New Roman"/>
                <a:cs typeface="Times New Roman"/>
              </a:rPr>
              <a:t>is </a:t>
            </a:r>
            <a:r>
              <a:rPr sz="1450" spc="-5" dirty="0">
                <a:latin typeface="Times New Roman"/>
                <a:cs typeface="Times New Roman"/>
              </a:rPr>
              <a:t>not </a:t>
            </a:r>
            <a:r>
              <a:rPr sz="1450" spc="-10" dirty="0">
                <a:latin typeface="Times New Roman"/>
                <a:cs typeface="Times New Roman"/>
              </a:rPr>
              <a:t>running, and green if it is running. Clicking  on the icon will bring up </a:t>
            </a:r>
            <a:r>
              <a:rPr sz="1450" spc="-5" dirty="0">
                <a:latin typeface="Times New Roman"/>
                <a:cs typeface="Times New Roman"/>
              </a:rPr>
              <a:t>a </a:t>
            </a:r>
            <a:r>
              <a:rPr sz="1450" spc="-10" dirty="0">
                <a:latin typeface="Times New Roman"/>
                <a:cs typeface="Times New Roman"/>
              </a:rPr>
              <a:t>pop-up menu, similar to the </a:t>
            </a:r>
            <a:r>
              <a:rPr sz="1450" spc="-20" dirty="0">
                <a:latin typeface="Times New Roman"/>
                <a:cs typeface="Times New Roman"/>
              </a:rPr>
              <a:t>Windows </a:t>
            </a:r>
            <a:r>
              <a:rPr sz="1450" spc="-10" dirty="0">
                <a:latin typeface="Times New Roman"/>
                <a:cs typeface="Times New Roman"/>
              </a:rPr>
              <a:t>start</a:t>
            </a:r>
            <a:r>
              <a:rPr sz="1450" spc="105" dirty="0">
                <a:latin typeface="Times New Roman"/>
                <a:cs typeface="Times New Roman"/>
              </a:rPr>
              <a:t> </a:t>
            </a:r>
            <a:r>
              <a:rPr sz="1450" spc="-10" dirty="0">
                <a:latin typeface="Times New Roman"/>
                <a:cs typeface="Times New Roman"/>
              </a:rPr>
              <a:t>menu.</a:t>
            </a:r>
            <a:endParaRPr sz="1450">
              <a:latin typeface="Times New Roman"/>
              <a:cs typeface="Times New Roman"/>
            </a:endParaRPr>
          </a:p>
          <a:p>
            <a:pPr marL="186055" marR="141605">
              <a:lnSpc>
                <a:spcPts val="1660"/>
              </a:lnSpc>
              <a:spcBef>
                <a:spcPts val="715"/>
              </a:spcBef>
            </a:pPr>
            <a:r>
              <a:rPr sz="1450" spc="-10" dirty="0">
                <a:latin typeface="Times New Roman"/>
                <a:cs typeface="Times New Roman"/>
              </a:rPr>
              <a:t>Click on the “localhost” link in the </a:t>
            </a:r>
            <a:r>
              <a:rPr sz="1450" spc="-25" dirty="0">
                <a:latin typeface="Times New Roman"/>
                <a:cs typeface="Times New Roman"/>
              </a:rPr>
              <a:t>WampSever </a:t>
            </a:r>
            <a:r>
              <a:rPr sz="1450" spc="-10" dirty="0">
                <a:latin typeface="Times New Roman"/>
                <a:cs typeface="Times New Roman"/>
              </a:rPr>
              <a:t>menu </a:t>
            </a:r>
            <a:r>
              <a:rPr sz="1450" spc="-5" dirty="0">
                <a:latin typeface="Times New Roman"/>
                <a:cs typeface="Times New Roman"/>
              </a:rPr>
              <a:t>or </a:t>
            </a:r>
            <a:r>
              <a:rPr sz="1450" spc="-10" dirty="0">
                <a:latin typeface="Times New Roman"/>
                <a:cs typeface="Times New Roman"/>
              </a:rPr>
              <a:t>open </a:t>
            </a:r>
            <a:r>
              <a:rPr sz="1450" spc="-5" dirty="0">
                <a:latin typeface="Times New Roman"/>
                <a:cs typeface="Times New Roman"/>
              </a:rPr>
              <a:t>your </a:t>
            </a:r>
            <a:r>
              <a:rPr sz="1450" spc="-10" dirty="0">
                <a:latin typeface="Times New Roman"/>
                <a:cs typeface="Times New Roman"/>
              </a:rPr>
              <a:t>Internet browser  and go to the URL:</a:t>
            </a:r>
            <a:r>
              <a:rPr sz="1450" spc="10" dirty="0">
                <a:latin typeface="Times New Roman"/>
                <a:cs typeface="Times New Roman"/>
              </a:rPr>
              <a:t> </a:t>
            </a:r>
            <a:r>
              <a:rPr sz="1450" spc="-10" dirty="0">
                <a:latin typeface="Times New Roman"/>
                <a:cs typeface="Times New Roman"/>
                <a:hlinkClick r:id="rId4"/>
              </a:rPr>
              <a:t>http://localhost</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215"/>
              </a:spcBef>
            </a:pPr>
            <a:r>
              <a:rPr sz="1650" b="1" dirty="0">
                <a:solidFill>
                  <a:srgbClr val="003366"/>
                </a:solidFill>
                <a:latin typeface="Times New Roman"/>
                <a:cs typeface="Times New Roman"/>
              </a:rPr>
              <a:t>Mac</a:t>
            </a:r>
            <a:r>
              <a:rPr sz="1650" b="1" spc="-5" dirty="0">
                <a:solidFill>
                  <a:srgbClr val="003366"/>
                </a:solidFill>
                <a:latin typeface="Times New Roman"/>
                <a:cs typeface="Times New Roman"/>
              </a:rPr>
              <a:t> Users</a:t>
            </a:r>
            <a:endParaRPr sz="1650">
              <a:latin typeface="Times New Roman"/>
              <a:cs typeface="Times New Roman"/>
            </a:endParaRPr>
          </a:p>
          <a:p>
            <a:pPr marL="186055" marR="93980">
              <a:lnSpc>
                <a:spcPts val="1660"/>
              </a:lnSpc>
              <a:spcBef>
                <a:spcPts val="935"/>
              </a:spcBef>
            </a:pPr>
            <a:r>
              <a:rPr sz="1450" spc="-15" dirty="0">
                <a:latin typeface="Times New Roman"/>
                <a:cs typeface="Times New Roman"/>
              </a:rPr>
              <a:t>XAMPP </a:t>
            </a:r>
            <a:r>
              <a:rPr sz="1450" spc="-10" dirty="0">
                <a:latin typeface="Times New Roman"/>
                <a:cs typeface="Times New Roman"/>
              </a:rPr>
              <a:t>for Mac OS X is the simplest, most practical and most complete webserver  solution for Mac OS X. The distribution includes an Apache 2 web </a:t>
            </a:r>
            <a:r>
              <a:rPr sz="1450" spc="-20" dirty="0">
                <a:latin typeface="Times New Roman"/>
                <a:cs typeface="Times New Roman"/>
              </a:rPr>
              <a:t>server, </a:t>
            </a:r>
            <a:r>
              <a:rPr sz="1450" spc="-10" dirty="0">
                <a:latin typeface="Times New Roman"/>
                <a:cs typeface="Times New Roman"/>
              </a:rPr>
              <a:t>integrated  with the latest builds </a:t>
            </a:r>
            <a:r>
              <a:rPr sz="1450" spc="-5" dirty="0">
                <a:latin typeface="Times New Roman"/>
                <a:cs typeface="Times New Roman"/>
              </a:rPr>
              <a:t>of </a:t>
            </a:r>
            <a:r>
              <a:rPr sz="1450" spc="-10" dirty="0">
                <a:latin typeface="Times New Roman"/>
                <a:cs typeface="Times New Roman"/>
              </a:rPr>
              <a:t>MySQL, PHP and Perl. It comes as </a:t>
            </a:r>
            <a:r>
              <a:rPr sz="1450" spc="-5" dirty="0">
                <a:latin typeface="Times New Roman"/>
                <a:cs typeface="Times New Roman"/>
              </a:rPr>
              <a:t>a </a:t>
            </a:r>
            <a:r>
              <a:rPr sz="1450" spc="-10" dirty="0">
                <a:latin typeface="Times New Roman"/>
                <a:cs typeface="Times New Roman"/>
              </a:rPr>
              <a:t>Mac OS X Installer  package that contains all the necessary files and requires no</a:t>
            </a:r>
            <a:r>
              <a:rPr sz="1450" spc="70" dirty="0">
                <a:latin typeface="Times New Roman"/>
                <a:cs typeface="Times New Roman"/>
              </a:rPr>
              <a:t> </a:t>
            </a:r>
            <a:r>
              <a:rPr sz="1450" spc="-10" dirty="0">
                <a:latin typeface="Times New Roman"/>
                <a:cs typeface="Times New Roman"/>
              </a:rPr>
              <a:t>dependencies.</a:t>
            </a:r>
            <a:endParaRPr sz="1450">
              <a:latin typeface="Times New Roman"/>
              <a:cs typeface="Times New Roman"/>
            </a:endParaRPr>
          </a:p>
          <a:p>
            <a:pPr marL="186055" marR="81280">
              <a:lnSpc>
                <a:spcPts val="1660"/>
              </a:lnSpc>
              <a:spcBef>
                <a:spcPts val="705"/>
              </a:spcBef>
            </a:pPr>
            <a:r>
              <a:rPr sz="1450" spc="-10" dirty="0">
                <a:latin typeface="Times New Roman"/>
                <a:cs typeface="Times New Roman"/>
              </a:rPr>
              <a:t>If you are an experienced web developer </a:t>
            </a:r>
            <a:r>
              <a:rPr sz="1450" spc="-5" dirty="0">
                <a:latin typeface="Times New Roman"/>
                <a:cs typeface="Times New Roman"/>
              </a:rPr>
              <a:t>or a </a:t>
            </a:r>
            <a:r>
              <a:rPr sz="1450" spc="-10" dirty="0">
                <a:latin typeface="Times New Roman"/>
                <a:cs typeface="Times New Roman"/>
              </a:rPr>
              <a:t>Mac enthusiast who needs to run </a:t>
            </a:r>
            <a:r>
              <a:rPr sz="1450" spc="-5" dirty="0">
                <a:latin typeface="Times New Roman"/>
                <a:cs typeface="Times New Roman"/>
              </a:rPr>
              <a:t>a </a:t>
            </a:r>
            <a:r>
              <a:rPr sz="1450" spc="-10" dirty="0">
                <a:latin typeface="Times New Roman"/>
                <a:cs typeface="Times New Roman"/>
              </a:rPr>
              <a:t>web  </a:t>
            </a:r>
            <a:r>
              <a:rPr sz="1450" spc="-20" dirty="0">
                <a:latin typeface="Times New Roman"/>
                <a:cs typeface="Times New Roman"/>
              </a:rPr>
              <a:t>server, </a:t>
            </a:r>
            <a:r>
              <a:rPr sz="1450" spc="-10" dirty="0">
                <a:latin typeface="Times New Roman"/>
                <a:cs typeface="Times New Roman"/>
              </a:rPr>
              <a:t>create dynamic webpages </a:t>
            </a:r>
            <a:r>
              <a:rPr sz="1450" spc="-5" dirty="0">
                <a:latin typeface="Times New Roman"/>
                <a:cs typeface="Times New Roman"/>
              </a:rPr>
              <a:t>or </a:t>
            </a:r>
            <a:r>
              <a:rPr sz="1450" spc="-10" dirty="0">
                <a:latin typeface="Times New Roman"/>
                <a:cs typeface="Times New Roman"/>
              </a:rPr>
              <a:t>use databases, this is </a:t>
            </a:r>
            <a:r>
              <a:rPr sz="1450" spc="-5" dirty="0">
                <a:latin typeface="Times New Roman"/>
                <a:cs typeface="Times New Roman"/>
              </a:rPr>
              <a:t>your </a:t>
            </a:r>
            <a:r>
              <a:rPr sz="1450" spc="-10" dirty="0">
                <a:latin typeface="Times New Roman"/>
                <a:cs typeface="Times New Roman"/>
              </a:rPr>
              <a:t>lucky</a:t>
            </a:r>
            <a:r>
              <a:rPr sz="1450" spc="70" dirty="0">
                <a:latin typeface="Times New Roman"/>
                <a:cs typeface="Times New Roman"/>
              </a:rPr>
              <a:t> </a:t>
            </a:r>
            <a:r>
              <a:rPr sz="1450" spc="-10" dirty="0">
                <a:latin typeface="Times New Roman"/>
                <a:cs typeface="Times New Roman"/>
              </a:rPr>
              <a:t>day!</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This version is for Mac OS X </a:t>
            </a:r>
            <a:r>
              <a:rPr sz="1450" spc="-5" dirty="0">
                <a:latin typeface="Times New Roman"/>
                <a:cs typeface="Times New Roman"/>
              </a:rPr>
              <a:t>10.4 </a:t>
            </a:r>
            <a:r>
              <a:rPr sz="1450" spc="-10" dirty="0">
                <a:latin typeface="Times New Roman"/>
                <a:cs typeface="Times New Roman"/>
              </a:rPr>
              <a:t>(Intel&amp;PPC) and</a:t>
            </a:r>
            <a:r>
              <a:rPr sz="1450" spc="30" dirty="0">
                <a:latin typeface="Times New Roman"/>
                <a:cs typeface="Times New Roman"/>
              </a:rPr>
              <a:t> </a:t>
            </a:r>
            <a:r>
              <a:rPr sz="1450" spc="-20" dirty="0">
                <a:latin typeface="Times New Roman"/>
                <a:cs typeface="Times New Roman"/>
              </a:rPr>
              <a:t>higher.</a:t>
            </a:r>
            <a:endParaRPr sz="1450">
              <a:latin typeface="Times New Roman"/>
              <a:cs typeface="Times New Roman"/>
            </a:endParaRPr>
          </a:p>
          <a:p>
            <a:pPr marL="186055">
              <a:lnSpc>
                <a:spcPct val="100000"/>
              </a:lnSpc>
              <a:spcBef>
                <a:spcPts val="640"/>
              </a:spcBef>
            </a:pPr>
            <a:r>
              <a:rPr sz="1450" spc="-15" dirty="0">
                <a:latin typeface="Times New Roman"/>
                <a:cs typeface="Times New Roman"/>
              </a:rPr>
              <a:t>XAMPP </a:t>
            </a:r>
            <a:r>
              <a:rPr sz="1450" spc="-10" dirty="0">
                <a:latin typeface="Times New Roman"/>
                <a:cs typeface="Times New Roman"/>
              </a:rPr>
              <a:t>can </a:t>
            </a:r>
            <a:r>
              <a:rPr sz="1450" spc="-5" dirty="0">
                <a:latin typeface="Times New Roman"/>
                <a:cs typeface="Times New Roman"/>
              </a:rPr>
              <a:t>be </a:t>
            </a:r>
            <a:r>
              <a:rPr sz="1450" spc="-10" dirty="0">
                <a:latin typeface="Times New Roman"/>
                <a:cs typeface="Times New Roman"/>
              </a:rPr>
              <a:t>found at</a:t>
            </a:r>
            <a:r>
              <a:rPr sz="1450" spc="-55"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5"/>
              </a:rPr>
              <a:t>http://www.apachefriends.org/en/xampp-macosx.html</a:t>
            </a:r>
            <a:endParaRPr sz="1450">
              <a:latin typeface="Times New Roman"/>
              <a:cs typeface="Times New Roman"/>
            </a:endParaRPr>
          </a:p>
        </p:txBody>
      </p:sp>
      <p:sp>
        <p:nvSpPr>
          <p:cNvPr id="7" name="object 7"/>
          <p:cNvSpPr/>
          <p:nvPr/>
        </p:nvSpPr>
        <p:spPr>
          <a:xfrm>
            <a:off x="2870458" y="9512124"/>
            <a:ext cx="1828225" cy="53963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307784"/>
            <a:ext cx="6623050" cy="1516380"/>
          </a:xfrm>
          <a:prstGeom prst="rect">
            <a:avLst/>
          </a:prstGeom>
        </p:spPr>
        <p:txBody>
          <a:bodyPr vert="horz" wrap="square" lIns="0" tIns="122555" rIns="0" bIns="0" rtlCol="0">
            <a:spAutoFit/>
          </a:bodyPr>
          <a:lstStyle/>
          <a:p>
            <a:pPr marL="12700">
              <a:lnSpc>
                <a:spcPct val="100000"/>
              </a:lnSpc>
              <a:spcBef>
                <a:spcPts val="965"/>
              </a:spcBef>
            </a:pPr>
            <a:r>
              <a:rPr sz="1650" b="1" dirty="0">
                <a:solidFill>
                  <a:srgbClr val="003366"/>
                </a:solidFill>
                <a:latin typeface="Times New Roman"/>
                <a:cs typeface="Times New Roman"/>
              </a:rPr>
              <a:t>How Do I Know </a:t>
            </a:r>
            <a:r>
              <a:rPr sz="1650" b="1" spc="-5" dirty="0">
                <a:solidFill>
                  <a:srgbClr val="003366"/>
                </a:solidFill>
                <a:latin typeface="Times New Roman"/>
                <a:cs typeface="Times New Roman"/>
              </a:rPr>
              <a:t>it is</a:t>
            </a:r>
            <a:r>
              <a:rPr sz="1650" b="1" dirty="0">
                <a:solidFill>
                  <a:srgbClr val="003366"/>
                </a:solidFill>
                <a:latin typeface="Times New Roman"/>
                <a:cs typeface="Times New Roman"/>
              </a:rPr>
              <a:t> </a:t>
            </a:r>
            <a:r>
              <a:rPr sz="1650" b="1" spc="-15" dirty="0">
                <a:solidFill>
                  <a:srgbClr val="003366"/>
                </a:solidFill>
                <a:latin typeface="Times New Roman"/>
                <a:cs typeface="Times New Roman"/>
              </a:rPr>
              <a:t>Working?</a:t>
            </a:r>
            <a:endParaRPr sz="1650">
              <a:latin typeface="Times New Roman"/>
              <a:cs typeface="Times New Roman"/>
            </a:endParaRPr>
          </a:p>
          <a:p>
            <a:pPr marL="186055" marR="5080">
              <a:lnSpc>
                <a:spcPts val="1660"/>
              </a:lnSpc>
              <a:spcBef>
                <a:spcPts val="865"/>
              </a:spcBef>
            </a:pPr>
            <a:r>
              <a:rPr sz="1450" spc="-10" dirty="0">
                <a:latin typeface="Times New Roman"/>
                <a:cs typeface="Times New Roman"/>
              </a:rPr>
              <a:t>OK, that was </a:t>
            </a:r>
            <a:r>
              <a:rPr sz="1450" spc="-30" dirty="0">
                <a:latin typeface="Times New Roman"/>
                <a:cs typeface="Times New Roman"/>
              </a:rPr>
              <a:t>easy, </a:t>
            </a:r>
            <a:r>
              <a:rPr sz="1450" spc="-5" dirty="0">
                <a:latin typeface="Times New Roman"/>
                <a:cs typeface="Times New Roman"/>
              </a:rPr>
              <a:t>but </a:t>
            </a:r>
            <a:r>
              <a:rPr sz="1450" spc="-10" dirty="0">
                <a:latin typeface="Times New Roman"/>
                <a:cs typeface="Times New Roman"/>
              </a:rPr>
              <a:t>how can you check that everything really works? Just type in the  following </a:t>
            </a:r>
            <a:r>
              <a:rPr sz="1450" spc="-15" dirty="0">
                <a:latin typeface="Times New Roman"/>
                <a:cs typeface="Times New Roman"/>
              </a:rPr>
              <a:t>URL </a:t>
            </a:r>
            <a:r>
              <a:rPr sz="1450" spc="-10" dirty="0">
                <a:latin typeface="Times New Roman"/>
                <a:cs typeface="Times New Roman"/>
              </a:rPr>
              <a:t>at </a:t>
            </a:r>
            <a:r>
              <a:rPr sz="1450" spc="-5" dirty="0">
                <a:latin typeface="Times New Roman"/>
                <a:cs typeface="Times New Roman"/>
              </a:rPr>
              <a:t>your </a:t>
            </a:r>
            <a:r>
              <a:rPr sz="1450" spc="-10" dirty="0">
                <a:latin typeface="Times New Roman"/>
                <a:cs typeface="Times New Roman"/>
              </a:rPr>
              <a:t>favorite web</a:t>
            </a:r>
            <a:r>
              <a:rPr sz="1450" spc="-40" dirty="0">
                <a:latin typeface="Times New Roman"/>
                <a:cs typeface="Times New Roman"/>
              </a:rPr>
              <a:t> </a:t>
            </a:r>
            <a:r>
              <a:rPr sz="1450" spc="-10" dirty="0">
                <a:latin typeface="Times New Roman"/>
                <a:cs typeface="Times New Roman"/>
              </a:rPr>
              <a:t>browser:</a:t>
            </a:r>
            <a:endParaRPr sz="1450">
              <a:latin typeface="Times New Roman"/>
              <a:cs typeface="Times New Roman"/>
            </a:endParaRPr>
          </a:p>
          <a:p>
            <a:pPr marL="186055">
              <a:lnSpc>
                <a:spcPct val="100000"/>
              </a:lnSpc>
              <a:spcBef>
                <a:spcPts val="590"/>
              </a:spcBef>
            </a:pPr>
            <a:r>
              <a:rPr sz="1450" u="sng" spc="-10" dirty="0">
                <a:solidFill>
                  <a:srgbClr val="0000ED"/>
                </a:solidFill>
                <a:uFill>
                  <a:solidFill>
                    <a:srgbClr val="0000ED"/>
                  </a:solidFill>
                </a:uFill>
                <a:latin typeface="Times New Roman"/>
                <a:cs typeface="Times New Roman"/>
                <a:hlinkClick r:id="rId2"/>
              </a:rPr>
              <a:t>http://localhost</a:t>
            </a:r>
            <a:endParaRPr sz="1450">
              <a:latin typeface="Times New Roman"/>
              <a:cs typeface="Times New Roman"/>
            </a:endParaRPr>
          </a:p>
          <a:p>
            <a:pPr marL="186055">
              <a:lnSpc>
                <a:spcPct val="100000"/>
              </a:lnSpc>
              <a:spcBef>
                <a:spcPts val="635"/>
              </a:spcBef>
            </a:pPr>
            <a:r>
              <a:rPr sz="1450" spc="-20" dirty="0">
                <a:latin typeface="Times New Roman"/>
                <a:cs typeface="Times New Roman"/>
              </a:rPr>
              <a:t>Windows </a:t>
            </a:r>
            <a:r>
              <a:rPr sz="1450" spc="-10" dirty="0">
                <a:latin typeface="Times New Roman"/>
                <a:cs typeface="Times New Roman"/>
              </a:rPr>
              <a:t>users will see something like</a:t>
            </a:r>
            <a:r>
              <a:rPr sz="1450" spc="3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3" name="object 3"/>
          <p:cNvSpPr/>
          <p:nvPr/>
        </p:nvSpPr>
        <p:spPr>
          <a:xfrm>
            <a:off x="457200" y="1911570"/>
            <a:ext cx="6645601" cy="480179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7377488"/>
            <a:ext cx="286829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Mac users will see something like</a:t>
            </a:r>
            <a:r>
              <a:rPr sz="145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99288" y="448167"/>
            <a:ext cx="4570564" cy="374082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4138702"/>
            <a:ext cx="6625590" cy="3731260"/>
          </a:xfrm>
          <a:prstGeom prst="rect">
            <a:avLst/>
          </a:prstGeom>
        </p:spPr>
        <p:txBody>
          <a:bodyPr vert="horz" wrap="square" lIns="0" tIns="133350" rIns="0" bIns="0" rtlCol="0">
            <a:spAutoFit/>
          </a:bodyPr>
          <a:lstStyle/>
          <a:p>
            <a:pPr marL="12700">
              <a:lnSpc>
                <a:spcPct val="100000"/>
              </a:lnSpc>
              <a:spcBef>
                <a:spcPts val="1050"/>
              </a:spcBef>
            </a:pPr>
            <a:r>
              <a:rPr sz="1650" b="1" spc="-5" dirty="0">
                <a:solidFill>
                  <a:srgbClr val="003366"/>
                </a:solidFill>
                <a:latin typeface="Times New Roman"/>
                <a:cs typeface="Times New Roman"/>
              </a:rPr>
              <a:t>Oracle </a:t>
            </a:r>
            <a:r>
              <a:rPr sz="1650" b="1" dirty="0">
                <a:solidFill>
                  <a:srgbClr val="003366"/>
                </a:solidFill>
                <a:latin typeface="Times New Roman"/>
                <a:cs typeface="Times New Roman"/>
              </a:rPr>
              <a:t>VM </a:t>
            </a:r>
            <a:r>
              <a:rPr sz="1650" b="1" spc="-10" dirty="0">
                <a:solidFill>
                  <a:srgbClr val="003366"/>
                </a:solidFill>
                <a:latin typeface="Times New Roman"/>
                <a:cs typeface="Times New Roman"/>
              </a:rPr>
              <a:t>Virtual</a:t>
            </a:r>
            <a:r>
              <a:rPr sz="1650" b="1" dirty="0">
                <a:solidFill>
                  <a:srgbClr val="003366"/>
                </a:solidFill>
                <a:latin typeface="Times New Roman"/>
                <a:cs typeface="Times New Roman"/>
              </a:rPr>
              <a:t> Box</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If you are proficient with computers, you might like to try </a:t>
            </a:r>
            <a:r>
              <a:rPr sz="1450" spc="-5" dirty="0">
                <a:latin typeface="Times New Roman"/>
                <a:cs typeface="Times New Roman"/>
              </a:rPr>
              <a:t>out a </a:t>
            </a:r>
            <a:r>
              <a:rPr sz="1450" spc="-10" dirty="0">
                <a:latin typeface="Times New Roman"/>
                <a:cs typeface="Times New Roman"/>
              </a:rPr>
              <a:t>pre-configured virtual  machine. Oracle </a:t>
            </a:r>
            <a:r>
              <a:rPr sz="1450" spc="-20" dirty="0">
                <a:latin typeface="Times New Roman"/>
                <a:cs typeface="Times New Roman"/>
              </a:rPr>
              <a:t>VirtualBox </a:t>
            </a:r>
            <a:r>
              <a:rPr sz="1450" spc="-10" dirty="0">
                <a:latin typeface="Times New Roman"/>
                <a:cs typeface="Times New Roman"/>
              </a:rPr>
              <a:t>is free for you to use, and folders can </a:t>
            </a:r>
            <a:r>
              <a:rPr sz="1450" spc="-5" dirty="0">
                <a:latin typeface="Times New Roman"/>
                <a:cs typeface="Times New Roman"/>
              </a:rPr>
              <a:t>be </a:t>
            </a:r>
            <a:r>
              <a:rPr sz="1450" spc="-10" dirty="0">
                <a:latin typeface="Times New Roman"/>
                <a:cs typeface="Times New Roman"/>
              </a:rPr>
              <a:t>shared between  the host and guest machine allowing you to simply save the file you are working on and  refresh </a:t>
            </a:r>
            <a:r>
              <a:rPr sz="1450" spc="-5" dirty="0">
                <a:latin typeface="Times New Roman"/>
                <a:cs typeface="Times New Roman"/>
              </a:rPr>
              <a:t>your </a:t>
            </a:r>
            <a:r>
              <a:rPr sz="1450" spc="-15" dirty="0">
                <a:latin typeface="Times New Roman"/>
                <a:cs typeface="Times New Roman"/>
              </a:rPr>
              <a:t>browser, </a:t>
            </a:r>
            <a:r>
              <a:rPr sz="1450" spc="-20" dirty="0">
                <a:latin typeface="Times New Roman"/>
                <a:cs typeface="Times New Roman"/>
              </a:rPr>
              <a:t>there’s </a:t>
            </a:r>
            <a:r>
              <a:rPr sz="1450" spc="-10" dirty="0">
                <a:latin typeface="Times New Roman"/>
                <a:cs typeface="Times New Roman"/>
              </a:rPr>
              <a:t>no need to upload via FTP/SFTP to test </a:t>
            </a:r>
            <a:r>
              <a:rPr sz="1450" spc="-5" dirty="0">
                <a:latin typeface="Times New Roman"/>
                <a:cs typeface="Times New Roman"/>
              </a:rPr>
              <a:t>your </a:t>
            </a:r>
            <a:r>
              <a:rPr sz="1450" spc="-10" dirty="0">
                <a:latin typeface="Times New Roman"/>
                <a:cs typeface="Times New Roman"/>
              </a:rPr>
              <a:t>changes. If  this sounds like </a:t>
            </a:r>
            <a:r>
              <a:rPr sz="1450" spc="-5" dirty="0">
                <a:latin typeface="Times New Roman"/>
                <a:cs typeface="Times New Roman"/>
              </a:rPr>
              <a:t>a </a:t>
            </a:r>
            <a:r>
              <a:rPr sz="1450" spc="-10" dirty="0">
                <a:latin typeface="Times New Roman"/>
                <a:cs typeface="Times New Roman"/>
              </a:rPr>
              <a:t>good option for </a:t>
            </a:r>
            <a:r>
              <a:rPr sz="1450" spc="-5" dirty="0">
                <a:latin typeface="Times New Roman"/>
                <a:cs typeface="Times New Roman"/>
              </a:rPr>
              <a:t>you, </a:t>
            </a:r>
            <a:r>
              <a:rPr sz="1450" spc="-25" dirty="0">
                <a:latin typeface="Times New Roman"/>
                <a:cs typeface="Times New Roman"/>
              </a:rPr>
              <a:t>here’s </a:t>
            </a:r>
            <a:r>
              <a:rPr sz="1450" spc="-5" dirty="0">
                <a:latin typeface="Times New Roman"/>
                <a:cs typeface="Times New Roman"/>
              </a:rPr>
              <a:t>a </a:t>
            </a:r>
            <a:r>
              <a:rPr sz="1450" u="sng" spc="-10" dirty="0">
                <a:solidFill>
                  <a:srgbClr val="0000ED"/>
                </a:solidFill>
                <a:uFill>
                  <a:solidFill>
                    <a:srgbClr val="0000ED"/>
                  </a:solidFill>
                </a:uFill>
                <a:latin typeface="Times New Roman"/>
                <a:cs typeface="Times New Roman"/>
                <a:hlinkClick r:id="rId3"/>
              </a:rPr>
              <a:t>link to </a:t>
            </a:r>
            <a:r>
              <a:rPr sz="1450" u="sng" spc="-5" dirty="0">
                <a:solidFill>
                  <a:srgbClr val="0000ED"/>
                </a:solidFill>
                <a:uFill>
                  <a:solidFill>
                    <a:srgbClr val="0000ED"/>
                  </a:solidFill>
                </a:uFill>
                <a:latin typeface="Times New Roman"/>
                <a:cs typeface="Times New Roman"/>
                <a:hlinkClick r:id="rId3"/>
              </a:rPr>
              <a:t>a </a:t>
            </a:r>
            <a:r>
              <a:rPr sz="1450" u="sng" spc="-10" dirty="0">
                <a:solidFill>
                  <a:srgbClr val="0000ED"/>
                </a:solidFill>
                <a:uFill>
                  <a:solidFill>
                    <a:srgbClr val="0000ED"/>
                  </a:solidFill>
                </a:uFill>
                <a:latin typeface="Times New Roman"/>
                <a:cs typeface="Times New Roman"/>
                <a:hlinkClick r:id="rId3"/>
              </a:rPr>
              <a:t>tutorial</a:t>
            </a:r>
            <a:r>
              <a:rPr sz="1450" spc="-10" dirty="0">
                <a:solidFill>
                  <a:srgbClr val="0000ED"/>
                </a:solidFill>
                <a:latin typeface="Times New Roman"/>
                <a:cs typeface="Times New Roman"/>
                <a:hlinkClick r:id="rId3"/>
              </a:rPr>
              <a:t> </a:t>
            </a:r>
            <a:r>
              <a:rPr sz="1450" spc="-10" dirty="0">
                <a:latin typeface="Times New Roman"/>
                <a:cs typeface="Times New Roman"/>
              </a:rPr>
              <a:t>on setting it </a:t>
            </a:r>
            <a:r>
              <a:rPr sz="1450" spc="-5" dirty="0">
                <a:latin typeface="Times New Roman"/>
                <a:cs typeface="Times New Roman"/>
              </a:rPr>
              <a:t>up. </a:t>
            </a:r>
            <a:r>
              <a:rPr sz="1450" spc="-10" dirty="0">
                <a:latin typeface="Times New Roman"/>
                <a:cs typeface="Times New Roman"/>
              </a:rPr>
              <a:t>Using  Oracle </a:t>
            </a:r>
            <a:r>
              <a:rPr sz="1450" spc="-20" dirty="0">
                <a:latin typeface="Times New Roman"/>
                <a:cs typeface="Times New Roman"/>
              </a:rPr>
              <a:t>Virtual </a:t>
            </a:r>
            <a:r>
              <a:rPr sz="1450" spc="-10" dirty="0">
                <a:latin typeface="Times New Roman"/>
                <a:cs typeface="Times New Roman"/>
              </a:rPr>
              <a:t>Box is outside the scope </a:t>
            </a:r>
            <a:r>
              <a:rPr sz="1450" spc="-5" dirty="0">
                <a:latin typeface="Times New Roman"/>
                <a:cs typeface="Times New Roman"/>
              </a:rPr>
              <a:t>of </a:t>
            </a:r>
            <a:r>
              <a:rPr sz="1450" spc="-10" dirty="0">
                <a:latin typeface="Times New Roman"/>
                <a:cs typeface="Times New Roman"/>
              </a:rPr>
              <a:t>this</a:t>
            </a:r>
            <a:r>
              <a:rPr sz="1450" spc="35" dirty="0">
                <a:latin typeface="Times New Roman"/>
                <a:cs typeface="Times New Roman"/>
              </a:rPr>
              <a:t> </a:t>
            </a:r>
            <a:r>
              <a:rPr sz="1450" spc="-5" dirty="0">
                <a:latin typeface="Times New Roman"/>
                <a:cs typeface="Times New Roman"/>
              </a:rPr>
              <a:t>book.</a:t>
            </a:r>
            <a:endParaRPr sz="1450">
              <a:latin typeface="Times New Roman"/>
              <a:cs typeface="Times New Roman"/>
            </a:endParaRPr>
          </a:p>
          <a:p>
            <a:pPr marL="12700">
              <a:lnSpc>
                <a:spcPct val="100000"/>
              </a:lnSpc>
              <a:spcBef>
                <a:spcPts val="665"/>
              </a:spcBef>
            </a:pPr>
            <a:r>
              <a:rPr sz="1650" b="1" spc="-5" dirty="0">
                <a:solidFill>
                  <a:srgbClr val="003366"/>
                </a:solidFill>
                <a:latin typeface="Times New Roman"/>
                <a:cs typeface="Times New Roman"/>
              </a:rPr>
              <a:t>Installing </a:t>
            </a:r>
            <a:r>
              <a:rPr sz="1650" b="1" dirty="0">
                <a:solidFill>
                  <a:srgbClr val="003366"/>
                </a:solidFill>
                <a:latin typeface="Times New Roman"/>
                <a:cs typeface="Times New Roman"/>
              </a:rPr>
              <a:t>for a </a:t>
            </a:r>
            <a:r>
              <a:rPr sz="1650" b="1" spc="-30" dirty="0">
                <a:solidFill>
                  <a:srgbClr val="003366"/>
                </a:solidFill>
                <a:latin typeface="Times New Roman"/>
                <a:cs typeface="Times New Roman"/>
              </a:rPr>
              <a:t>Web </a:t>
            </a:r>
            <a:r>
              <a:rPr sz="1650" b="1" spc="-5" dirty="0">
                <a:solidFill>
                  <a:srgbClr val="003366"/>
                </a:solidFill>
                <a:latin typeface="Times New Roman"/>
                <a:cs typeface="Times New Roman"/>
              </a:rPr>
              <a:t>Site</a:t>
            </a:r>
            <a:endParaRPr sz="1650">
              <a:latin typeface="Times New Roman"/>
              <a:cs typeface="Times New Roman"/>
            </a:endParaRPr>
          </a:p>
          <a:p>
            <a:pPr marL="186055" marR="78105">
              <a:lnSpc>
                <a:spcPts val="1660"/>
              </a:lnSpc>
              <a:spcBef>
                <a:spcPts val="860"/>
              </a:spcBef>
            </a:pPr>
            <a:r>
              <a:rPr sz="1450" spc="-10" dirty="0">
                <a:latin typeface="Times New Roman"/>
                <a:cs typeface="Times New Roman"/>
              </a:rPr>
              <a:t>If you wanted to make </a:t>
            </a:r>
            <a:r>
              <a:rPr sz="1450" spc="-5" dirty="0">
                <a:latin typeface="Times New Roman"/>
                <a:cs typeface="Times New Roman"/>
              </a:rPr>
              <a:t>your </a:t>
            </a:r>
            <a:r>
              <a:rPr sz="1450" spc="-10" dirty="0">
                <a:latin typeface="Times New Roman"/>
                <a:cs typeface="Times New Roman"/>
              </a:rPr>
              <a:t>application available to everybody on the Internet, you’ll  need to install PHP and </a:t>
            </a:r>
            <a:r>
              <a:rPr sz="1450" spc="-5" dirty="0">
                <a:latin typeface="Times New Roman"/>
                <a:cs typeface="Times New Roman"/>
              </a:rPr>
              <a:t>your </a:t>
            </a:r>
            <a:r>
              <a:rPr sz="1450" spc="-10" dirty="0">
                <a:latin typeface="Times New Roman"/>
                <a:cs typeface="Times New Roman"/>
              </a:rPr>
              <a:t>application onto </a:t>
            </a:r>
            <a:r>
              <a:rPr sz="1450" spc="-5" dirty="0">
                <a:latin typeface="Times New Roman"/>
                <a:cs typeface="Times New Roman"/>
              </a:rPr>
              <a:t>a </a:t>
            </a:r>
            <a:r>
              <a:rPr sz="1450" spc="-10" dirty="0">
                <a:latin typeface="Times New Roman"/>
                <a:cs typeface="Times New Roman"/>
              </a:rPr>
              <a:t>publicly accessible </a:t>
            </a:r>
            <a:r>
              <a:rPr sz="1450" spc="-20" dirty="0">
                <a:latin typeface="Times New Roman"/>
                <a:cs typeface="Times New Roman"/>
              </a:rPr>
              <a:t>server. </a:t>
            </a:r>
            <a:r>
              <a:rPr sz="1450" spc="-10" dirty="0">
                <a:latin typeface="Times New Roman"/>
                <a:cs typeface="Times New Roman"/>
              </a:rPr>
              <a:t>This topic is  covered in Appendix A: Installing PHP on </a:t>
            </a:r>
            <a:r>
              <a:rPr sz="1450" spc="-5" dirty="0">
                <a:latin typeface="Times New Roman"/>
                <a:cs typeface="Times New Roman"/>
              </a:rPr>
              <a:t>a</a:t>
            </a:r>
            <a:r>
              <a:rPr sz="1450" spc="-25" dirty="0">
                <a:latin typeface="Times New Roman"/>
                <a:cs typeface="Times New Roman"/>
              </a:rPr>
              <a:t> Website.</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Exercise</a:t>
            </a:r>
            <a:endParaRPr sz="1650">
              <a:latin typeface="Times New Roman"/>
              <a:cs typeface="Times New Roman"/>
            </a:endParaRPr>
          </a:p>
          <a:p>
            <a:pPr marL="186055" marR="309245">
              <a:lnSpc>
                <a:spcPts val="1660"/>
              </a:lnSpc>
              <a:spcBef>
                <a:spcPts val="935"/>
              </a:spcBef>
            </a:pPr>
            <a:r>
              <a:rPr sz="1450" spc="-10" dirty="0">
                <a:latin typeface="Times New Roman"/>
                <a:cs typeface="Times New Roman"/>
              </a:rPr>
              <a:t>Use </a:t>
            </a:r>
            <a:r>
              <a:rPr sz="1450" spc="-5" dirty="0">
                <a:latin typeface="Times New Roman"/>
                <a:cs typeface="Times New Roman"/>
              </a:rPr>
              <a:t>your </a:t>
            </a:r>
            <a:r>
              <a:rPr sz="1450" spc="-10" dirty="0">
                <a:latin typeface="Times New Roman"/>
                <a:cs typeface="Times New Roman"/>
              </a:rPr>
              <a:t>editor (for instance, Programmers’ Notepad) to create </a:t>
            </a:r>
            <a:r>
              <a:rPr sz="1450" spc="-5" dirty="0">
                <a:latin typeface="Times New Roman"/>
                <a:cs typeface="Times New Roman"/>
              </a:rPr>
              <a:t>a </a:t>
            </a:r>
            <a:r>
              <a:rPr sz="1450" spc="-10" dirty="0">
                <a:latin typeface="Times New Roman"/>
                <a:cs typeface="Times New Roman"/>
              </a:rPr>
              <a:t>file containing the  following line:</a:t>
            </a:r>
            <a:endParaRPr sz="1450">
              <a:latin typeface="Times New Roman"/>
              <a:cs typeface="Times New Roman"/>
            </a:endParaRPr>
          </a:p>
        </p:txBody>
      </p:sp>
      <p:sp>
        <p:nvSpPr>
          <p:cNvPr id="4" name="object 4"/>
          <p:cNvSpPr/>
          <p:nvPr/>
        </p:nvSpPr>
        <p:spPr>
          <a:xfrm>
            <a:off x="2358555" y="7957257"/>
            <a:ext cx="2842891" cy="301827"/>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44500" y="8621381"/>
            <a:ext cx="6096635" cy="75755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Save the file as phpinfo.php in the correct place on </a:t>
            </a:r>
            <a:r>
              <a:rPr sz="1450" spc="-5" dirty="0">
                <a:latin typeface="Times New Roman"/>
                <a:cs typeface="Times New Roman"/>
              </a:rPr>
              <a:t>your </a:t>
            </a:r>
            <a:r>
              <a:rPr sz="1450" spc="-10" dirty="0">
                <a:latin typeface="Times New Roman"/>
                <a:cs typeface="Times New Roman"/>
              </a:rPr>
              <a:t>hard drive (for instance,  C:\wamp\www).</a:t>
            </a:r>
            <a:endParaRPr sz="1450">
              <a:latin typeface="Times New Roman"/>
              <a:cs typeface="Times New Roman"/>
            </a:endParaRPr>
          </a:p>
          <a:p>
            <a:pPr marL="12700">
              <a:lnSpc>
                <a:spcPct val="100000"/>
              </a:lnSpc>
              <a:spcBef>
                <a:spcPts val="590"/>
              </a:spcBef>
            </a:pPr>
            <a:r>
              <a:rPr sz="1450" spc="-20" dirty="0">
                <a:latin typeface="Times New Roman"/>
                <a:cs typeface="Times New Roman"/>
              </a:rPr>
              <a:t>Finally, </a:t>
            </a:r>
            <a:r>
              <a:rPr sz="1450" spc="-10" dirty="0">
                <a:latin typeface="Times New Roman"/>
                <a:cs typeface="Times New Roman"/>
              </a:rPr>
              <a:t>open the file with </a:t>
            </a:r>
            <a:r>
              <a:rPr sz="1450" spc="-5" dirty="0">
                <a:latin typeface="Times New Roman"/>
                <a:cs typeface="Times New Roman"/>
              </a:rPr>
              <a:t>a </a:t>
            </a:r>
            <a:r>
              <a:rPr sz="1450" spc="-10" dirty="0">
                <a:latin typeface="Times New Roman"/>
                <a:cs typeface="Times New Roman"/>
              </a:rPr>
              <a:t>browser by typing</a:t>
            </a:r>
            <a:r>
              <a:rPr sz="1450" spc="75"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5" action="ppaction://hlinksldjump"/>
              </a:rPr>
              <a:t>h</a:t>
            </a:r>
            <a:r>
              <a:rPr sz="1450" u="sng" spc="-10" dirty="0">
                <a:solidFill>
                  <a:srgbClr val="0000ED"/>
                </a:solidFill>
                <a:uFill>
                  <a:solidFill>
                    <a:srgbClr val="0000ED"/>
                  </a:solidFill>
                </a:uFill>
                <a:latin typeface="Times New Roman"/>
                <a:cs typeface="Times New Roman"/>
                <a:hlinkClick r:id="rId6"/>
              </a:rPr>
              <a:t>ttp://localhost/phpinfo.php</a:t>
            </a:r>
            <a:endParaRPr sz="145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996383"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75727"/>
            <a:ext cx="6650355" cy="829881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Introduction to</a:t>
            </a:r>
            <a:r>
              <a:rPr sz="2000" b="1" spc="-5" dirty="0">
                <a:latin typeface="Times New Roman"/>
                <a:cs typeface="Times New Roman"/>
              </a:rPr>
              <a:t> </a:t>
            </a:r>
            <a:r>
              <a:rPr sz="2000" b="1" spc="5" dirty="0">
                <a:latin typeface="Times New Roman"/>
                <a:cs typeface="Times New Roman"/>
              </a:rPr>
              <a:t>HTML</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33655">
              <a:lnSpc>
                <a:spcPts val="1660"/>
              </a:lnSpc>
              <a:spcBef>
                <a:spcPts val="935"/>
              </a:spcBef>
            </a:pPr>
            <a:r>
              <a:rPr sz="1450" spc="-10" dirty="0">
                <a:latin typeface="Times New Roman"/>
                <a:cs typeface="Times New Roman"/>
              </a:rPr>
              <a:t>As we have described it, PHP is </a:t>
            </a:r>
            <a:r>
              <a:rPr sz="1450" spc="-5" dirty="0">
                <a:latin typeface="Times New Roman"/>
                <a:cs typeface="Times New Roman"/>
              </a:rPr>
              <a:t>a </a:t>
            </a:r>
            <a:r>
              <a:rPr sz="1450" spc="-10" dirty="0">
                <a:latin typeface="Times New Roman"/>
                <a:cs typeface="Times New Roman"/>
              </a:rPr>
              <a:t>language used for creating dynamic web pages. </a:t>
            </a:r>
            <a:r>
              <a:rPr sz="1450" spc="-50" dirty="0">
                <a:latin typeface="Times New Roman"/>
                <a:cs typeface="Times New Roman"/>
              </a:rPr>
              <a:t>Web  </a:t>
            </a:r>
            <a:r>
              <a:rPr sz="1450" spc="-10" dirty="0">
                <a:latin typeface="Times New Roman"/>
                <a:cs typeface="Times New Roman"/>
              </a:rPr>
              <a:t>pages are written in </a:t>
            </a:r>
            <a:r>
              <a:rPr sz="1450" spc="-15" dirty="0">
                <a:latin typeface="Times New Roman"/>
                <a:cs typeface="Times New Roman"/>
              </a:rPr>
              <a:t>HTML, </a:t>
            </a:r>
            <a:r>
              <a:rPr sz="1450" spc="-10" dirty="0">
                <a:latin typeface="Times New Roman"/>
                <a:cs typeface="Times New Roman"/>
              </a:rPr>
              <a:t>and PHP is used so that the </a:t>
            </a:r>
            <a:r>
              <a:rPr sz="1450" spc="-15" dirty="0">
                <a:latin typeface="Times New Roman"/>
                <a:cs typeface="Times New Roman"/>
              </a:rPr>
              <a:t>HTML </a:t>
            </a:r>
            <a:r>
              <a:rPr sz="1450" spc="-10" dirty="0">
                <a:latin typeface="Times New Roman"/>
                <a:cs typeface="Times New Roman"/>
              </a:rPr>
              <a:t>in </a:t>
            </a:r>
            <a:r>
              <a:rPr sz="1450" spc="-5" dirty="0">
                <a:latin typeface="Times New Roman"/>
                <a:cs typeface="Times New Roman"/>
              </a:rPr>
              <a:t>a </a:t>
            </a:r>
            <a:r>
              <a:rPr sz="1450" spc="-10" dirty="0">
                <a:latin typeface="Times New Roman"/>
                <a:cs typeface="Times New Roman"/>
              </a:rPr>
              <a:t>given page changes  depending on certain situations that you</a:t>
            </a:r>
            <a:r>
              <a:rPr sz="1450" spc="20" dirty="0">
                <a:latin typeface="Times New Roman"/>
                <a:cs typeface="Times New Roman"/>
              </a:rPr>
              <a:t> </a:t>
            </a:r>
            <a:r>
              <a:rPr sz="1450" spc="-10" dirty="0">
                <a:latin typeface="Times New Roman"/>
                <a:cs typeface="Times New Roman"/>
              </a:rPr>
              <a:t>define.</a:t>
            </a:r>
            <a:endParaRPr sz="1450">
              <a:latin typeface="Times New Roman"/>
              <a:cs typeface="Times New Roman"/>
            </a:endParaRPr>
          </a:p>
          <a:p>
            <a:pPr marL="186055" marR="104775">
              <a:lnSpc>
                <a:spcPts val="1660"/>
              </a:lnSpc>
              <a:spcBef>
                <a:spcPts val="710"/>
              </a:spcBef>
            </a:pPr>
            <a:r>
              <a:rPr sz="1450" spc="-10" dirty="0">
                <a:latin typeface="Times New Roman"/>
                <a:cs typeface="Times New Roman"/>
              </a:rPr>
              <a:t>Since PHP is used to </a:t>
            </a:r>
            <a:r>
              <a:rPr sz="1450" b="1" spc="-10" dirty="0">
                <a:latin typeface="Times New Roman"/>
                <a:cs typeface="Times New Roman"/>
              </a:rPr>
              <a:t>generate </a:t>
            </a:r>
            <a:r>
              <a:rPr sz="1450" spc="-10" dirty="0">
                <a:latin typeface="Times New Roman"/>
                <a:cs typeface="Times New Roman"/>
              </a:rPr>
              <a:t>the </a:t>
            </a:r>
            <a:r>
              <a:rPr sz="1450" spc="-15" dirty="0">
                <a:latin typeface="Times New Roman"/>
                <a:cs typeface="Times New Roman"/>
              </a:rPr>
              <a:t>HTML </a:t>
            </a:r>
            <a:r>
              <a:rPr sz="1450" spc="-10" dirty="0">
                <a:latin typeface="Times New Roman"/>
                <a:cs typeface="Times New Roman"/>
              </a:rPr>
              <a:t>on </a:t>
            </a:r>
            <a:r>
              <a:rPr sz="1450" spc="-5" dirty="0">
                <a:latin typeface="Times New Roman"/>
                <a:cs typeface="Times New Roman"/>
              </a:rPr>
              <a:t>a </a:t>
            </a:r>
            <a:r>
              <a:rPr sz="1450" spc="-10" dirty="0">
                <a:latin typeface="Times New Roman"/>
                <a:cs typeface="Times New Roman"/>
              </a:rPr>
              <a:t>page, it only makes sense that you need  to understand basic </a:t>
            </a:r>
            <a:r>
              <a:rPr sz="1450" spc="-15" dirty="0">
                <a:latin typeface="Times New Roman"/>
                <a:cs typeface="Times New Roman"/>
              </a:rPr>
              <a:t>HTML </a:t>
            </a:r>
            <a:r>
              <a:rPr sz="1450" spc="-10" dirty="0">
                <a:latin typeface="Times New Roman"/>
                <a:cs typeface="Times New Roman"/>
              </a:rPr>
              <a:t>before you can go any </a:t>
            </a:r>
            <a:r>
              <a:rPr sz="1450" spc="-20" dirty="0">
                <a:latin typeface="Times New Roman"/>
                <a:cs typeface="Times New Roman"/>
              </a:rPr>
              <a:t>further.</a:t>
            </a:r>
            <a:endParaRPr sz="1450">
              <a:latin typeface="Times New Roman"/>
              <a:cs typeface="Times New Roman"/>
            </a:endParaRPr>
          </a:p>
          <a:p>
            <a:pPr marL="186055" marR="25400">
              <a:lnSpc>
                <a:spcPts val="1660"/>
              </a:lnSpc>
              <a:spcBef>
                <a:spcPts val="710"/>
              </a:spcBef>
            </a:pPr>
            <a:r>
              <a:rPr sz="1450" spc="-10" dirty="0">
                <a:latin typeface="Times New Roman"/>
                <a:cs typeface="Times New Roman"/>
              </a:rPr>
              <a:t>Cascading Style Sheets (CSS) is </a:t>
            </a:r>
            <a:r>
              <a:rPr sz="1450" spc="-5" dirty="0">
                <a:latin typeface="Times New Roman"/>
                <a:cs typeface="Times New Roman"/>
              </a:rPr>
              <a:t>a </a:t>
            </a:r>
            <a:r>
              <a:rPr sz="1450" spc="-10" dirty="0">
                <a:latin typeface="Times New Roman"/>
                <a:cs typeface="Times New Roman"/>
              </a:rPr>
              <a:t>related technology used to define the look and feel </a:t>
            </a:r>
            <a:r>
              <a:rPr sz="1450" spc="-5" dirty="0">
                <a:latin typeface="Times New Roman"/>
                <a:cs typeface="Times New Roman"/>
              </a:rPr>
              <a:t>of  </a:t>
            </a:r>
            <a:r>
              <a:rPr sz="1450" spc="-10" dirty="0">
                <a:latin typeface="Times New Roman"/>
                <a:cs typeface="Times New Roman"/>
              </a:rPr>
              <a:t>an </a:t>
            </a:r>
            <a:r>
              <a:rPr sz="1450" spc="-15" dirty="0">
                <a:latin typeface="Times New Roman"/>
                <a:cs typeface="Times New Roman"/>
              </a:rPr>
              <a:t>HTML </a:t>
            </a:r>
            <a:r>
              <a:rPr sz="1450" spc="-10" dirty="0">
                <a:latin typeface="Times New Roman"/>
                <a:cs typeface="Times New Roman"/>
              </a:rPr>
              <a:t>page. Sometimes CSS is referred more simply as </a:t>
            </a:r>
            <a:r>
              <a:rPr sz="1450" spc="-5" dirty="0">
                <a:latin typeface="Times New Roman"/>
                <a:cs typeface="Times New Roman"/>
              </a:rPr>
              <a:t>a </a:t>
            </a:r>
            <a:r>
              <a:rPr sz="1450" spc="-10" dirty="0">
                <a:latin typeface="Times New Roman"/>
                <a:cs typeface="Times New Roman"/>
              </a:rPr>
              <a:t>style</a:t>
            </a:r>
            <a:r>
              <a:rPr sz="1450" dirty="0">
                <a:latin typeface="Times New Roman"/>
                <a:cs typeface="Times New Roman"/>
              </a:rPr>
              <a:t> </a:t>
            </a:r>
            <a:r>
              <a:rPr sz="1450" spc="-10" dirty="0">
                <a:latin typeface="Times New Roman"/>
                <a:cs typeface="Times New Roman"/>
              </a:rPr>
              <a:t>sheet.</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If you already understand </a:t>
            </a:r>
            <a:r>
              <a:rPr sz="1450" spc="-15" dirty="0">
                <a:latin typeface="Times New Roman"/>
                <a:cs typeface="Times New Roman"/>
              </a:rPr>
              <a:t>HTML </a:t>
            </a:r>
            <a:r>
              <a:rPr sz="1450" spc="-10" dirty="0">
                <a:latin typeface="Times New Roman"/>
                <a:cs typeface="Times New Roman"/>
              </a:rPr>
              <a:t>and CSS, you can skip ahead to the next</a:t>
            </a:r>
            <a:r>
              <a:rPr sz="1450" spc="65" dirty="0">
                <a:latin typeface="Times New Roman"/>
                <a:cs typeface="Times New Roman"/>
              </a:rPr>
              <a:t> </a:t>
            </a:r>
            <a:r>
              <a:rPr sz="1450" spc="-20" dirty="0">
                <a:latin typeface="Times New Roman"/>
                <a:cs typeface="Times New Roman"/>
              </a:rPr>
              <a:t>chapter.</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Basic </a:t>
            </a:r>
            <a:r>
              <a:rPr sz="1650" b="1" dirty="0">
                <a:solidFill>
                  <a:srgbClr val="003366"/>
                </a:solidFill>
                <a:latin typeface="Times New Roman"/>
                <a:cs typeface="Times New Roman"/>
              </a:rPr>
              <a:t>HTML</a:t>
            </a:r>
            <a:endParaRPr sz="1650">
              <a:latin typeface="Times New Roman"/>
              <a:cs typeface="Times New Roman"/>
            </a:endParaRPr>
          </a:p>
          <a:p>
            <a:pPr marL="186055" marR="94615">
              <a:lnSpc>
                <a:spcPts val="1660"/>
              </a:lnSpc>
              <a:spcBef>
                <a:spcPts val="865"/>
              </a:spcBef>
            </a:pPr>
            <a:r>
              <a:rPr sz="1450" spc="-15" dirty="0">
                <a:latin typeface="Times New Roman"/>
                <a:cs typeface="Times New Roman"/>
              </a:rPr>
              <a:t>HTML </a:t>
            </a:r>
            <a:r>
              <a:rPr sz="1450" spc="-10" dirty="0">
                <a:latin typeface="Times New Roman"/>
                <a:cs typeface="Times New Roman"/>
              </a:rPr>
              <a:t>is the primary building block </a:t>
            </a:r>
            <a:r>
              <a:rPr sz="1450" spc="-5" dirty="0">
                <a:latin typeface="Times New Roman"/>
                <a:cs typeface="Times New Roman"/>
              </a:rPr>
              <a:t>of </a:t>
            </a:r>
            <a:r>
              <a:rPr sz="1450" spc="-10" dirty="0">
                <a:latin typeface="Times New Roman"/>
                <a:cs typeface="Times New Roman"/>
              </a:rPr>
              <a:t>the web, so it is crucial to have </a:t>
            </a:r>
            <a:r>
              <a:rPr sz="1450" spc="-5" dirty="0">
                <a:latin typeface="Times New Roman"/>
                <a:cs typeface="Times New Roman"/>
              </a:rPr>
              <a:t>a </a:t>
            </a:r>
            <a:r>
              <a:rPr sz="1450" spc="-10" dirty="0">
                <a:latin typeface="Times New Roman"/>
                <a:cs typeface="Times New Roman"/>
              </a:rPr>
              <a:t>basic  understanding </a:t>
            </a:r>
            <a:r>
              <a:rPr sz="1450" spc="-5" dirty="0">
                <a:latin typeface="Times New Roman"/>
                <a:cs typeface="Times New Roman"/>
              </a:rPr>
              <a:t>of </a:t>
            </a:r>
            <a:r>
              <a:rPr sz="1450" spc="-10" dirty="0">
                <a:latin typeface="Times New Roman"/>
                <a:cs typeface="Times New Roman"/>
              </a:rPr>
              <a:t>what </a:t>
            </a:r>
            <a:r>
              <a:rPr sz="1450" spc="-15" dirty="0">
                <a:latin typeface="Times New Roman"/>
                <a:cs typeface="Times New Roman"/>
              </a:rPr>
              <a:t>HTML </a:t>
            </a:r>
            <a:r>
              <a:rPr sz="1450" spc="-10" dirty="0">
                <a:latin typeface="Times New Roman"/>
                <a:cs typeface="Times New Roman"/>
              </a:rPr>
              <a:t>is and how it works. </a:t>
            </a:r>
            <a:r>
              <a:rPr sz="1450" spc="-15" dirty="0">
                <a:latin typeface="Times New Roman"/>
                <a:cs typeface="Times New Roman"/>
              </a:rPr>
              <a:t>HTML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markup language that is  used by browsers so that they know how to render </a:t>
            </a:r>
            <a:r>
              <a:rPr sz="1450" spc="-5" dirty="0">
                <a:latin typeface="Times New Roman"/>
                <a:cs typeface="Times New Roman"/>
              </a:rPr>
              <a:t>a </a:t>
            </a:r>
            <a:r>
              <a:rPr sz="1450" spc="-10" dirty="0">
                <a:latin typeface="Times New Roman"/>
                <a:cs typeface="Times New Roman"/>
              </a:rPr>
              <a:t>document as </a:t>
            </a:r>
            <a:r>
              <a:rPr sz="1450" spc="-5" dirty="0">
                <a:latin typeface="Times New Roman"/>
                <a:cs typeface="Times New Roman"/>
              </a:rPr>
              <a:t>a </a:t>
            </a:r>
            <a:r>
              <a:rPr sz="1450" spc="-10" dirty="0">
                <a:latin typeface="Times New Roman"/>
                <a:cs typeface="Times New Roman"/>
              </a:rPr>
              <a:t>web</a:t>
            </a:r>
            <a:r>
              <a:rPr sz="1450" spc="90" dirty="0">
                <a:latin typeface="Times New Roman"/>
                <a:cs typeface="Times New Roman"/>
              </a:rPr>
              <a:t> </a:t>
            </a:r>
            <a:r>
              <a:rPr sz="1450" spc="-10" dirty="0">
                <a:latin typeface="Times New Roman"/>
                <a:cs typeface="Times New Roman"/>
              </a:rPr>
              <a:t>page.</a:t>
            </a:r>
            <a:endParaRPr sz="1450">
              <a:latin typeface="Times New Roman"/>
              <a:cs typeface="Times New Roman"/>
            </a:endParaRPr>
          </a:p>
          <a:p>
            <a:pPr marL="186055">
              <a:lnSpc>
                <a:spcPts val="1565"/>
              </a:lnSpc>
            </a:pPr>
            <a:r>
              <a:rPr sz="1450" spc="-10" dirty="0">
                <a:latin typeface="Times New Roman"/>
                <a:cs typeface="Times New Roman"/>
              </a:rPr>
              <a:t>Regardless </a:t>
            </a:r>
            <a:r>
              <a:rPr sz="1450" spc="-5" dirty="0">
                <a:latin typeface="Times New Roman"/>
                <a:cs typeface="Times New Roman"/>
              </a:rPr>
              <a:t>of </a:t>
            </a:r>
            <a:r>
              <a:rPr sz="1450" spc="-10" dirty="0">
                <a:latin typeface="Times New Roman"/>
                <a:cs typeface="Times New Roman"/>
              </a:rPr>
              <a:t>whether </a:t>
            </a:r>
            <a:r>
              <a:rPr sz="1450" spc="-5" dirty="0">
                <a:latin typeface="Times New Roman"/>
                <a:cs typeface="Times New Roman"/>
              </a:rPr>
              <a:t>a </a:t>
            </a:r>
            <a:r>
              <a:rPr sz="1450" spc="-10" dirty="0">
                <a:latin typeface="Times New Roman"/>
                <a:cs typeface="Times New Roman"/>
              </a:rPr>
              <a:t>document starts </a:t>
            </a:r>
            <a:r>
              <a:rPr sz="1450" spc="-15" dirty="0">
                <a:latin typeface="Times New Roman"/>
                <a:cs typeface="Times New Roman"/>
              </a:rPr>
              <a:t>off </a:t>
            </a:r>
            <a:r>
              <a:rPr sz="1450" spc="-10" dirty="0">
                <a:latin typeface="Times New Roman"/>
                <a:cs typeface="Times New Roman"/>
              </a:rPr>
              <a:t>as </a:t>
            </a:r>
            <a:r>
              <a:rPr sz="1450" spc="-15" dirty="0">
                <a:latin typeface="Times New Roman"/>
                <a:cs typeface="Times New Roman"/>
              </a:rPr>
              <a:t>HTML </a:t>
            </a:r>
            <a:r>
              <a:rPr sz="1450" spc="-10" dirty="0">
                <a:latin typeface="Times New Roman"/>
                <a:cs typeface="Times New Roman"/>
              </a:rPr>
              <a:t>written by hand </a:t>
            </a:r>
            <a:r>
              <a:rPr sz="1450" spc="-5" dirty="0">
                <a:latin typeface="Times New Roman"/>
                <a:cs typeface="Times New Roman"/>
              </a:rPr>
              <a:t>or </a:t>
            </a:r>
            <a:r>
              <a:rPr sz="1450" spc="-10" dirty="0">
                <a:latin typeface="Times New Roman"/>
                <a:cs typeface="Times New Roman"/>
              </a:rPr>
              <a:t>is</a:t>
            </a:r>
            <a:r>
              <a:rPr sz="1450" spc="45" dirty="0">
                <a:latin typeface="Times New Roman"/>
                <a:cs typeface="Times New Roman"/>
              </a:rPr>
              <a:t> </a:t>
            </a:r>
            <a:r>
              <a:rPr sz="1450" spc="-10" dirty="0">
                <a:latin typeface="Times New Roman"/>
                <a:cs typeface="Times New Roman"/>
              </a:rPr>
              <a:t>generated</a:t>
            </a:r>
            <a:endParaRPr sz="1450">
              <a:latin typeface="Times New Roman"/>
              <a:cs typeface="Times New Roman"/>
            </a:endParaRPr>
          </a:p>
          <a:p>
            <a:pPr marL="186055" marR="198755">
              <a:lnSpc>
                <a:spcPts val="1660"/>
              </a:lnSpc>
              <a:spcBef>
                <a:spcPts val="80"/>
              </a:spcBef>
            </a:pPr>
            <a:r>
              <a:rPr sz="1450" spc="-10" dirty="0">
                <a:latin typeface="Times New Roman"/>
                <a:cs typeface="Times New Roman"/>
              </a:rPr>
              <a:t>using </a:t>
            </a:r>
            <a:r>
              <a:rPr sz="1450" spc="-50" dirty="0">
                <a:latin typeface="Times New Roman"/>
                <a:cs typeface="Times New Roman"/>
              </a:rPr>
              <a:t>ASP, JSP, </a:t>
            </a:r>
            <a:r>
              <a:rPr sz="1450" spc="-5" dirty="0">
                <a:latin typeface="Times New Roman"/>
                <a:cs typeface="Times New Roman"/>
              </a:rPr>
              <a:t>or </a:t>
            </a:r>
            <a:r>
              <a:rPr sz="1450" spc="-50" dirty="0">
                <a:latin typeface="Times New Roman"/>
                <a:cs typeface="Times New Roman"/>
              </a:rPr>
              <a:t>PHP, </a:t>
            </a:r>
            <a:r>
              <a:rPr sz="1450" i="1" spc="-10" dirty="0">
                <a:latin typeface="Times New Roman"/>
                <a:cs typeface="Times New Roman"/>
              </a:rPr>
              <a:t>eventually </a:t>
            </a:r>
            <a:r>
              <a:rPr sz="1450" spc="-10" dirty="0">
                <a:latin typeface="Times New Roman"/>
                <a:cs typeface="Times New Roman"/>
              </a:rPr>
              <a:t>the document is turned into </a:t>
            </a:r>
            <a:r>
              <a:rPr sz="1450" spc="-15" dirty="0">
                <a:latin typeface="Times New Roman"/>
                <a:cs typeface="Times New Roman"/>
              </a:rPr>
              <a:t>HTML </a:t>
            </a:r>
            <a:r>
              <a:rPr sz="1450" spc="-10" dirty="0">
                <a:latin typeface="Times New Roman"/>
                <a:cs typeface="Times New Roman"/>
              </a:rPr>
              <a:t>and sent to the  browser to </a:t>
            </a:r>
            <a:r>
              <a:rPr sz="1450" spc="-5" dirty="0">
                <a:latin typeface="Times New Roman"/>
                <a:cs typeface="Times New Roman"/>
              </a:rPr>
              <a:t>be </a:t>
            </a:r>
            <a:r>
              <a:rPr sz="1450" spc="-10" dirty="0">
                <a:latin typeface="Times New Roman"/>
                <a:cs typeface="Times New Roman"/>
              </a:rPr>
              <a:t>rendered for display to </a:t>
            </a:r>
            <a:r>
              <a:rPr sz="1450" spc="-5" dirty="0">
                <a:latin typeface="Times New Roman"/>
                <a:cs typeface="Times New Roman"/>
              </a:rPr>
              <a:t>a</a:t>
            </a:r>
            <a:r>
              <a:rPr sz="1450" spc="25" dirty="0">
                <a:latin typeface="Times New Roman"/>
                <a:cs typeface="Times New Roman"/>
              </a:rPr>
              <a:t> </a:t>
            </a:r>
            <a:r>
              <a:rPr sz="1450" spc="-10" dirty="0">
                <a:latin typeface="Times New Roman"/>
                <a:cs typeface="Times New Roman"/>
              </a:rPr>
              <a:t>person.</a:t>
            </a:r>
            <a:endParaRPr sz="1450">
              <a:latin typeface="Times New Roman"/>
              <a:cs typeface="Times New Roman"/>
            </a:endParaRPr>
          </a:p>
          <a:p>
            <a:pPr marL="186055" marR="5080">
              <a:lnSpc>
                <a:spcPts val="1660"/>
              </a:lnSpc>
              <a:spcBef>
                <a:spcPts val="715"/>
              </a:spcBef>
            </a:pPr>
            <a:r>
              <a:rPr sz="1450" spc="-15" dirty="0">
                <a:latin typeface="Times New Roman"/>
                <a:cs typeface="Times New Roman"/>
              </a:rPr>
              <a:t>HTML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markup language that defines the structure and outline </a:t>
            </a:r>
            <a:r>
              <a:rPr sz="1450" spc="-5" dirty="0">
                <a:latin typeface="Times New Roman"/>
                <a:cs typeface="Times New Roman"/>
              </a:rPr>
              <a:t>of a </a:t>
            </a:r>
            <a:r>
              <a:rPr sz="1450" spc="-10" dirty="0">
                <a:latin typeface="Times New Roman"/>
                <a:cs typeface="Times New Roman"/>
              </a:rPr>
              <a:t>document and  </a:t>
            </a:r>
            <a:r>
              <a:rPr sz="1450" spc="-15" dirty="0">
                <a:latin typeface="Times New Roman"/>
                <a:cs typeface="Times New Roman"/>
              </a:rPr>
              <a:t>offers </a:t>
            </a:r>
            <a:r>
              <a:rPr sz="1450" spc="-5" dirty="0">
                <a:latin typeface="Times New Roman"/>
                <a:cs typeface="Times New Roman"/>
              </a:rPr>
              <a:t>a </a:t>
            </a:r>
            <a:r>
              <a:rPr sz="1450" spc="-10" dirty="0">
                <a:latin typeface="Times New Roman"/>
                <a:cs typeface="Times New Roman"/>
              </a:rPr>
              <a:t>structured content. Markup is </a:t>
            </a:r>
            <a:r>
              <a:rPr sz="1450" spc="-5" dirty="0">
                <a:latin typeface="Times New Roman"/>
                <a:cs typeface="Times New Roman"/>
              </a:rPr>
              <a:t>not </a:t>
            </a:r>
            <a:r>
              <a:rPr sz="1450" spc="-10" dirty="0">
                <a:latin typeface="Times New Roman"/>
                <a:cs typeface="Times New Roman"/>
              </a:rPr>
              <a:t>intended to define the look and feel </a:t>
            </a:r>
            <a:r>
              <a:rPr sz="1450" spc="-5" dirty="0">
                <a:latin typeface="Times New Roman"/>
                <a:cs typeface="Times New Roman"/>
              </a:rPr>
              <a:t>of </a:t>
            </a:r>
            <a:r>
              <a:rPr sz="1450" spc="-10" dirty="0">
                <a:latin typeface="Times New Roman"/>
                <a:cs typeface="Times New Roman"/>
              </a:rPr>
              <a:t>the  content on the page beyond rudimentary concepts such as headers, paragraphs, and</a:t>
            </a:r>
            <a:r>
              <a:rPr sz="1450" spc="170" dirty="0">
                <a:latin typeface="Times New Roman"/>
                <a:cs typeface="Times New Roman"/>
              </a:rPr>
              <a:t> </a:t>
            </a:r>
            <a:r>
              <a:rPr sz="1450" spc="-10" dirty="0">
                <a:latin typeface="Times New Roman"/>
                <a:cs typeface="Times New Roman"/>
              </a:rPr>
              <a:t>lists.</a:t>
            </a:r>
            <a:endParaRPr sz="1450">
              <a:latin typeface="Times New Roman"/>
              <a:cs typeface="Times New Roman"/>
            </a:endParaRPr>
          </a:p>
          <a:p>
            <a:pPr marL="186055" marR="116839">
              <a:lnSpc>
                <a:spcPts val="1660"/>
              </a:lnSpc>
              <a:spcBef>
                <a:spcPts val="705"/>
              </a:spcBef>
            </a:pPr>
            <a:r>
              <a:rPr sz="1450" spc="-10" dirty="0">
                <a:latin typeface="Times New Roman"/>
                <a:cs typeface="Times New Roman"/>
              </a:rPr>
              <a:t>The presentation attributes </a:t>
            </a:r>
            <a:r>
              <a:rPr sz="1450" spc="-5" dirty="0">
                <a:latin typeface="Times New Roman"/>
                <a:cs typeface="Times New Roman"/>
              </a:rPr>
              <a:t>of </a:t>
            </a:r>
            <a:r>
              <a:rPr sz="1450" spc="-15" dirty="0">
                <a:latin typeface="Times New Roman"/>
                <a:cs typeface="Times New Roman"/>
              </a:rPr>
              <a:t>HTML </a:t>
            </a:r>
            <a:r>
              <a:rPr sz="1450" spc="-10" dirty="0">
                <a:latin typeface="Times New Roman"/>
                <a:cs typeface="Times New Roman"/>
              </a:rPr>
              <a:t>have all been deprecated, which is </a:t>
            </a:r>
            <a:r>
              <a:rPr sz="1450" spc="-5" dirty="0">
                <a:latin typeface="Times New Roman"/>
                <a:cs typeface="Times New Roman"/>
              </a:rPr>
              <a:t>a </a:t>
            </a:r>
            <a:r>
              <a:rPr sz="1450" spc="-10" dirty="0">
                <a:latin typeface="Times New Roman"/>
                <a:cs typeface="Times New Roman"/>
              </a:rPr>
              <a:t>fancy word  for ‘please </a:t>
            </a:r>
            <a:r>
              <a:rPr sz="1450" spc="-15" dirty="0">
                <a:latin typeface="Times New Roman"/>
                <a:cs typeface="Times New Roman"/>
              </a:rPr>
              <a:t>don’t </a:t>
            </a:r>
            <a:r>
              <a:rPr sz="1450" spc="-10" dirty="0">
                <a:latin typeface="Times New Roman"/>
                <a:cs typeface="Times New Roman"/>
              </a:rPr>
              <a:t>use these anymore, even though they still work’. The current best  practices in </a:t>
            </a:r>
            <a:r>
              <a:rPr sz="1450" spc="-15" dirty="0">
                <a:latin typeface="Times New Roman"/>
                <a:cs typeface="Times New Roman"/>
              </a:rPr>
              <a:t>HTML </a:t>
            </a:r>
            <a:r>
              <a:rPr sz="1450" spc="-10" dirty="0">
                <a:latin typeface="Times New Roman"/>
                <a:cs typeface="Times New Roman"/>
              </a:rPr>
              <a:t>page design stipulate that most style should </a:t>
            </a:r>
            <a:r>
              <a:rPr sz="1450" spc="-5" dirty="0">
                <a:latin typeface="Times New Roman"/>
                <a:cs typeface="Times New Roman"/>
              </a:rPr>
              <a:t>be </a:t>
            </a:r>
            <a:r>
              <a:rPr sz="1450" spc="-10" dirty="0">
                <a:latin typeface="Times New Roman"/>
                <a:cs typeface="Times New Roman"/>
              </a:rPr>
              <a:t>contained in style  sheets, which are </a:t>
            </a:r>
            <a:r>
              <a:rPr sz="1450" spc="-5" dirty="0">
                <a:latin typeface="Times New Roman"/>
                <a:cs typeface="Times New Roman"/>
              </a:rPr>
              <a:t>a </a:t>
            </a:r>
            <a:r>
              <a:rPr sz="1450" spc="-10" dirty="0">
                <a:latin typeface="Times New Roman"/>
                <a:cs typeface="Times New Roman"/>
              </a:rPr>
              <a:t>set </a:t>
            </a:r>
            <a:r>
              <a:rPr sz="1450" spc="-5" dirty="0">
                <a:latin typeface="Times New Roman"/>
                <a:cs typeface="Times New Roman"/>
              </a:rPr>
              <a:t>of </a:t>
            </a:r>
            <a:r>
              <a:rPr sz="1450" spc="-10" dirty="0">
                <a:latin typeface="Times New Roman"/>
                <a:cs typeface="Times New Roman"/>
              </a:rPr>
              <a:t>rules that describe how </a:t>
            </a:r>
            <a:r>
              <a:rPr sz="1450" spc="-5" dirty="0">
                <a:latin typeface="Times New Roman"/>
                <a:cs typeface="Times New Roman"/>
              </a:rPr>
              <a:t>a </a:t>
            </a:r>
            <a:r>
              <a:rPr sz="1450" spc="-10" dirty="0">
                <a:latin typeface="Times New Roman"/>
                <a:cs typeface="Times New Roman"/>
              </a:rPr>
              <a:t>page should look. Style sheets are </a:t>
            </a:r>
            <a:r>
              <a:rPr sz="1450" spc="-5" dirty="0">
                <a:latin typeface="Times New Roman"/>
                <a:cs typeface="Times New Roman"/>
              </a:rPr>
              <a:t>a  </a:t>
            </a:r>
            <a:r>
              <a:rPr sz="1450" spc="-10" dirty="0">
                <a:latin typeface="Times New Roman"/>
                <a:cs typeface="Times New Roman"/>
              </a:rPr>
              <a:t>topic in themselves, and </a:t>
            </a:r>
            <a:r>
              <a:rPr sz="1450" spc="-5" dirty="0">
                <a:latin typeface="Times New Roman"/>
                <a:cs typeface="Times New Roman"/>
              </a:rPr>
              <a:t>not </a:t>
            </a:r>
            <a:r>
              <a:rPr sz="1450" spc="-10" dirty="0">
                <a:latin typeface="Times New Roman"/>
                <a:cs typeface="Times New Roman"/>
              </a:rPr>
              <a:t>very important at this stage in </a:t>
            </a:r>
            <a:r>
              <a:rPr sz="1450" spc="-5" dirty="0">
                <a:latin typeface="Times New Roman"/>
                <a:cs typeface="Times New Roman"/>
              </a:rPr>
              <a:t>your </a:t>
            </a:r>
            <a:r>
              <a:rPr sz="1450" spc="-10" dirty="0">
                <a:latin typeface="Times New Roman"/>
                <a:cs typeface="Times New Roman"/>
              </a:rPr>
              <a:t>learning. </a:t>
            </a:r>
            <a:r>
              <a:rPr sz="1450" spc="-20" dirty="0">
                <a:latin typeface="Times New Roman"/>
                <a:cs typeface="Times New Roman"/>
              </a:rPr>
              <a:t>However,  </a:t>
            </a:r>
            <a:r>
              <a:rPr sz="1450" spc="-10" dirty="0">
                <a:latin typeface="Times New Roman"/>
                <a:cs typeface="Times New Roman"/>
              </a:rPr>
              <a:t>you’ll want to </a:t>
            </a:r>
            <a:r>
              <a:rPr sz="1450" spc="-5" dirty="0">
                <a:latin typeface="Times New Roman"/>
                <a:cs typeface="Times New Roman"/>
              </a:rPr>
              <a:t>put </a:t>
            </a:r>
            <a:r>
              <a:rPr sz="1450" spc="-10" dirty="0">
                <a:latin typeface="Times New Roman"/>
                <a:cs typeface="Times New Roman"/>
              </a:rPr>
              <a:t>style sheets on </a:t>
            </a:r>
            <a:r>
              <a:rPr sz="1450" spc="-5" dirty="0">
                <a:latin typeface="Times New Roman"/>
                <a:cs typeface="Times New Roman"/>
              </a:rPr>
              <a:t>your </a:t>
            </a:r>
            <a:r>
              <a:rPr sz="1450" spc="-10" dirty="0">
                <a:latin typeface="Times New Roman"/>
                <a:cs typeface="Times New Roman"/>
              </a:rPr>
              <a:t>future reading</a:t>
            </a:r>
            <a:r>
              <a:rPr sz="1450" spc="35" dirty="0">
                <a:latin typeface="Times New Roman"/>
                <a:cs typeface="Times New Roman"/>
              </a:rPr>
              <a:t> </a:t>
            </a:r>
            <a:r>
              <a:rPr sz="1450" spc="-10" dirty="0">
                <a:latin typeface="Times New Roman"/>
                <a:cs typeface="Times New Roman"/>
              </a:rPr>
              <a:t>list.</a:t>
            </a:r>
            <a:endParaRPr sz="1450">
              <a:latin typeface="Times New Roman"/>
              <a:cs typeface="Times New Roman"/>
            </a:endParaRPr>
          </a:p>
          <a:p>
            <a:pPr marL="186055" marR="44450">
              <a:lnSpc>
                <a:spcPts val="1660"/>
              </a:lnSpc>
              <a:spcBef>
                <a:spcPts val="700"/>
              </a:spcBef>
            </a:pPr>
            <a:r>
              <a:rPr sz="1450" spc="-20" dirty="0">
                <a:latin typeface="Times New Roman"/>
                <a:cs typeface="Times New Roman"/>
              </a:rPr>
              <a:t>Writing </a:t>
            </a:r>
            <a:r>
              <a:rPr sz="1450" spc="-10" dirty="0">
                <a:latin typeface="Times New Roman"/>
                <a:cs typeface="Times New Roman"/>
              </a:rPr>
              <a:t>and viewing </a:t>
            </a:r>
            <a:r>
              <a:rPr sz="1450" spc="-15" dirty="0">
                <a:latin typeface="Times New Roman"/>
                <a:cs typeface="Times New Roman"/>
              </a:rPr>
              <a:t>HTML </a:t>
            </a:r>
            <a:r>
              <a:rPr sz="1450" spc="-10" dirty="0">
                <a:latin typeface="Times New Roman"/>
                <a:cs typeface="Times New Roman"/>
              </a:rPr>
              <a:t>is incredibly easy (and fun), which </a:t>
            </a:r>
            <a:r>
              <a:rPr sz="1450" spc="-5" dirty="0">
                <a:latin typeface="Times New Roman"/>
                <a:cs typeface="Times New Roman"/>
              </a:rPr>
              <a:t>of </a:t>
            </a:r>
            <a:r>
              <a:rPr sz="1450" spc="-10" dirty="0">
                <a:latin typeface="Times New Roman"/>
                <a:cs typeface="Times New Roman"/>
              </a:rPr>
              <a:t>course is </a:t>
            </a:r>
            <a:r>
              <a:rPr sz="1450" spc="-5" dirty="0">
                <a:latin typeface="Times New Roman"/>
                <a:cs typeface="Times New Roman"/>
              </a:rPr>
              <a:t>a </a:t>
            </a:r>
            <a:r>
              <a:rPr sz="1450" spc="-10" dirty="0">
                <a:latin typeface="Times New Roman"/>
                <a:cs typeface="Times New Roman"/>
              </a:rPr>
              <a:t>big factor  in what made it so </a:t>
            </a:r>
            <a:r>
              <a:rPr sz="1450" spc="-20" dirty="0">
                <a:latin typeface="Times New Roman"/>
                <a:cs typeface="Times New Roman"/>
              </a:rPr>
              <a:t>popular. </a:t>
            </a:r>
            <a:r>
              <a:rPr sz="1450" spc="-10" dirty="0">
                <a:latin typeface="Times New Roman"/>
                <a:cs typeface="Times New Roman"/>
              </a:rPr>
              <a:t>If you are reading this document on </a:t>
            </a:r>
            <a:r>
              <a:rPr sz="1450" spc="-5" dirty="0">
                <a:latin typeface="Times New Roman"/>
                <a:cs typeface="Times New Roman"/>
              </a:rPr>
              <a:t>a </a:t>
            </a:r>
            <a:r>
              <a:rPr sz="1450" spc="-15" dirty="0">
                <a:latin typeface="Times New Roman"/>
                <a:cs typeface="Times New Roman"/>
              </a:rPr>
              <a:t>computer, </a:t>
            </a:r>
            <a:r>
              <a:rPr sz="1450" spc="-10" dirty="0">
                <a:latin typeface="Times New Roman"/>
                <a:cs typeface="Times New Roman"/>
              </a:rPr>
              <a:t>then you  already have </a:t>
            </a:r>
            <a:r>
              <a:rPr sz="1450" b="1" spc="-10" dirty="0">
                <a:latin typeface="Times New Roman"/>
                <a:cs typeface="Times New Roman"/>
              </a:rPr>
              <a:t>everything </a:t>
            </a:r>
            <a:r>
              <a:rPr sz="1450" spc="-10" dirty="0">
                <a:latin typeface="Times New Roman"/>
                <a:cs typeface="Times New Roman"/>
              </a:rPr>
              <a:t>you need to try it </a:t>
            </a:r>
            <a:r>
              <a:rPr sz="1450" spc="-5" dirty="0">
                <a:latin typeface="Times New Roman"/>
                <a:cs typeface="Times New Roman"/>
              </a:rPr>
              <a:t>out </a:t>
            </a:r>
            <a:r>
              <a:rPr sz="1450" spc="-10" dirty="0">
                <a:latin typeface="Times New Roman"/>
                <a:cs typeface="Times New Roman"/>
              </a:rPr>
              <a:t>right </a:t>
            </a:r>
            <a:r>
              <a:rPr sz="1450" spc="-30" dirty="0">
                <a:latin typeface="Times New Roman"/>
                <a:cs typeface="Times New Roman"/>
              </a:rPr>
              <a:t>now. </a:t>
            </a:r>
            <a:r>
              <a:rPr sz="1450" spc="-10" dirty="0">
                <a:latin typeface="Times New Roman"/>
                <a:cs typeface="Times New Roman"/>
              </a:rPr>
              <a:t>All you need to build </a:t>
            </a:r>
            <a:r>
              <a:rPr sz="1450" spc="-5" dirty="0">
                <a:latin typeface="Times New Roman"/>
                <a:cs typeface="Times New Roman"/>
              </a:rPr>
              <a:t>a </a:t>
            </a:r>
            <a:r>
              <a:rPr sz="1450" spc="-10" dirty="0">
                <a:latin typeface="Times New Roman"/>
                <a:cs typeface="Times New Roman"/>
              </a:rPr>
              <a:t>web  page (an </a:t>
            </a:r>
            <a:r>
              <a:rPr sz="1450" spc="-15" dirty="0">
                <a:latin typeface="Times New Roman"/>
                <a:cs typeface="Times New Roman"/>
              </a:rPr>
              <a:t>HTML </a:t>
            </a:r>
            <a:r>
              <a:rPr sz="1450" spc="-10" dirty="0">
                <a:latin typeface="Times New Roman"/>
                <a:cs typeface="Times New Roman"/>
              </a:rPr>
              <a:t>page) is </a:t>
            </a:r>
            <a:r>
              <a:rPr sz="1450" spc="-5" dirty="0">
                <a:latin typeface="Times New Roman"/>
                <a:cs typeface="Times New Roman"/>
              </a:rPr>
              <a:t>a </a:t>
            </a:r>
            <a:r>
              <a:rPr sz="1450" spc="-15" dirty="0">
                <a:latin typeface="Times New Roman"/>
                <a:cs typeface="Times New Roman"/>
              </a:rPr>
              <a:t>computer, </a:t>
            </a:r>
            <a:r>
              <a:rPr sz="1450" spc="-5" dirty="0">
                <a:latin typeface="Times New Roman"/>
                <a:cs typeface="Times New Roman"/>
              </a:rPr>
              <a:t>a </a:t>
            </a:r>
            <a:r>
              <a:rPr sz="1450" spc="-10" dirty="0">
                <a:latin typeface="Times New Roman"/>
                <a:cs typeface="Times New Roman"/>
              </a:rPr>
              <a:t>text editor (something as simple as Notepad will  </a:t>
            </a:r>
            <a:r>
              <a:rPr sz="1450" spc="-15" dirty="0">
                <a:latin typeface="Times New Roman"/>
                <a:cs typeface="Times New Roman"/>
              </a:rPr>
              <a:t>suffice) </a:t>
            </a:r>
            <a:r>
              <a:rPr sz="1450" spc="-10" dirty="0">
                <a:latin typeface="Times New Roman"/>
                <a:cs typeface="Times New Roman"/>
              </a:rPr>
              <a:t>and </a:t>
            </a:r>
            <a:r>
              <a:rPr sz="1450" spc="-5" dirty="0">
                <a:latin typeface="Times New Roman"/>
                <a:cs typeface="Times New Roman"/>
              </a:rPr>
              <a:t>a </a:t>
            </a:r>
            <a:r>
              <a:rPr sz="1450" spc="-20" dirty="0">
                <a:latin typeface="Times New Roman"/>
                <a:cs typeface="Times New Roman"/>
              </a:rPr>
              <a:t>browser. </a:t>
            </a:r>
            <a:r>
              <a:rPr sz="1450" spc="-60" dirty="0">
                <a:latin typeface="Times New Roman"/>
                <a:cs typeface="Times New Roman"/>
              </a:rPr>
              <a:t>To </a:t>
            </a:r>
            <a:r>
              <a:rPr sz="1450" spc="-10" dirty="0">
                <a:latin typeface="Times New Roman"/>
                <a:cs typeface="Times New Roman"/>
              </a:rPr>
              <a:t>work with </a:t>
            </a:r>
            <a:r>
              <a:rPr sz="1450" spc="-15" dirty="0">
                <a:latin typeface="Times New Roman"/>
                <a:cs typeface="Times New Roman"/>
              </a:rPr>
              <a:t>HTML, </a:t>
            </a:r>
            <a:r>
              <a:rPr sz="1450" spc="-10" dirty="0">
                <a:latin typeface="Times New Roman"/>
                <a:cs typeface="Times New Roman"/>
              </a:rPr>
              <a:t>you </a:t>
            </a:r>
            <a:r>
              <a:rPr sz="1450" spc="-15" dirty="0">
                <a:latin typeface="Times New Roman"/>
                <a:cs typeface="Times New Roman"/>
              </a:rPr>
              <a:t>don’t </a:t>
            </a:r>
            <a:r>
              <a:rPr sz="1450" spc="-10" dirty="0">
                <a:latin typeface="Times New Roman"/>
                <a:cs typeface="Times New Roman"/>
              </a:rPr>
              <a:t>need </a:t>
            </a:r>
            <a:r>
              <a:rPr sz="1450" spc="-5" dirty="0">
                <a:latin typeface="Times New Roman"/>
                <a:cs typeface="Times New Roman"/>
              </a:rPr>
              <a:t>a </a:t>
            </a:r>
            <a:r>
              <a:rPr sz="1450" spc="-10" dirty="0">
                <a:latin typeface="Times New Roman"/>
                <a:cs typeface="Times New Roman"/>
              </a:rPr>
              <a:t>server </a:t>
            </a:r>
            <a:r>
              <a:rPr sz="1450" spc="-5" dirty="0">
                <a:latin typeface="Times New Roman"/>
                <a:cs typeface="Times New Roman"/>
              </a:rPr>
              <a:t>or </a:t>
            </a:r>
            <a:r>
              <a:rPr sz="1450" spc="-10" dirty="0">
                <a:latin typeface="Times New Roman"/>
                <a:cs typeface="Times New Roman"/>
              </a:rPr>
              <a:t>any special  software at all. </a:t>
            </a:r>
            <a:r>
              <a:rPr sz="1450" spc="-60" dirty="0">
                <a:latin typeface="Times New Roman"/>
                <a:cs typeface="Times New Roman"/>
              </a:rPr>
              <a:t>You </a:t>
            </a:r>
            <a:r>
              <a:rPr sz="1450" spc="-10" dirty="0">
                <a:latin typeface="Times New Roman"/>
                <a:cs typeface="Times New Roman"/>
              </a:rPr>
              <a:t>simply create the file, save it with an .htm </a:t>
            </a:r>
            <a:r>
              <a:rPr sz="1450" spc="-5" dirty="0">
                <a:latin typeface="Times New Roman"/>
                <a:cs typeface="Times New Roman"/>
              </a:rPr>
              <a:t>or </a:t>
            </a:r>
            <a:r>
              <a:rPr sz="1450" spc="-10" dirty="0">
                <a:latin typeface="Times New Roman"/>
                <a:cs typeface="Times New Roman"/>
              </a:rPr>
              <a:t>.html extension, and  open it directly in </a:t>
            </a:r>
            <a:r>
              <a:rPr sz="1450" spc="-5" dirty="0">
                <a:latin typeface="Times New Roman"/>
                <a:cs typeface="Times New Roman"/>
              </a:rPr>
              <a:t>your</a:t>
            </a:r>
            <a:r>
              <a:rPr sz="1450" spc="10" dirty="0">
                <a:latin typeface="Times New Roman"/>
                <a:cs typeface="Times New Roman"/>
              </a:rPr>
              <a:t> </a:t>
            </a:r>
            <a:r>
              <a:rPr sz="1450" spc="-20" dirty="0">
                <a:latin typeface="Times New Roman"/>
                <a:cs typeface="Times New Roman"/>
              </a:rPr>
              <a:t>browser.</a:t>
            </a:r>
            <a:endParaRPr sz="145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2292" y="448167"/>
            <a:ext cx="6115415" cy="63109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028968"/>
            <a:ext cx="6662420" cy="3100070"/>
          </a:xfrm>
          <a:prstGeom prst="rect">
            <a:avLst/>
          </a:prstGeom>
        </p:spPr>
        <p:txBody>
          <a:bodyPr vert="horz" wrap="square" lIns="0" tIns="133350" rIns="0" bIns="0" rtlCol="0">
            <a:spAutoFit/>
          </a:bodyPr>
          <a:lstStyle/>
          <a:p>
            <a:pPr marL="12700">
              <a:lnSpc>
                <a:spcPct val="100000"/>
              </a:lnSpc>
              <a:spcBef>
                <a:spcPts val="1050"/>
              </a:spcBef>
            </a:pPr>
            <a:r>
              <a:rPr sz="1650" b="1" spc="-5" dirty="0">
                <a:solidFill>
                  <a:srgbClr val="003366"/>
                </a:solidFill>
                <a:latin typeface="Times New Roman"/>
                <a:cs typeface="Times New Roman"/>
              </a:rPr>
              <a:t>Basic Elements </a:t>
            </a:r>
            <a:r>
              <a:rPr sz="1650" b="1" dirty="0">
                <a:solidFill>
                  <a:srgbClr val="003366"/>
                </a:solidFill>
                <a:latin typeface="Times New Roman"/>
                <a:cs typeface="Times New Roman"/>
              </a:rPr>
              <a:t>of</a:t>
            </a:r>
            <a:r>
              <a:rPr sz="1650" b="1" spc="5" dirty="0">
                <a:solidFill>
                  <a:srgbClr val="003366"/>
                </a:solidFill>
                <a:latin typeface="Times New Roman"/>
                <a:cs typeface="Times New Roman"/>
              </a:rPr>
              <a:t> </a:t>
            </a:r>
            <a:r>
              <a:rPr sz="1650" b="1" dirty="0">
                <a:solidFill>
                  <a:srgbClr val="003366"/>
                </a:solidFill>
                <a:latin typeface="Times New Roman"/>
                <a:cs typeface="Times New Roman"/>
              </a:rPr>
              <a:t>HTML</a:t>
            </a:r>
            <a:endParaRPr sz="1650">
              <a:latin typeface="Times New Roman"/>
              <a:cs typeface="Times New Roman"/>
            </a:endParaRPr>
          </a:p>
          <a:p>
            <a:pPr marL="186055" marR="44450">
              <a:lnSpc>
                <a:spcPts val="1660"/>
              </a:lnSpc>
              <a:spcBef>
                <a:spcPts val="935"/>
              </a:spcBef>
            </a:pPr>
            <a:r>
              <a:rPr sz="1450" spc="-10" dirty="0">
                <a:latin typeface="Times New Roman"/>
                <a:cs typeface="Times New Roman"/>
              </a:rPr>
              <a:t>All </a:t>
            </a:r>
            <a:r>
              <a:rPr sz="1450" spc="-15" dirty="0">
                <a:latin typeface="Times New Roman"/>
                <a:cs typeface="Times New Roman"/>
              </a:rPr>
              <a:t>HTML </a:t>
            </a:r>
            <a:r>
              <a:rPr sz="1450" spc="-10" dirty="0">
                <a:latin typeface="Times New Roman"/>
                <a:cs typeface="Times New Roman"/>
              </a:rPr>
              <a:t>based documents have the same basic elements. They are composed </a:t>
            </a:r>
            <a:r>
              <a:rPr sz="1450" spc="-5" dirty="0">
                <a:latin typeface="Times New Roman"/>
                <a:cs typeface="Times New Roman"/>
              </a:rPr>
              <a:t>of </a:t>
            </a:r>
            <a:r>
              <a:rPr sz="1450" spc="-10" dirty="0">
                <a:latin typeface="Times New Roman"/>
                <a:cs typeface="Times New Roman"/>
              </a:rPr>
              <a:t>tags  that define the various parts </a:t>
            </a:r>
            <a:r>
              <a:rPr sz="1450" spc="-5" dirty="0">
                <a:latin typeface="Times New Roman"/>
                <a:cs typeface="Times New Roman"/>
              </a:rPr>
              <a:t>of </a:t>
            </a:r>
            <a:r>
              <a:rPr sz="1450" spc="-10" dirty="0">
                <a:latin typeface="Times New Roman"/>
                <a:cs typeface="Times New Roman"/>
              </a:rPr>
              <a:t>the document—from where it starts and ends, and  everything in between. </a:t>
            </a:r>
            <a:r>
              <a:rPr sz="1450" spc="-15" dirty="0">
                <a:latin typeface="Times New Roman"/>
                <a:cs typeface="Times New Roman"/>
              </a:rPr>
              <a:t>HTML </a:t>
            </a:r>
            <a:r>
              <a:rPr sz="1450" spc="-10" dirty="0">
                <a:latin typeface="Times New Roman"/>
                <a:cs typeface="Times New Roman"/>
              </a:rPr>
              <a:t>uses elements (“tags”) to mark up sections </a:t>
            </a:r>
            <a:r>
              <a:rPr sz="1450" spc="-5" dirty="0">
                <a:latin typeface="Times New Roman"/>
                <a:cs typeface="Times New Roman"/>
              </a:rPr>
              <a:t>of </a:t>
            </a:r>
            <a:r>
              <a:rPr sz="1450" spc="-10" dirty="0">
                <a:latin typeface="Times New Roman"/>
                <a:cs typeface="Times New Roman"/>
              </a:rPr>
              <a:t>text. These  can include headings, subtitles, lists, bold </a:t>
            </a:r>
            <a:r>
              <a:rPr sz="1450" spc="-5" dirty="0">
                <a:latin typeface="Times New Roman"/>
                <a:cs typeface="Times New Roman"/>
              </a:rPr>
              <a:t>or </a:t>
            </a:r>
            <a:r>
              <a:rPr sz="1450" spc="-10" dirty="0">
                <a:latin typeface="Times New Roman"/>
                <a:cs typeface="Times New Roman"/>
              </a:rPr>
              <a:t>underlined text and, </a:t>
            </a:r>
            <a:r>
              <a:rPr sz="1450" spc="-5" dirty="0">
                <a:latin typeface="Times New Roman"/>
                <a:cs typeface="Times New Roman"/>
              </a:rPr>
              <a:t>of </a:t>
            </a:r>
            <a:r>
              <a:rPr sz="1450" spc="-10" dirty="0">
                <a:latin typeface="Times New Roman"/>
                <a:cs typeface="Times New Roman"/>
              </a:rPr>
              <a:t>course,</a:t>
            </a:r>
            <a:r>
              <a:rPr sz="1450" spc="105" dirty="0">
                <a:latin typeface="Times New Roman"/>
                <a:cs typeface="Times New Roman"/>
              </a:rPr>
              <a:t> </a:t>
            </a:r>
            <a:r>
              <a:rPr sz="1450" spc="-10" dirty="0">
                <a:latin typeface="Times New Roman"/>
                <a:cs typeface="Times New Roman"/>
              </a:rPr>
              <a:t>links.</a:t>
            </a:r>
            <a:endParaRPr sz="1450">
              <a:latin typeface="Times New Roman"/>
              <a:cs typeface="Times New Roman"/>
            </a:endParaRPr>
          </a:p>
          <a:p>
            <a:pPr marL="186055">
              <a:lnSpc>
                <a:spcPts val="1605"/>
              </a:lnSpc>
            </a:pPr>
            <a:r>
              <a:rPr sz="1450" spc="-15" dirty="0">
                <a:latin typeface="Times New Roman"/>
                <a:cs typeface="Times New Roman"/>
              </a:rPr>
              <a:t>HTML </a:t>
            </a:r>
            <a:r>
              <a:rPr sz="1450" spc="-10" dirty="0">
                <a:latin typeface="Times New Roman"/>
                <a:cs typeface="Times New Roman"/>
              </a:rPr>
              <a:t>documents read from left to right and top to</a:t>
            </a:r>
            <a:r>
              <a:rPr sz="1450" spc="-5" dirty="0">
                <a:latin typeface="Times New Roman"/>
                <a:cs typeface="Times New Roman"/>
              </a:rPr>
              <a:t> </a:t>
            </a:r>
            <a:r>
              <a:rPr sz="1450" spc="-10" dirty="0">
                <a:latin typeface="Times New Roman"/>
                <a:cs typeface="Times New Roman"/>
              </a:rPr>
              <a:t>bottom.</a:t>
            </a:r>
            <a:endParaRPr sz="1450">
              <a:latin typeface="Times New Roman"/>
              <a:cs typeface="Times New Roman"/>
            </a:endParaRPr>
          </a:p>
          <a:p>
            <a:pPr marL="186055">
              <a:lnSpc>
                <a:spcPct val="100000"/>
              </a:lnSpc>
              <a:spcBef>
                <a:spcPts val="635"/>
              </a:spcBef>
            </a:pPr>
            <a:r>
              <a:rPr sz="1450" b="1" i="1" spc="-40" dirty="0">
                <a:solidFill>
                  <a:srgbClr val="003366"/>
                </a:solidFill>
                <a:latin typeface="Times New Roman"/>
                <a:cs typeface="Times New Roman"/>
              </a:rPr>
              <a:t>Tags</a:t>
            </a:r>
            <a:endParaRPr sz="1450">
              <a:latin typeface="Times New Roman"/>
              <a:cs typeface="Times New Roman"/>
            </a:endParaRPr>
          </a:p>
          <a:p>
            <a:pPr marL="186055" marR="5080">
              <a:lnSpc>
                <a:spcPts val="1660"/>
              </a:lnSpc>
              <a:spcBef>
                <a:spcPts val="760"/>
              </a:spcBef>
            </a:pPr>
            <a:r>
              <a:rPr sz="1450" spc="-60" dirty="0">
                <a:latin typeface="Times New Roman"/>
                <a:cs typeface="Times New Roman"/>
              </a:rPr>
              <a:t>To </a:t>
            </a:r>
            <a:r>
              <a:rPr sz="1450" spc="-10" dirty="0">
                <a:latin typeface="Times New Roman"/>
                <a:cs typeface="Times New Roman"/>
              </a:rPr>
              <a:t>distinguish tags from ordinary text, tags appear inside brackets: </a:t>
            </a:r>
            <a:r>
              <a:rPr sz="1450" b="1" spc="-10" dirty="0">
                <a:latin typeface="Times New Roman"/>
                <a:cs typeface="Times New Roman"/>
              </a:rPr>
              <a:t>&lt; </a:t>
            </a:r>
            <a:r>
              <a:rPr sz="1450" spc="-10" dirty="0">
                <a:latin typeface="Times New Roman"/>
                <a:cs typeface="Times New Roman"/>
              </a:rPr>
              <a:t>and </a:t>
            </a:r>
            <a:r>
              <a:rPr sz="1450" b="1" spc="-10" dirty="0">
                <a:latin typeface="Times New Roman"/>
                <a:cs typeface="Times New Roman"/>
              </a:rPr>
              <a:t>&gt;</a:t>
            </a:r>
            <a:r>
              <a:rPr sz="1450" spc="-10" dirty="0">
                <a:latin typeface="Times New Roman"/>
                <a:cs typeface="Times New Roman"/>
              </a:rPr>
              <a:t>. Most tags  have an open and close tag, also known as </a:t>
            </a:r>
            <a:r>
              <a:rPr sz="1450" spc="-5" dirty="0">
                <a:latin typeface="Times New Roman"/>
                <a:cs typeface="Times New Roman"/>
              </a:rPr>
              <a:t>a </a:t>
            </a:r>
            <a:r>
              <a:rPr sz="1450" spc="-10" dirty="0">
                <a:latin typeface="Times New Roman"/>
                <a:cs typeface="Times New Roman"/>
              </a:rPr>
              <a:t>start and end tag. The open tag starts with &lt;  and end tag starts with &lt;/. For example </a:t>
            </a:r>
            <a:r>
              <a:rPr sz="1450" b="1" spc="-10" dirty="0">
                <a:latin typeface="Times New Roman"/>
                <a:cs typeface="Times New Roman"/>
              </a:rPr>
              <a:t>&lt;b&gt; </a:t>
            </a:r>
            <a:r>
              <a:rPr sz="1450" spc="-10" dirty="0">
                <a:latin typeface="Times New Roman"/>
                <a:cs typeface="Times New Roman"/>
              </a:rPr>
              <a:t>indicates to start bold and </a:t>
            </a:r>
            <a:r>
              <a:rPr sz="1450" b="1" spc="-10" dirty="0">
                <a:latin typeface="Times New Roman"/>
                <a:cs typeface="Times New Roman"/>
              </a:rPr>
              <a:t>&lt;/b&gt; </a:t>
            </a:r>
            <a:r>
              <a:rPr sz="1450" spc="-10" dirty="0">
                <a:latin typeface="Times New Roman"/>
                <a:cs typeface="Times New Roman"/>
              </a:rPr>
              <a:t>indicates to  stop (end)</a:t>
            </a:r>
            <a:r>
              <a:rPr sz="1450" spc="-5" dirty="0">
                <a:latin typeface="Times New Roman"/>
                <a:cs typeface="Times New Roman"/>
              </a:rPr>
              <a:t> </a:t>
            </a:r>
            <a:r>
              <a:rPr sz="1450" spc="-10" dirty="0">
                <a:latin typeface="Times New Roman"/>
                <a:cs typeface="Times New Roman"/>
              </a:rPr>
              <a:t>bold.</a:t>
            </a:r>
            <a:endParaRPr sz="1450">
              <a:latin typeface="Times New Roman"/>
              <a:cs typeface="Times New Roman"/>
            </a:endParaRPr>
          </a:p>
          <a:p>
            <a:pPr marL="186055">
              <a:lnSpc>
                <a:spcPct val="100000"/>
              </a:lnSpc>
              <a:spcBef>
                <a:spcPts val="585"/>
              </a:spcBef>
            </a:pPr>
            <a:r>
              <a:rPr sz="1450" spc="-10" dirty="0">
                <a:latin typeface="Times New Roman"/>
                <a:cs typeface="Times New Roman"/>
              </a:rPr>
              <a:t>For example here is </a:t>
            </a:r>
            <a:r>
              <a:rPr sz="1450" spc="-5" dirty="0">
                <a:latin typeface="Times New Roman"/>
                <a:cs typeface="Times New Roman"/>
              </a:rPr>
              <a:t>a </a:t>
            </a:r>
            <a:r>
              <a:rPr sz="1450" spc="-10" dirty="0">
                <a:latin typeface="Times New Roman"/>
                <a:cs typeface="Times New Roman"/>
              </a:rPr>
              <a:t>paragraph</a:t>
            </a:r>
            <a:r>
              <a:rPr sz="1450" spc="10" dirty="0">
                <a:latin typeface="Times New Roman"/>
                <a:cs typeface="Times New Roman"/>
              </a:rPr>
              <a:t> </a:t>
            </a:r>
            <a:r>
              <a:rPr sz="1450" spc="-10" dirty="0">
                <a:latin typeface="Times New Roman"/>
                <a:cs typeface="Times New Roman"/>
              </a:rPr>
              <a:t>element:</a:t>
            </a:r>
            <a:endParaRPr sz="1450">
              <a:latin typeface="Times New Roman"/>
              <a:cs typeface="Times New Roman"/>
            </a:endParaRPr>
          </a:p>
        </p:txBody>
      </p:sp>
      <p:sp>
        <p:nvSpPr>
          <p:cNvPr id="4" name="object 4"/>
          <p:cNvSpPr/>
          <p:nvPr/>
        </p:nvSpPr>
        <p:spPr>
          <a:xfrm>
            <a:off x="2093462" y="4216431"/>
            <a:ext cx="3373076" cy="27438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4853116"/>
            <a:ext cx="6482080"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this example the &lt;p&gt; and &lt;/p&gt; are the tags: they are used to delineate the text  contained within as </a:t>
            </a:r>
            <a:r>
              <a:rPr sz="1450" spc="-5" dirty="0">
                <a:latin typeface="Times New Roman"/>
                <a:cs typeface="Times New Roman"/>
              </a:rPr>
              <a:t>a </a:t>
            </a:r>
            <a:r>
              <a:rPr sz="1450" spc="-10" dirty="0">
                <a:latin typeface="Times New Roman"/>
                <a:cs typeface="Times New Roman"/>
              </a:rPr>
              <a:t>paragraph. Something worth pointing </a:t>
            </a:r>
            <a:r>
              <a:rPr sz="1450" spc="-5" dirty="0">
                <a:latin typeface="Times New Roman"/>
                <a:cs typeface="Times New Roman"/>
              </a:rPr>
              <a:t>out </a:t>
            </a:r>
            <a:r>
              <a:rPr sz="1450" spc="-10" dirty="0">
                <a:latin typeface="Times New Roman"/>
                <a:cs typeface="Times New Roman"/>
              </a:rPr>
              <a:t>here is that you </a:t>
            </a:r>
            <a:r>
              <a:rPr sz="1450" spc="-15" dirty="0">
                <a:latin typeface="Times New Roman"/>
                <a:cs typeface="Times New Roman"/>
              </a:rPr>
              <a:t>don’t  </a:t>
            </a:r>
            <a:r>
              <a:rPr sz="1450" spc="-10" dirty="0">
                <a:latin typeface="Times New Roman"/>
                <a:cs typeface="Times New Roman"/>
              </a:rPr>
              <a:t>have to </a:t>
            </a:r>
            <a:r>
              <a:rPr sz="1450" spc="-5" dirty="0">
                <a:latin typeface="Times New Roman"/>
                <a:cs typeface="Times New Roman"/>
              </a:rPr>
              <a:t>put </a:t>
            </a:r>
            <a:r>
              <a:rPr sz="1450" spc="-10" dirty="0">
                <a:latin typeface="Times New Roman"/>
                <a:cs typeface="Times New Roman"/>
              </a:rPr>
              <a:t>everything on </a:t>
            </a:r>
            <a:r>
              <a:rPr sz="1450" spc="-5" dirty="0">
                <a:latin typeface="Times New Roman"/>
                <a:cs typeface="Times New Roman"/>
              </a:rPr>
              <a:t>a </a:t>
            </a:r>
            <a:r>
              <a:rPr sz="1450" spc="-10" dirty="0">
                <a:latin typeface="Times New Roman"/>
                <a:cs typeface="Times New Roman"/>
              </a:rPr>
              <a:t>single line. The code above works just as well as this</a:t>
            </a:r>
            <a:r>
              <a:rPr sz="1450" spc="185" dirty="0">
                <a:latin typeface="Times New Roman"/>
                <a:cs typeface="Times New Roman"/>
              </a:rPr>
              <a:t> </a:t>
            </a:r>
            <a:r>
              <a:rPr sz="1450" spc="-10" dirty="0">
                <a:latin typeface="Times New Roman"/>
                <a:cs typeface="Times New Roman"/>
              </a:rPr>
              <a:t>below:</a:t>
            </a:r>
            <a:endParaRPr sz="1450">
              <a:latin typeface="Times New Roman"/>
              <a:cs typeface="Times New Roman"/>
            </a:endParaRPr>
          </a:p>
        </p:txBody>
      </p:sp>
      <p:sp>
        <p:nvSpPr>
          <p:cNvPr id="6" name="object 6"/>
          <p:cNvSpPr/>
          <p:nvPr/>
        </p:nvSpPr>
        <p:spPr>
          <a:xfrm>
            <a:off x="2459107" y="5606665"/>
            <a:ext cx="2650927" cy="68597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6581762"/>
            <a:ext cx="6483350" cy="25044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fact, the indentation </a:t>
            </a:r>
            <a:r>
              <a:rPr sz="1450" spc="-15" dirty="0">
                <a:latin typeface="Times New Roman"/>
                <a:cs typeface="Times New Roman"/>
              </a:rPr>
              <a:t>isn’t </a:t>
            </a:r>
            <a:r>
              <a:rPr sz="1450" spc="-10" dirty="0">
                <a:latin typeface="Times New Roman"/>
                <a:cs typeface="Times New Roman"/>
              </a:rPr>
              <a:t>needed </a:t>
            </a:r>
            <a:r>
              <a:rPr sz="1450" spc="-20" dirty="0">
                <a:latin typeface="Times New Roman"/>
                <a:cs typeface="Times New Roman"/>
              </a:rPr>
              <a:t>either, </a:t>
            </a:r>
            <a:r>
              <a:rPr sz="1450" spc="-10" dirty="0">
                <a:latin typeface="Times New Roman"/>
                <a:cs typeface="Times New Roman"/>
              </a:rPr>
              <a:t>although it certainly improves the </a:t>
            </a:r>
            <a:r>
              <a:rPr sz="1450" spc="-20" dirty="0">
                <a:latin typeface="Times New Roman"/>
                <a:cs typeface="Times New Roman"/>
              </a:rPr>
              <a:t>readability.  </a:t>
            </a:r>
            <a:r>
              <a:rPr sz="1450" spc="-10" dirty="0">
                <a:latin typeface="Times New Roman"/>
                <a:cs typeface="Times New Roman"/>
              </a:rPr>
              <a:t>Keep in mind that someone (maybe </a:t>
            </a:r>
            <a:r>
              <a:rPr sz="1450" spc="-5" dirty="0">
                <a:latin typeface="Times New Roman"/>
                <a:cs typeface="Times New Roman"/>
              </a:rPr>
              <a:t>you) </a:t>
            </a:r>
            <a:r>
              <a:rPr sz="1450" spc="-10" dirty="0">
                <a:latin typeface="Times New Roman"/>
                <a:cs typeface="Times New Roman"/>
              </a:rPr>
              <a:t>may have to edit </a:t>
            </a:r>
            <a:r>
              <a:rPr sz="1450" spc="-5" dirty="0">
                <a:latin typeface="Times New Roman"/>
                <a:cs typeface="Times New Roman"/>
              </a:rPr>
              <a:t>your </a:t>
            </a:r>
            <a:r>
              <a:rPr sz="1450" spc="-15" dirty="0">
                <a:latin typeface="Times New Roman"/>
                <a:cs typeface="Times New Roman"/>
              </a:rPr>
              <a:t>HTML </a:t>
            </a:r>
            <a:r>
              <a:rPr sz="1450" spc="-10" dirty="0">
                <a:latin typeface="Times New Roman"/>
                <a:cs typeface="Times New Roman"/>
              </a:rPr>
              <a:t>in the future, so  making it readable is </a:t>
            </a:r>
            <a:r>
              <a:rPr sz="1450" spc="-5" dirty="0">
                <a:latin typeface="Times New Roman"/>
                <a:cs typeface="Times New Roman"/>
              </a:rPr>
              <a:t>a </a:t>
            </a:r>
            <a:r>
              <a:rPr sz="1450" spc="-10" dirty="0">
                <a:latin typeface="Times New Roman"/>
                <a:cs typeface="Times New Roman"/>
              </a:rPr>
              <a:t>good</a:t>
            </a:r>
            <a:r>
              <a:rPr sz="1450" spc="10" dirty="0">
                <a:latin typeface="Times New Roman"/>
                <a:cs typeface="Times New Roman"/>
              </a:rPr>
              <a:t> </a:t>
            </a:r>
            <a:r>
              <a:rPr sz="1450" spc="-10" dirty="0">
                <a:latin typeface="Times New Roman"/>
                <a:cs typeface="Times New Roman"/>
              </a:rPr>
              <a:t>idea.</a:t>
            </a:r>
            <a:endParaRPr sz="1450">
              <a:latin typeface="Times New Roman"/>
              <a:cs typeface="Times New Roman"/>
            </a:endParaRPr>
          </a:p>
          <a:p>
            <a:pPr marL="12700" marR="9525">
              <a:lnSpc>
                <a:spcPts val="1660"/>
              </a:lnSpc>
              <a:spcBef>
                <a:spcPts val="710"/>
              </a:spcBef>
            </a:pPr>
            <a:r>
              <a:rPr sz="1450" spc="-10" dirty="0">
                <a:latin typeface="Times New Roman"/>
                <a:cs typeface="Times New Roman"/>
              </a:rPr>
              <a:t>All tag formats are the same. They begin with </a:t>
            </a:r>
            <a:r>
              <a:rPr sz="1450" spc="-5" dirty="0">
                <a:latin typeface="Times New Roman"/>
                <a:cs typeface="Times New Roman"/>
              </a:rPr>
              <a:t>a </a:t>
            </a:r>
            <a:r>
              <a:rPr sz="1450" spc="-10" dirty="0">
                <a:latin typeface="Times New Roman"/>
                <a:cs typeface="Times New Roman"/>
              </a:rPr>
              <a:t>less-than sign: &lt; and end with </a:t>
            </a:r>
            <a:r>
              <a:rPr sz="1450" spc="-5" dirty="0">
                <a:latin typeface="Times New Roman"/>
                <a:cs typeface="Times New Roman"/>
              </a:rPr>
              <a:t>a </a:t>
            </a:r>
            <a:r>
              <a:rPr sz="1450" spc="-15" dirty="0">
                <a:latin typeface="Times New Roman"/>
                <a:cs typeface="Times New Roman"/>
              </a:rPr>
              <a:t>greater-  </a:t>
            </a:r>
            <a:r>
              <a:rPr sz="1450" spc="-10" dirty="0">
                <a:latin typeface="Times New Roman"/>
                <a:cs typeface="Times New Roman"/>
              </a:rPr>
              <a:t>than sign: &gt;. Always. What goes inside the &lt; and &gt; is the tag name. A big part </a:t>
            </a:r>
            <a:r>
              <a:rPr sz="1450" spc="-5" dirty="0">
                <a:latin typeface="Times New Roman"/>
                <a:cs typeface="Times New Roman"/>
              </a:rPr>
              <a:t>of  </a:t>
            </a:r>
            <a:r>
              <a:rPr sz="1450" spc="-10" dirty="0">
                <a:latin typeface="Times New Roman"/>
                <a:cs typeface="Times New Roman"/>
              </a:rPr>
              <a:t>learning </a:t>
            </a:r>
            <a:r>
              <a:rPr sz="1450" spc="-15" dirty="0">
                <a:latin typeface="Times New Roman"/>
                <a:cs typeface="Times New Roman"/>
              </a:rPr>
              <a:t>HTML </a:t>
            </a:r>
            <a:r>
              <a:rPr sz="1450" spc="-10" dirty="0">
                <a:latin typeface="Times New Roman"/>
                <a:cs typeface="Times New Roman"/>
              </a:rPr>
              <a:t>is learning the specific tags and what they</a:t>
            </a:r>
            <a:r>
              <a:rPr sz="1450" spc="-5" dirty="0">
                <a:latin typeface="Times New Roman"/>
                <a:cs typeface="Times New Roman"/>
              </a:rPr>
              <a:t> do.</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Nested </a:t>
            </a:r>
            <a:r>
              <a:rPr sz="1450" b="1" i="1" spc="-40" dirty="0">
                <a:solidFill>
                  <a:srgbClr val="003366"/>
                </a:solidFill>
                <a:latin typeface="Times New Roman"/>
                <a:cs typeface="Times New Roman"/>
              </a:rPr>
              <a:t>Tags</a:t>
            </a:r>
            <a:endParaRPr sz="1450">
              <a:latin typeface="Times New Roman"/>
              <a:cs typeface="Times New Roman"/>
            </a:endParaRPr>
          </a:p>
          <a:p>
            <a:pPr marL="12700" marR="631190">
              <a:lnSpc>
                <a:spcPts val="1660"/>
              </a:lnSpc>
              <a:spcBef>
                <a:spcPts val="755"/>
              </a:spcBef>
            </a:pPr>
            <a:r>
              <a:rPr sz="1450" spc="-10" dirty="0">
                <a:latin typeface="Times New Roman"/>
                <a:cs typeface="Times New Roman"/>
              </a:rPr>
              <a:t>In general, most tags can </a:t>
            </a:r>
            <a:r>
              <a:rPr sz="1450" spc="-5" dirty="0">
                <a:latin typeface="Times New Roman"/>
                <a:cs typeface="Times New Roman"/>
              </a:rPr>
              <a:t>be </a:t>
            </a:r>
            <a:r>
              <a:rPr sz="1450" spc="-10" dirty="0">
                <a:latin typeface="Times New Roman"/>
                <a:cs typeface="Times New Roman"/>
              </a:rPr>
              <a:t>nested inside other tags, </a:t>
            </a:r>
            <a:r>
              <a:rPr sz="1450" spc="-5" dirty="0">
                <a:latin typeface="Times New Roman"/>
                <a:cs typeface="Times New Roman"/>
              </a:rPr>
              <a:t>but of </a:t>
            </a:r>
            <a:r>
              <a:rPr sz="1450" spc="-10" dirty="0">
                <a:latin typeface="Times New Roman"/>
                <a:cs typeface="Times New Roman"/>
              </a:rPr>
              <a:t>course there may </a:t>
            </a:r>
            <a:r>
              <a:rPr sz="1450" spc="-5" dirty="0">
                <a:latin typeface="Times New Roman"/>
                <a:cs typeface="Times New Roman"/>
              </a:rPr>
              <a:t>be  </a:t>
            </a:r>
            <a:r>
              <a:rPr sz="1450" spc="-10" dirty="0">
                <a:latin typeface="Times New Roman"/>
                <a:cs typeface="Times New Roman"/>
              </a:rPr>
              <a:t>exceptions to this</a:t>
            </a:r>
            <a:r>
              <a:rPr sz="1450" dirty="0">
                <a:latin typeface="Times New Roman"/>
                <a:cs typeface="Times New Roman"/>
              </a:rPr>
              <a:t> </a:t>
            </a:r>
            <a:r>
              <a:rPr sz="1450" spc="-10" dirty="0">
                <a:latin typeface="Times New Roman"/>
                <a:cs typeface="Times New Roman"/>
              </a:rPr>
              <a:t>rule.</a:t>
            </a:r>
            <a:endParaRPr sz="1450">
              <a:latin typeface="Times New Roman"/>
              <a:cs typeface="Times New Roman"/>
            </a:endParaRPr>
          </a:p>
          <a:p>
            <a:pPr marL="12700">
              <a:lnSpc>
                <a:spcPct val="100000"/>
              </a:lnSpc>
              <a:spcBef>
                <a:spcPts val="590"/>
              </a:spcBef>
            </a:pPr>
            <a:r>
              <a:rPr sz="1450" spc="-10" dirty="0">
                <a:latin typeface="Times New Roman"/>
                <a:cs typeface="Times New Roman"/>
              </a:rPr>
              <a:t>Here you see the bold tag nested inside </a:t>
            </a:r>
            <a:r>
              <a:rPr sz="1450" spc="-5" dirty="0">
                <a:latin typeface="Times New Roman"/>
                <a:cs typeface="Times New Roman"/>
              </a:rPr>
              <a:t>of a </a:t>
            </a:r>
            <a:r>
              <a:rPr sz="1450" spc="-10" dirty="0">
                <a:latin typeface="Times New Roman"/>
                <a:cs typeface="Times New Roman"/>
              </a:rPr>
              <a:t>paragraph</a:t>
            </a:r>
            <a:r>
              <a:rPr sz="1450" spc="40" dirty="0">
                <a:latin typeface="Times New Roman"/>
                <a:cs typeface="Times New Roman"/>
              </a:rPr>
              <a:t> </a:t>
            </a:r>
            <a:r>
              <a:rPr sz="1450" spc="-10" dirty="0">
                <a:latin typeface="Times New Roman"/>
                <a:cs typeface="Times New Roman"/>
              </a:rPr>
              <a:t>tag:</a:t>
            </a:r>
            <a:endParaRPr sz="1450">
              <a:latin typeface="Times New Roman"/>
              <a:cs typeface="Times New Roman"/>
            </a:endParaRPr>
          </a:p>
        </p:txBody>
      </p:sp>
      <p:sp>
        <p:nvSpPr>
          <p:cNvPr id="8" name="object 8"/>
          <p:cNvSpPr/>
          <p:nvPr/>
        </p:nvSpPr>
        <p:spPr>
          <a:xfrm>
            <a:off x="804562" y="9173711"/>
            <a:ext cx="5960016" cy="640239"/>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9874421"/>
            <a:ext cx="619188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Not all elements have both an opening and closing piece. For example, &lt;br&gt;</a:t>
            </a:r>
            <a:r>
              <a:rPr sz="1450" spc="155" dirty="0">
                <a:latin typeface="Times New Roman"/>
                <a:cs typeface="Times New Roman"/>
              </a:rPr>
              <a:t> </a:t>
            </a:r>
            <a:r>
              <a:rPr sz="1450" spc="-15" dirty="0">
                <a:latin typeface="Times New Roman"/>
                <a:cs typeface="Times New Roman"/>
              </a:rPr>
              <a:t>doesn’t</a:t>
            </a:r>
            <a:endParaRPr sz="145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536076"/>
            <a:ext cx="2679700" cy="9437370"/>
          </a:xfrm>
          <a:prstGeom prst="rect">
            <a:avLst/>
          </a:prstGeom>
        </p:spPr>
        <p:txBody>
          <a:bodyPr vert="horz" wrap="square" lIns="0" tIns="14604" rIns="0" bIns="0" rtlCol="0">
            <a:spAutoFit/>
          </a:bodyPr>
          <a:lstStyle/>
          <a:p>
            <a:pPr marL="12700">
              <a:lnSpc>
                <a:spcPct val="100000"/>
              </a:lnSpc>
              <a:spcBef>
                <a:spcPts val="114"/>
              </a:spcBef>
            </a:pPr>
            <a:r>
              <a:rPr sz="2000" b="1" spc="-35" dirty="0">
                <a:latin typeface="Times New Roman"/>
                <a:cs typeface="Times New Roman"/>
              </a:rPr>
              <a:t>Table </a:t>
            </a:r>
            <a:r>
              <a:rPr sz="2000" b="1" spc="5" dirty="0">
                <a:latin typeface="Times New Roman"/>
                <a:cs typeface="Times New Roman"/>
              </a:rPr>
              <a:t>of</a:t>
            </a:r>
            <a:r>
              <a:rPr sz="2000" b="1" spc="25" dirty="0">
                <a:latin typeface="Times New Roman"/>
                <a:cs typeface="Times New Roman"/>
              </a:rPr>
              <a:t> </a:t>
            </a:r>
            <a:r>
              <a:rPr sz="2000" b="1" dirty="0">
                <a:latin typeface="Times New Roman"/>
                <a:cs typeface="Times New Roman"/>
              </a:rPr>
              <a:t>Contents</a:t>
            </a:r>
            <a:endParaRPr sz="2000">
              <a:latin typeface="Times New Roman"/>
              <a:cs typeface="Times New Roman"/>
            </a:endParaRPr>
          </a:p>
          <a:p>
            <a:pPr marL="250190" marR="1429385" indent="-201295">
              <a:lnSpc>
                <a:spcPct val="136600"/>
              </a:lnSpc>
              <a:spcBef>
                <a:spcPts val="395"/>
              </a:spcBef>
            </a:pPr>
            <a:r>
              <a:rPr sz="1450" b="1" u="sng" spc="-15" dirty="0">
                <a:solidFill>
                  <a:srgbClr val="0000ED"/>
                </a:solidFill>
                <a:uFill>
                  <a:solidFill>
                    <a:srgbClr val="0000ED"/>
                  </a:solidFill>
                </a:uFill>
                <a:latin typeface="Times New Roman"/>
                <a:cs typeface="Times New Roman"/>
                <a:hlinkClick r:id="rId2" action="ppaction://hlinksldjump"/>
              </a:rPr>
              <a:t>Introduction </a:t>
            </a:r>
            <a:r>
              <a:rPr sz="1450" b="1" spc="-1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2" action="ppaction://hlinksldjump"/>
              </a:rPr>
              <a:t>Int</a:t>
            </a:r>
            <a:r>
              <a:rPr sz="1450" b="1" u="sng" spc="-35" dirty="0">
                <a:solidFill>
                  <a:srgbClr val="0000ED"/>
                </a:solidFill>
                <a:uFill>
                  <a:solidFill>
                    <a:srgbClr val="0000ED"/>
                  </a:solidFill>
                </a:uFill>
                <a:latin typeface="Times New Roman"/>
                <a:cs typeface="Times New Roman"/>
                <a:hlinkClick r:id="rId2" action="ppaction://hlinksldjump"/>
              </a:rPr>
              <a:t>r</a:t>
            </a:r>
            <a:r>
              <a:rPr sz="1450" b="1" u="sng" spc="-10" dirty="0">
                <a:solidFill>
                  <a:srgbClr val="0000ED"/>
                </a:solidFill>
                <a:uFill>
                  <a:solidFill>
                    <a:srgbClr val="0000ED"/>
                  </a:solidFill>
                </a:uFill>
                <a:latin typeface="Times New Roman"/>
                <a:cs typeface="Times New Roman"/>
                <a:hlinkClick r:id="rId2" action="ppaction://hlinksldjump"/>
              </a:rPr>
              <a:t>oduction</a:t>
            </a:r>
            <a:endParaRPr sz="1450">
              <a:latin typeface="Times New Roman"/>
              <a:cs typeface="Times New Roman"/>
            </a:endParaRPr>
          </a:p>
          <a:p>
            <a:pPr marL="48895">
              <a:lnSpc>
                <a:spcPct val="100000"/>
              </a:lnSpc>
              <a:spcBef>
                <a:spcPts val="635"/>
              </a:spcBef>
            </a:pPr>
            <a:r>
              <a:rPr sz="1450" b="1" u="sng" spc="-10" dirty="0">
                <a:solidFill>
                  <a:srgbClr val="0000ED"/>
                </a:solidFill>
                <a:uFill>
                  <a:solidFill>
                    <a:srgbClr val="0000ED"/>
                  </a:solidFill>
                </a:uFill>
                <a:latin typeface="Times New Roman"/>
                <a:cs typeface="Times New Roman"/>
                <a:hlinkClick r:id="rId3" action="ppaction://hlinksldjump"/>
              </a:rPr>
              <a:t>What is</a:t>
            </a:r>
            <a:r>
              <a:rPr sz="1450" b="1" u="sng" spc="-5" dirty="0">
                <a:solidFill>
                  <a:srgbClr val="0000ED"/>
                </a:solidFill>
                <a:uFill>
                  <a:solidFill>
                    <a:srgbClr val="0000ED"/>
                  </a:solidFill>
                </a:uFill>
                <a:latin typeface="Times New Roman"/>
                <a:cs typeface="Times New Roman"/>
                <a:hlinkClick r:id="rId3" action="ppaction://hlinksldjump"/>
              </a:rPr>
              <a:t> </a:t>
            </a:r>
            <a:r>
              <a:rPr sz="1450" b="1" u="sng" spc="-15" dirty="0">
                <a:solidFill>
                  <a:srgbClr val="0000ED"/>
                </a:solidFill>
                <a:uFill>
                  <a:solidFill>
                    <a:srgbClr val="0000ED"/>
                  </a:solidFill>
                </a:uFill>
                <a:latin typeface="Times New Roman"/>
                <a:cs typeface="Times New Roman"/>
                <a:hlinkClick r:id="rId3" action="ppaction://hlinksldjump"/>
              </a:rPr>
              <a:t>PHP?</a:t>
            </a:r>
            <a:endParaRPr sz="1450">
              <a:latin typeface="Times New Roman"/>
              <a:cs typeface="Times New Roman"/>
            </a:endParaRPr>
          </a:p>
          <a:p>
            <a:pPr marL="250190" marR="1079500">
              <a:lnSpc>
                <a:spcPct val="136600"/>
              </a:lnSpc>
            </a:pPr>
            <a:r>
              <a:rPr sz="1450" b="1" u="sng" spc="-15" dirty="0">
                <a:solidFill>
                  <a:srgbClr val="0000ED"/>
                </a:solidFill>
                <a:uFill>
                  <a:solidFill>
                    <a:srgbClr val="0000ED"/>
                  </a:solidFill>
                </a:uFill>
                <a:latin typeface="Times New Roman"/>
                <a:cs typeface="Times New Roman"/>
                <a:hlinkClick r:id="rId4" action="ppaction://hlinksldjump"/>
              </a:rPr>
              <a:t>Introducing PHP </a:t>
            </a:r>
            <a:r>
              <a:rPr sz="1450" b="1" spc="-1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4" action="ppaction://hlinksldjump"/>
              </a:rPr>
              <a:t>Example</a:t>
            </a:r>
            <a:endParaRPr sz="1450">
              <a:latin typeface="Times New Roman"/>
              <a:cs typeface="Times New Roman"/>
            </a:endParaRPr>
          </a:p>
          <a:p>
            <a:pPr marL="250190">
              <a:lnSpc>
                <a:spcPct val="100000"/>
              </a:lnSpc>
              <a:spcBef>
                <a:spcPts val="635"/>
              </a:spcBef>
            </a:pPr>
            <a:r>
              <a:rPr sz="1450" b="1" u="sng" spc="-10" dirty="0">
                <a:solidFill>
                  <a:srgbClr val="0000ED"/>
                </a:solidFill>
                <a:uFill>
                  <a:solidFill>
                    <a:srgbClr val="0000ED"/>
                  </a:solidFill>
                </a:uFill>
                <a:latin typeface="Times New Roman"/>
                <a:cs typeface="Times New Roman"/>
                <a:hlinkClick r:id="rId5" action="ppaction://hlinksldjump"/>
              </a:rPr>
              <a:t>A little</a:t>
            </a:r>
            <a:r>
              <a:rPr sz="1450" b="1" u="sng" spc="-85" dirty="0">
                <a:solidFill>
                  <a:srgbClr val="0000ED"/>
                </a:solidFill>
                <a:uFill>
                  <a:solidFill>
                    <a:srgbClr val="0000ED"/>
                  </a:solidFill>
                </a:uFill>
                <a:latin typeface="Times New Roman"/>
                <a:cs typeface="Times New Roman"/>
                <a:hlinkClick r:id="rId5" action="ppaction://hlinksldjump"/>
              </a:rPr>
              <a:t> </a:t>
            </a:r>
            <a:r>
              <a:rPr sz="1450" b="1" u="sng" spc="-10" dirty="0">
                <a:solidFill>
                  <a:srgbClr val="0000ED"/>
                </a:solidFill>
                <a:uFill>
                  <a:solidFill>
                    <a:srgbClr val="0000ED"/>
                  </a:solidFill>
                </a:uFill>
                <a:latin typeface="Times New Roman"/>
                <a:cs typeface="Times New Roman"/>
                <a:hlinkClick r:id="rId5" action="ppaction://hlinksldjump"/>
              </a:rPr>
              <a:t>history</a:t>
            </a:r>
            <a:endParaRPr sz="1450">
              <a:latin typeface="Times New Roman"/>
              <a:cs typeface="Times New Roman"/>
            </a:endParaRPr>
          </a:p>
          <a:p>
            <a:pPr marL="250190" marR="130175" indent="-201295">
              <a:lnSpc>
                <a:spcPct val="136600"/>
              </a:lnSpc>
            </a:pPr>
            <a:r>
              <a:rPr sz="1450" b="1" u="sng" spc="-10" dirty="0">
                <a:solidFill>
                  <a:srgbClr val="0000ED"/>
                </a:solidFill>
                <a:uFill>
                  <a:solidFill>
                    <a:srgbClr val="0000ED"/>
                  </a:solidFill>
                </a:uFill>
                <a:latin typeface="Times New Roman"/>
                <a:cs typeface="Times New Roman"/>
                <a:hlinkClick r:id="rId6" action="ppaction://hlinksldjump"/>
              </a:rPr>
              <a:t>Installing and Configuring </a:t>
            </a:r>
            <a:r>
              <a:rPr sz="1450" b="1" u="sng" spc="-15" dirty="0">
                <a:solidFill>
                  <a:srgbClr val="0000ED"/>
                </a:solidFill>
                <a:uFill>
                  <a:solidFill>
                    <a:srgbClr val="0000ED"/>
                  </a:solidFill>
                </a:uFill>
                <a:latin typeface="Times New Roman"/>
                <a:cs typeface="Times New Roman"/>
                <a:hlinkClick r:id="rId6" action="ppaction://hlinksldjump"/>
              </a:rPr>
              <a:t>PHP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6" action="ppaction://hlinksldjump"/>
              </a:rPr>
              <a:t>Introduction</a:t>
            </a:r>
            <a:endParaRPr sz="1450">
              <a:latin typeface="Times New Roman"/>
              <a:cs typeface="Times New Roman"/>
            </a:endParaRPr>
          </a:p>
          <a:p>
            <a:pPr marL="250190" marR="923925">
              <a:lnSpc>
                <a:spcPct val="136600"/>
              </a:lnSpc>
            </a:pPr>
            <a:r>
              <a:rPr sz="1450" b="1" u="sng" spc="-15" dirty="0">
                <a:solidFill>
                  <a:srgbClr val="0000ED"/>
                </a:solidFill>
                <a:uFill>
                  <a:solidFill>
                    <a:srgbClr val="0000ED"/>
                  </a:solidFill>
                </a:uFill>
                <a:latin typeface="Times New Roman"/>
                <a:cs typeface="Times New Roman"/>
                <a:hlinkClick r:id="rId6" action="ppaction://hlinksldjump"/>
              </a:rPr>
              <a:t>Windows </a:t>
            </a:r>
            <a:r>
              <a:rPr sz="1450" b="1" u="sng" spc="-10" dirty="0">
                <a:solidFill>
                  <a:srgbClr val="0000ED"/>
                </a:solidFill>
                <a:uFill>
                  <a:solidFill>
                    <a:srgbClr val="0000ED"/>
                  </a:solidFill>
                </a:uFill>
                <a:latin typeface="Times New Roman"/>
                <a:cs typeface="Times New Roman"/>
                <a:hlinkClick r:id="rId6" action="ppaction://hlinksldjump"/>
              </a:rPr>
              <a:t>Users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6" action="ppaction://hlinksldjump"/>
              </a:rPr>
              <a:t>Using</a:t>
            </a:r>
            <a:r>
              <a:rPr sz="1450" b="1" u="sng" spc="-60" dirty="0">
                <a:solidFill>
                  <a:srgbClr val="0000ED"/>
                </a:solidFill>
                <a:uFill>
                  <a:solidFill>
                    <a:srgbClr val="0000ED"/>
                  </a:solidFill>
                </a:uFill>
                <a:latin typeface="Times New Roman"/>
                <a:cs typeface="Times New Roman"/>
                <a:hlinkClick r:id="rId6" action="ppaction://hlinksldjump"/>
              </a:rPr>
              <a:t> </a:t>
            </a:r>
            <a:r>
              <a:rPr sz="1450" b="1" u="sng" spc="-20" dirty="0">
                <a:solidFill>
                  <a:srgbClr val="0000ED"/>
                </a:solidFill>
                <a:uFill>
                  <a:solidFill>
                    <a:srgbClr val="0000ED"/>
                  </a:solidFill>
                </a:uFill>
                <a:latin typeface="Times New Roman"/>
                <a:cs typeface="Times New Roman"/>
                <a:hlinkClick r:id="rId6" action="ppaction://hlinksldjump"/>
              </a:rPr>
              <a:t>Wampserver </a:t>
            </a:r>
            <a:r>
              <a:rPr sz="1450" b="1" spc="-2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7" action="ppaction://hlinksldjump"/>
              </a:rPr>
              <a:t>Mac</a:t>
            </a:r>
            <a:r>
              <a:rPr sz="1450" b="1" u="sng" spc="-15" dirty="0">
                <a:solidFill>
                  <a:srgbClr val="0000ED"/>
                </a:solidFill>
                <a:uFill>
                  <a:solidFill>
                    <a:srgbClr val="0000ED"/>
                  </a:solidFill>
                </a:uFill>
                <a:latin typeface="Times New Roman"/>
                <a:cs typeface="Times New Roman"/>
                <a:hlinkClick r:id="rId7" action="ppaction://hlinksldjump"/>
              </a:rPr>
              <a:t> </a:t>
            </a:r>
            <a:r>
              <a:rPr sz="1450" b="1" u="sng" spc="-10" dirty="0">
                <a:solidFill>
                  <a:srgbClr val="0000ED"/>
                </a:solidFill>
                <a:uFill>
                  <a:solidFill>
                    <a:srgbClr val="0000ED"/>
                  </a:solidFill>
                </a:uFill>
                <a:latin typeface="Times New Roman"/>
                <a:cs typeface="Times New Roman"/>
                <a:hlinkClick r:id="rId7" action="ppaction://hlinksldjump"/>
              </a:rPr>
              <a:t>Users</a:t>
            </a:r>
            <a:endParaRPr sz="1450">
              <a:latin typeface="Times New Roman"/>
              <a:cs typeface="Times New Roman"/>
            </a:endParaRPr>
          </a:p>
          <a:p>
            <a:pPr marL="250190" marR="5080">
              <a:lnSpc>
                <a:spcPct val="136600"/>
              </a:lnSpc>
            </a:pPr>
            <a:r>
              <a:rPr sz="1450" b="1" u="sng" spc="-10" dirty="0">
                <a:solidFill>
                  <a:srgbClr val="0000ED"/>
                </a:solidFill>
                <a:uFill>
                  <a:solidFill>
                    <a:srgbClr val="0000ED"/>
                  </a:solidFill>
                </a:uFill>
                <a:latin typeface="Times New Roman"/>
                <a:cs typeface="Times New Roman"/>
              </a:rPr>
              <a:t>How Do </a:t>
            </a:r>
            <a:r>
              <a:rPr sz="1450" b="1" u="sng" spc="-5" dirty="0">
                <a:solidFill>
                  <a:srgbClr val="0000ED"/>
                </a:solidFill>
                <a:uFill>
                  <a:solidFill>
                    <a:srgbClr val="0000ED"/>
                  </a:solidFill>
                </a:uFill>
                <a:latin typeface="Times New Roman"/>
                <a:cs typeface="Times New Roman"/>
              </a:rPr>
              <a:t>I </a:t>
            </a:r>
            <a:r>
              <a:rPr sz="1450" b="1" u="sng" spc="-10" dirty="0">
                <a:solidFill>
                  <a:srgbClr val="0000ED"/>
                </a:solidFill>
                <a:uFill>
                  <a:solidFill>
                    <a:srgbClr val="0000ED"/>
                  </a:solidFill>
                </a:uFill>
                <a:latin typeface="Times New Roman"/>
                <a:cs typeface="Times New Roman"/>
              </a:rPr>
              <a:t>Know it is </a:t>
            </a:r>
            <a:r>
              <a:rPr sz="1450" b="1" u="sng" spc="-20" dirty="0">
                <a:solidFill>
                  <a:srgbClr val="0000ED"/>
                </a:solidFill>
                <a:uFill>
                  <a:solidFill>
                    <a:srgbClr val="0000ED"/>
                  </a:solidFill>
                </a:uFill>
                <a:latin typeface="Times New Roman"/>
                <a:cs typeface="Times New Roman"/>
              </a:rPr>
              <a:t>Working? </a:t>
            </a:r>
            <a:r>
              <a:rPr sz="1450" b="1" spc="-2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8" action="ppaction://hlinksldjump"/>
              </a:rPr>
              <a:t>Oracle </a:t>
            </a:r>
            <a:r>
              <a:rPr sz="1450" b="1" u="sng" spc="-15" dirty="0">
                <a:solidFill>
                  <a:srgbClr val="0000ED"/>
                </a:solidFill>
                <a:uFill>
                  <a:solidFill>
                    <a:srgbClr val="0000ED"/>
                  </a:solidFill>
                </a:uFill>
                <a:latin typeface="Times New Roman"/>
                <a:cs typeface="Times New Roman"/>
                <a:hlinkClick r:id="rId8" action="ppaction://hlinksldjump"/>
              </a:rPr>
              <a:t>VM </a:t>
            </a:r>
            <a:r>
              <a:rPr sz="1450" b="1" u="sng" spc="-20" dirty="0">
                <a:solidFill>
                  <a:srgbClr val="0000ED"/>
                </a:solidFill>
                <a:uFill>
                  <a:solidFill>
                    <a:srgbClr val="0000ED"/>
                  </a:solidFill>
                </a:uFill>
                <a:latin typeface="Times New Roman"/>
                <a:cs typeface="Times New Roman"/>
                <a:hlinkClick r:id="rId8" action="ppaction://hlinksldjump"/>
              </a:rPr>
              <a:t>Virtual </a:t>
            </a:r>
            <a:r>
              <a:rPr sz="1450" b="1" u="sng" spc="-10" dirty="0">
                <a:solidFill>
                  <a:srgbClr val="0000ED"/>
                </a:solidFill>
                <a:uFill>
                  <a:solidFill>
                    <a:srgbClr val="0000ED"/>
                  </a:solidFill>
                </a:uFill>
                <a:latin typeface="Times New Roman"/>
                <a:cs typeface="Times New Roman"/>
                <a:hlinkClick r:id="rId8" action="ppaction://hlinksldjump"/>
              </a:rPr>
              <a:t>Box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8" action="ppaction://hlinksldjump"/>
              </a:rPr>
              <a:t>Installing for a </a:t>
            </a:r>
            <a:r>
              <a:rPr sz="1450" b="1" u="sng" spc="-40" dirty="0">
                <a:solidFill>
                  <a:srgbClr val="0000ED"/>
                </a:solidFill>
                <a:uFill>
                  <a:solidFill>
                    <a:srgbClr val="0000ED"/>
                  </a:solidFill>
                </a:uFill>
                <a:latin typeface="Times New Roman"/>
                <a:cs typeface="Times New Roman"/>
                <a:hlinkClick r:id="rId8" action="ppaction://hlinksldjump"/>
              </a:rPr>
              <a:t>Web </a:t>
            </a:r>
            <a:r>
              <a:rPr sz="1450" b="1" u="sng" spc="-10" dirty="0">
                <a:solidFill>
                  <a:srgbClr val="0000ED"/>
                </a:solidFill>
                <a:uFill>
                  <a:solidFill>
                    <a:srgbClr val="0000ED"/>
                  </a:solidFill>
                </a:uFill>
                <a:latin typeface="Times New Roman"/>
                <a:cs typeface="Times New Roman"/>
                <a:hlinkClick r:id="rId8" action="ppaction://hlinksldjump"/>
              </a:rPr>
              <a:t>Site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8" action="ppaction://hlinksldjump"/>
              </a:rPr>
              <a:t>Exercise</a:t>
            </a:r>
            <a:endParaRPr sz="1450">
              <a:latin typeface="Times New Roman"/>
              <a:cs typeface="Times New Roman"/>
            </a:endParaRPr>
          </a:p>
          <a:p>
            <a:pPr marL="250190" marR="828675" indent="-201295">
              <a:lnSpc>
                <a:spcPct val="136600"/>
              </a:lnSpc>
            </a:pPr>
            <a:r>
              <a:rPr sz="1450" b="1" u="sng" spc="-15" dirty="0">
                <a:solidFill>
                  <a:srgbClr val="0000ED"/>
                </a:solidFill>
                <a:uFill>
                  <a:solidFill>
                    <a:srgbClr val="0000ED"/>
                  </a:solidFill>
                </a:uFill>
                <a:latin typeface="Times New Roman"/>
                <a:cs typeface="Times New Roman"/>
                <a:hlinkClick r:id="rId9" action="ppaction://hlinksldjump"/>
              </a:rPr>
              <a:t>Introduction </a:t>
            </a:r>
            <a:r>
              <a:rPr sz="1450" b="1" u="sng" spc="-10" dirty="0">
                <a:solidFill>
                  <a:srgbClr val="0000ED"/>
                </a:solidFill>
                <a:uFill>
                  <a:solidFill>
                    <a:srgbClr val="0000ED"/>
                  </a:solidFill>
                </a:uFill>
                <a:latin typeface="Times New Roman"/>
                <a:cs typeface="Times New Roman"/>
                <a:hlinkClick r:id="rId9" action="ppaction://hlinksldjump"/>
              </a:rPr>
              <a:t>to </a:t>
            </a:r>
            <a:r>
              <a:rPr sz="1450" b="1" u="sng" spc="-15" dirty="0">
                <a:solidFill>
                  <a:srgbClr val="0000ED"/>
                </a:solidFill>
                <a:uFill>
                  <a:solidFill>
                    <a:srgbClr val="0000ED"/>
                  </a:solidFill>
                </a:uFill>
                <a:latin typeface="Times New Roman"/>
                <a:cs typeface="Times New Roman"/>
                <a:hlinkClick r:id="rId9" action="ppaction://hlinksldjump"/>
              </a:rPr>
              <a:t>HTML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9" action="ppaction://hlinksldjump"/>
              </a:rPr>
              <a:t>Introduction</a:t>
            </a:r>
            <a:endParaRPr sz="1450">
              <a:latin typeface="Times New Roman"/>
              <a:cs typeface="Times New Roman"/>
            </a:endParaRPr>
          </a:p>
          <a:p>
            <a:pPr marL="250190">
              <a:lnSpc>
                <a:spcPct val="100000"/>
              </a:lnSpc>
              <a:spcBef>
                <a:spcPts val="635"/>
              </a:spcBef>
            </a:pPr>
            <a:r>
              <a:rPr sz="1450" b="1" u="sng" spc="-10" dirty="0">
                <a:solidFill>
                  <a:srgbClr val="0000ED"/>
                </a:solidFill>
                <a:uFill>
                  <a:solidFill>
                    <a:srgbClr val="0000ED"/>
                  </a:solidFill>
                </a:uFill>
                <a:latin typeface="Times New Roman"/>
                <a:cs typeface="Times New Roman"/>
                <a:hlinkClick r:id="rId9" action="ppaction://hlinksldjump"/>
              </a:rPr>
              <a:t>Basic </a:t>
            </a:r>
            <a:r>
              <a:rPr sz="1450" b="1" u="sng" spc="-15" dirty="0">
                <a:solidFill>
                  <a:srgbClr val="0000ED"/>
                </a:solidFill>
                <a:uFill>
                  <a:solidFill>
                    <a:srgbClr val="0000ED"/>
                  </a:solidFill>
                </a:uFill>
                <a:latin typeface="Times New Roman"/>
                <a:cs typeface="Times New Roman"/>
                <a:hlinkClick r:id="rId9" action="ppaction://hlinksldjump"/>
              </a:rPr>
              <a:t>HTML</a:t>
            </a:r>
            <a:endParaRPr sz="1450">
              <a:latin typeface="Times New Roman"/>
              <a:cs typeface="Times New Roman"/>
            </a:endParaRPr>
          </a:p>
          <a:p>
            <a:pPr marL="460375" marR="436880" indent="-210820">
              <a:lnSpc>
                <a:spcPct val="136600"/>
              </a:lnSpc>
            </a:pPr>
            <a:r>
              <a:rPr sz="1450" b="1" u="sng" spc="-10" dirty="0">
                <a:solidFill>
                  <a:srgbClr val="0000ED"/>
                </a:solidFill>
                <a:uFill>
                  <a:solidFill>
                    <a:srgbClr val="0000ED"/>
                  </a:solidFill>
                </a:uFill>
                <a:latin typeface="Times New Roman"/>
                <a:cs typeface="Times New Roman"/>
                <a:hlinkClick r:id="rId10" action="ppaction://hlinksldjump"/>
              </a:rPr>
              <a:t>Basic Elements </a:t>
            </a:r>
            <a:r>
              <a:rPr sz="1450" b="1" u="sng" spc="-5" dirty="0">
                <a:solidFill>
                  <a:srgbClr val="0000ED"/>
                </a:solidFill>
                <a:uFill>
                  <a:solidFill>
                    <a:srgbClr val="0000ED"/>
                  </a:solidFill>
                </a:uFill>
                <a:latin typeface="Times New Roman"/>
                <a:cs typeface="Times New Roman"/>
                <a:hlinkClick r:id="rId10" action="ppaction://hlinksldjump"/>
              </a:rPr>
              <a:t>of </a:t>
            </a:r>
            <a:r>
              <a:rPr sz="1450" b="1" u="sng" spc="-15" dirty="0">
                <a:solidFill>
                  <a:srgbClr val="0000ED"/>
                </a:solidFill>
                <a:uFill>
                  <a:solidFill>
                    <a:srgbClr val="0000ED"/>
                  </a:solidFill>
                </a:uFill>
                <a:latin typeface="Times New Roman"/>
                <a:cs typeface="Times New Roman"/>
                <a:hlinkClick r:id="rId10" action="ppaction://hlinksldjump"/>
              </a:rPr>
              <a:t>HTML </a:t>
            </a:r>
            <a:r>
              <a:rPr sz="1450" b="1" spc="-15" dirty="0">
                <a:solidFill>
                  <a:srgbClr val="0000ED"/>
                </a:solidFill>
                <a:latin typeface="Times New Roman"/>
                <a:cs typeface="Times New Roman"/>
              </a:rPr>
              <a:t> </a:t>
            </a:r>
            <a:r>
              <a:rPr sz="1450" b="1" u="sng" spc="-40" dirty="0">
                <a:solidFill>
                  <a:srgbClr val="0000ED"/>
                </a:solidFill>
                <a:uFill>
                  <a:solidFill>
                    <a:srgbClr val="0000ED"/>
                  </a:solidFill>
                </a:uFill>
                <a:latin typeface="Times New Roman"/>
                <a:cs typeface="Times New Roman"/>
                <a:hlinkClick r:id="rId10" action="ppaction://hlinksldjump"/>
              </a:rPr>
              <a:t>Tags</a:t>
            </a:r>
            <a:endParaRPr sz="1450">
              <a:latin typeface="Times New Roman"/>
              <a:cs typeface="Times New Roman"/>
            </a:endParaRPr>
          </a:p>
          <a:p>
            <a:pPr marL="250190" marR="1278890" indent="210185">
              <a:lnSpc>
                <a:spcPct val="136600"/>
              </a:lnSpc>
            </a:pPr>
            <a:r>
              <a:rPr sz="1450" b="1" u="sng" spc="-10" dirty="0">
                <a:solidFill>
                  <a:srgbClr val="0000ED"/>
                </a:solidFill>
                <a:uFill>
                  <a:solidFill>
                    <a:srgbClr val="0000ED"/>
                  </a:solidFill>
                </a:uFill>
                <a:latin typeface="Times New Roman"/>
                <a:cs typeface="Times New Roman"/>
                <a:hlinkClick r:id="rId10" action="ppaction://hlinksldjump"/>
              </a:rPr>
              <a:t>Nested</a:t>
            </a:r>
            <a:r>
              <a:rPr sz="1450" b="1" u="sng" spc="-90" dirty="0">
                <a:solidFill>
                  <a:srgbClr val="0000ED"/>
                </a:solidFill>
                <a:uFill>
                  <a:solidFill>
                    <a:srgbClr val="0000ED"/>
                  </a:solidFill>
                </a:uFill>
                <a:latin typeface="Times New Roman"/>
                <a:cs typeface="Times New Roman"/>
                <a:hlinkClick r:id="rId10" action="ppaction://hlinksldjump"/>
              </a:rPr>
              <a:t> </a:t>
            </a:r>
            <a:r>
              <a:rPr sz="1450" b="1" u="sng" spc="-40" dirty="0">
                <a:solidFill>
                  <a:srgbClr val="0000ED"/>
                </a:solidFill>
                <a:uFill>
                  <a:solidFill>
                    <a:srgbClr val="0000ED"/>
                  </a:solidFill>
                </a:uFill>
                <a:latin typeface="Times New Roman"/>
                <a:cs typeface="Times New Roman"/>
                <a:hlinkClick r:id="rId10" action="ppaction://hlinksldjump"/>
              </a:rPr>
              <a:t>Tags </a:t>
            </a:r>
            <a:r>
              <a:rPr sz="1450" b="1" spc="-4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1" action="ppaction://hlinksldjump"/>
              </a:rPr>
              <a:t>Required</a:t>
            </a:r>
            <a:r>
              <a:rPr sz="1450" b="1" u="sng" spc="-35" dirty="0">
                <a:solidFill>
                  <a:srgbClr val="0000ED"/>
                </a:solidFill>
                <a:uFill>
                  <a:solidFill>
                    <a:srgbClr val="0000ED"/>
                  </a:solidFill>
                </a:uFill>
                <a:latin typeface="Times New Roman"/>
                <a:cs typeface="Times New Roman"/>
                <a:hlinkClick r:id="rId11" action="ppaction://hlinksldjump"/>
              </a:rPr>
              <a:t> </a:t>
            </a:r>
            <a:r>
              <a:rPr sz="1450" b="1" u="sng" spc="-10" dirty="0">
                <a:solidFill>
                  <a:srgbClr val="0000ED"/>
                </a:solidFill>
                <a:uFill>
                  <a:solidFill>
                    <a:srgbClr val="0000ED"/>
                  </a:solidFill>
                </a:uFill>
                <a:latin typeface="Times New Roman"/>
                <a:cs typeface="Times New Roman"/>
                <a:hlinkClick r:id="rId11" action="ppaction://hlinksldjump"/>
              </a:rPr>
              <a:t>tags</a:t>
            </a:r>
            <a:endParaRPr sz="1450">
              <a:latin typeface="Times New Roman"/>
              <a:cs typeface="Times New Roman"/>
            </a:endParaRPr>
          </a:p>
          <a:p>
            <a:pPr marL="460375" marR="1524000">
              <a:lnSpc>
                <a:spcPct val="136600"/>
              </a:lnSpc>
            </a:pPr>
            <a:r>
              <a:rPr sz="1450" b="1" u="sng" spc="-15" dirty="0">
                <a:solidFill>
                  <a:srgbClr val="0000ED"/>
                </a:solidFill>
                <a:uFill>
                  <a:solidFill>
                    <a:srgbClr val="0000ED"/>
                  </a:solidFill>
                </a:uFill>
                <a:latin typeface="Times New Roman"/>
                <a:cs typeface="Times New Roman"/>
                <a:hlinkClick r:id="rId11" action="ppaction://hlinksldjump"/>
              </a:rPr>
              <a:t>D</a:t>
            </a:r>
            <a:r>
              <a:rPr sz="1450" b="1" u="sng" spc="-10" dirty="0">
                <a:solidFill>
                  <a:srgbClr val="0000ED"/>
                </a:solidFill>
                <a:uFill>
                  <a:solidFill>
                    <a:srgbClr val="0000ED"/>
                  </a:solidFill>
                </a:uFill>
                <a:latin typeface="Times New Roman"/>
                <a:cs typeface="Times New Roman"/>
                <a:hlinkClick r:id="rId11" action="ppaction://hlinksldjump"/>
              </a:rPr>
              <a:t>oc</a:t>
            </a:r>
            <a:r>
              <a:rPr sz="1450" b="1" u="sng" spc="-120" dirty="0">
                <a:solidFill>
                  <a:srgbClr val="0000ED"/>
                </a:solidFill>
                <a:uFill>
                  <a:solidFill>
                    <a:srgbClr val="0000ED"/>
                  </a:solidFill>
                </a:uFill>
                <a:latin typeface="Times New Roman"/>
                <a:cs typeface="Times New Roman"/>
                <a:hlinkClick r:id="rId11" action="ppaction://hlinksldjump"/>
              </a:rPr>
              <a:t>T</a:t>
            </a:r>
            <a:r>
              <a:rPr sz="1450" b="1" u="sng" spc="-10" dirty="0">
                <a:solidFill>
                  <a:srgbClr val="0000ED"/>
                </a:solidFill>
                <a:uFill>
                  <a:solidFill>
                    <a:srgbClr val="0000ED"/>
                  </a:solidFill>
                </a:uFill>
                <a:latin typeface="Times New Roman"/>
                <a:cs typeface="Times New Roman"/>
                <a:hlinkClick r:id="rId11" action="ppaction://hlinksldjump"/>
              </a:rPr>
              <a:t>y</a:t>
            </a:r>
            <a:r>
              <a:rPr sz="1450" b="1" u="sng" spc="-15" dirty="0">
                <a:solidFill>
                  <a:srgbClr val="0000ED"/>
                </a:solidFill>
                <a:uFill>
                  <a:solidFill>
                    <a:srgbClr val="0000ED"/>
                  </a:solidFill>
                </a:uFill>
                <a:latin typeface="Times New Roman"/>
                <a:cs typeface="Times New Roman"/>
                <a:hlinkClick r:id="rId11" action="ppaction://hlinksldjump"/>
              </a:rPr>
              <a:t>p</a:t>
            </a:r>
            <a:r>
              <a:rPr sz="1450" b="1" u="sng" spc="-5" dirty="0">
                <a:solidFill>
                  <a:srgbClr val="0000ED"/>
                </a:solidFill>
                <a:uFill>
                  <a:solidFill>
                    <a:srgbClr val="0000ED"/>
                  </a:solidFill>
                </a:uFill>
                <a:latin typeface="Times New Roman"/>
                <a:cs typeface="Times New Roman"/>
                <a:hlinkClick r:id="rId11" action="ppaction://hlinksldjump"/>
              </a:rPr>
              <a:t>e </a:t>
            </a:r>
            <a:r>
              <a:rPr sz="1450" b="1" spc="-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Head</a:t>
            </a:r>
            <a:endParaRPr sz="1450">
              <a:latin typeface="Times New Roman"/>
              <a:cs typeface="Times New Roman"/>
            </a:endParaRPr>
          </a:p>
          <a:p>
            <a:pPr marL="460375" marR="1326515" indent="-210820">
              <a:lnSpc>
                <a:spcPct val="136600"/>
              </a:lnSpc>
            </a:pPr>
            <a:r>
              <a:rPr sz="1450" b="1" u="sng" spc="-10" dirty="0">
                <a:solidFill>
                  <a:srgbClr val="0000ED"/>
                </a:solidFill>
                <a:uFill>
                  <a:solidFill>
                    <a:srgbClr val="0000ED"/>
                  </a:solidFill>
                </a:uFill>
                <a:latin typeface="Times New Roman"/>
                <a:cs typeface="Times New Roman"/>
                <a:hlinkClick r:id="rId11" action="ppaction://hlinksldjump"/>
              </a:rPr>
              <a:t>Optional</a:t>
            </a:r>
            <a:r>
              <a:rPr sz="1450" b="1" u="sng" spc="-80" dirty="0">
                <a:solidFill>
                  <a:srgbClr val="0000ED"/>
                </a:solidFill>
                <a:uFill>
                  <a:solidFill>
                    <a:srgbClr val="0000ED"/>
                  </a:solidFill>
                </a:uFill>
                <a:latin typeface="Times New Roman"/>
                <a:cs typeface="Times New Roman"/>
                <a:hlinkClick r:id="rId11" action="ppaction://hlinksldjump"/>
              </a:rPr>
              <a:t> </a:t>
            </a:r>
            <a:r>
              <a:rPr sz="1450" b="1" u="sng" spc="-40" dirty="0">
                <a:solidFill>
                  <a:srgbClr val="0000ED"/>
                </a:solidFill>
                <a:uFill>
                  <a:solidFill>
                    <a:srgbClr val="0000ED"/>
                  </a:solidFill>
                </a:uFill>
                <a:latin typeface="Times New Roman"/>
                <a:cs typeface="Times New Roman"/>
                <a:hlinkClick r:id="rId11" action="ppaction://hlinksldjump"/>
              </a:rPr>
              <a:t>Tags </a:t>
            </a:r>
            <a:r>
              <a:rPr sz="1450" b="1" spc="-4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Meta</a:t>
            </a:r>
            <a:r>
              <a:rPr sz="1450" b="1" u="sng" spc="-40" dirty="0">
                <a:solidFill>
                  <a:srgbClr val="0000ED"/>
                </a:solidFill>
                <a:uFill>
                  <a:solidFill>
                    <a:srgbClr val="0000ED"/>
                  </a:solidFill>
                </a:uFill>
                <a:latin typeface="Times New Roman"/>
                <a:cs typeface="Times New Roman"/>
                <a:hlinkClick r:id="rId11" action="ppaction://hlinksldjump"/>
              </a:rPr>
              <a:t> Tags</a:t>
            </a:r>
            <a:endParaRPr sz="1450">
              <a:latin typeface="Times New Roman"/>
              <a:cs typeface="Times New Roman"/>
            </a:endParaRPr>
          </a:p>
          <a:p>
            <a:pPr marL="460375" marR="1519555" indent="-210820" algn="just">
              <a:lnSpc>
                <a:spcPct val="136600"/>
              </a:lnSpc>
            </a:pPr>
            <a:r>
              <a:rPr sz="1450" b="1" u="sng" spc="-10" dirty="0">
                <a:solidFill>
                  <a:srgbClr val="0000ED"/>
                </a:solidFill>
                <a:uFill>
                  <a:solidFill>
                    <a:srgbClr val="0000ED"/>
                  </a:solidFill>
                </a:uFill>
                <a:latin typeface="Times New Roman"/>
                <a:cs typeface="Times New Roman"/>
                <a:hlinkClick r:id="rId12" action="ppaction://hlinksldjump"/>
              </a:rPr>
              <a:t>Useful</a:t>
            </a:r>
            <a:r>
              <a:rPr sz="1450" b="1" u="sng" spc="-90" dirty="0">
                <a:solidFill>
                  <a:srgbClr val="0000ED"/>
                </a:solidFill>
                <a:uFill>
                  <a:solidFill>
                    <a:srgbClr val="0000ED"/>
                  </a:solidFill>
                </a:uFill>
                <a:latin typeface="Times New Roman"/>
                <a:cs typeface="Times New Roman"/>
                <a:hlinkClick r:id="rId12" action="ppaction://hlinksldjump"/>
              </a:rPr>
              <a:t> </a:t>
            </a:r>
            <a:r>
              <a:rPr sz="1450" b="1" u="sng" spc="-40" dirty="0">
                <a:solidFill>
                  <a:srgbClr val="0000ED"/>
                </a:solidFill>
                <a:uFill>
                  <a:solidFill>
                    <a:srgbClr val="0000ED"/>
                  </a:solidFill>
                </a:uFill>
                <a:latin typeface="Times New Roman"/>
                <a:cs typeface="Times New Roman"/>
                <a:hlinkClick r:id="rId12" action="ppaction://hlinksldjump"/>
              </a:rPr>
              <a:t>Tags </a:t>
            </a:r>
            <a:r>
              <a:rPr sz="1450" b="1" spc="-4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2" action="ppaction://hlinksldjump"/>
              </a:rPr>
              <a:t>Headers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2" action="ppaction://hlinksldjump"/>
              </a:rPr>
              <a:t>DIV</a:t>
            </a:r>
            <a:endParaRPr sz="1450">
              <a:latin typeface="Times New Roman"/>
              <a:cs typeface="Times New Roman"/>
            </a:endParaRPr>
          </a:p>
          <a:p>
            <a:pPr marL="460375">
              <a:lnSpc>
                <a:spcPct val="100000"/>
              </a:lnSpc>
              <a:spcBef>
                <a:spcPts val="640"/>
              </a:spcBef>
            </a:pPr>
            <a:r>
              <a:rPr sz="1450" b="1" u="sng" spc="-15" dirty="0">
                <a:solidFill>
                  <a:srgbClr val="0000ED"/>
                </a:solidFill>
                <a:uFill>
                  <a:solidFill>
                    <a:srgbClr val="0000ED"/>
                  </a:solidFill>
                </a:uFill>
                <a:latin typeface="Times New Roman"/>
                <a:cs typeface="Times New Roman"/>
                <a:hlinkClick r:id="rId12" action="ppaction://hlinksldjump"/>
              </a:rPr>
              <a:t>Images/Picture</a:t>
            </a:r>
            <a:endParaRPr sz="145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378269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have </a:t>
            </a:r>
            <a:r>
              <a:rPr sz="1450" spc="-5" dirty="0">
                <a:latin typeface="Times New Roman"/>
                <a:cs typeface="Times New Roman"/>
              </a:rPr>
              <a:t>a </a:t>
            </a:r>
            <a:r>
              <a:rPr sz="1450" spc="-10" dirty="0">
                <a:latin typeface="Times New Roman"/>
                <a:cs typeface="Times New Roman"/>
              </a:rPr>
              <a:t>corresponding &lt;/br&gt;, and neither does</a:t>
            </a:r>
            <a:r>
              <a:rPr sz="1450" spc="45" dirty="0">
                <a:latin typeface="Times New Roman"/>
                <a:cs typeface="Times New Roman"/>
              </a:rPr>
              <a:t> </a:t>
            </a:r>
            <a:r>
              <a:rPr sz="1450" spc="-10" dirty="0">
                <a:latin typeface="Times New Roman"/>
                <a:cs typeface="Times New Roman"/>
              </a:rPr>
              <a:t>&lt;hr&gt;.</a:t>
            </a:r>
            <a:endParaRPr sz="1450">
              <a:latin typeface="Times New Roman"/>
              <a:cs typeface="Times New Roman"/>
            </a:endParaRPr>
          </a:p>
        </p:txBody>
      </p:sp>
      <p:sp>
        <p:nvSpPr>
          <p:cNvPr id="3" name="object 3"/>
          <p:cNvSpPr/>
          <p:nvPr/>
        </p:nvSpPr>
        <p:spPr>
          <a:xfrm>
            <a:off x="831986" y="749994"/>
            <a:ext cx="5905169" cy="63109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4500" y="1330795"/>
            <a:ext cx="6638925" cy="932180"/>
          </a:xfrm>
          <a:prstGeom prst="rect">
            <a:avLst/>
          </a:prstGeom>
        </p:spPr>
        <p:txBody>
          <a:bodyPr vert="horz" wrap="square" lIns="0" tIns="133350" rIns="0" bIns="0" rtlCol="0">
            <a:spAutoFit/>
          </a:bodyPr>
          <a:lstStyle/>
          <a:p>
            <a:pPr marL="12700">
              <a:lnSpc>
                <a:spcPct val="100000"/>
              </a:lnSpc>
              <a:spcBef>
                <a:spcPts val="1050"/>
              </a:spcBef>
            </a:pPr>
            <a:r>
              <a:rPr sz="1650" b="1" spc="-5" dirty="0">
                <a:solidFill>
                  <a:srgbClr val="003366"/>
                </a:solidFill>
                <a:latin typeface="Times New Roman"/>
                <a:cs typeface="Times New Roman"/>
              </a:rPr>
              <a:t>Required </a:t>
            </a:r>
            <a:r>
              <a:rPr sz="1650" b="1" dirty="0">
                <a:solidFill>
                  <a:srgbClr val="003366"/>
                </a:solidFill>
                <a:latin typeface="Times New Roman"/>
                <a:cs typeface="Times New Roman"/>
              </a:rPr>
              <a:t>tags</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An </a:t>
            </a:r>
            <a:r>
              <a:rPr sz="1450" spc="-15" dirty="0">
                <a:latin typeface="Times New Roman"/>
                <a:cs typeface="Times New Roman"/>
              </a:rPr>
              <a:t>HTML </a:t>
            </a:r>
            <a:r>
              <a:rPr sz="1450" spc="-10" dirty="0">
                <a:latin typeface="Times New Roman"/>
                <a:cs typeface="Times New Roman"/>
              </a:rPr>
              <a:t>page starts with the &lt;html&gt; tag and ends with &lt;/html&gt;. The body </a:t>
            </a:r>
            <a:r>
              <a:rPr sz="1450" spc="-5" dirty="0">
                <a:latin typeface="Times New Roman"/>
                <a:cs typeface="Times New Roman"/>
              </a:rPr>
              <a:t>of </a:t>
            </a:r>
            <a:r>
              <a:rPr sz="1450" spc="-10" dirty="0">
                <a:latin typeface="Times New Roman"/>
                <a:cs typeface="Times New Roman"/>
              </a:rPr>
              <a:t>the page  goes inside body</a:t>
            </a:r>
            <a:r>
              <a:rPr sz="1450" dirty="0">
                <a:latin typeface="Times New Roman"/>
                <a:cs typeface="Times New Roman"/>
              </a:rPr>
              <a:t> </a:t>
            </a:r>
            <a:r>
              <a:rPr sz="1450" spc="-10" dirty="0">
                <a:latin typeface="Times New Roman"/>
                <a:cs typeface="Times New Roman"/>
              </a:rPr>
              <a:t>tags.</a:t>
            </a:r>
            <a:endParaRPr sz="1450">
              <a:latin typeface="Times New Roman"/>
              <a:cs typeface="Times New Roman"/>
            </a:endParaRPr>
          </a:p>
        </p:txBody>
      </p:sp>
      <p:sp>
        <p:nvSpPr>
          <p:cNvPr id="5" name="object 5"/>
          <p:cNvSpPr/>
          <p:nvPr/>
        </p:nvSpPr>
        <p:spPr>
          <a:xfrm>
            <a:off x="2075179" y="2350591"/>
            <a:ext cx="3418782" cy="149084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4121415"/>
            <a:ext cx="6483350" cy="2586355"/>
          </a:xfrm>
          <a:prstGeom prst="rect">
            <a:avLst/>
          </a:prstGeom>
        </p:spPr>
        <p:txBody>
          <a:bodyPr vert="horz" wrap="square" lIns="0" tIns="93345" rIns="0" bIns="0" rtlCol="0">
            <a:spAutoFit/>
          </a:bodyPr>
          <a:lstStyle/>
          <a:p>
            <a:pPr marL="12700">
              <a:lnSpc>
                <a:spcPct val="100000"/>
              </a:lnSpc>
              <a:spcBef>
                <a:spcPts val="735"/>
              </a:spcBef>
            </a:pPr>
            <a:r>
              <a:rPr sz="1450" b="1" i="1" spc="-20" dirty="0">
                <a:solidFill>
                  <a:srgbClr val="003366"/>
                </a:solidFill>
                <a:latin typeface="Times New Roman"/>
                <a:cs typeface="Times New Roman"/>
              </a:rPr>
              <a:t>DocType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If </a:t>
            </a:r>
            <a:r>
              <a:rPr sz="1450" spc="-5" dirty="0">
                <a:latin typeface="Times New Roman"/>
                <a:cs typeface="Times New Roman"/>
              </a:rPr>
              <a:t>a </a:t>
            </a:r>
            <a:r>
              <a:rPr sz="1450" spc="-10" dirty="0">
                <a:latin typeface="Times New Roman"/>
                <a:cs typeface="Times New Roman"/>
              </a:rPr>
              <a:t>webpage is missing </a:t>
            </a:r>
            <a:r>
              <a:rPr sz="1450" spc="-5" dirty="0">
                <a:latin typeface="Times New Roman"/>
                <a:cs typeface="Times New Roman"/>
              </a:rPr>
              <a:t>a </a:t>
            </a:r>
            <a:r>
              <a:rPr sz="1450" spc="-15" dirty="0">
                <a:latin typeface="Times New Roman"/>
                <a:cs typeface="Times New Roman"/>
              </a:rPr>
              <a:t>&lt;DOCTYPE&gt; </a:t>
            </a:r>
            <a:r>
              <a:rPr sz="1450" spc="-10" dirty="0">
                <a:latin typeface="Times New Roman"/>
                <a:cs typeface="Times New Roman"/>
              </a:rPr>
              <a:t>tag </a:t>
            </a:r>
            <a:r>
              <a:rPr sz="1450" spc="-5" dirty="0">
                <a:latin typeface="Times New Roman"/>
                <a:cs typeface="Times New Roman"/>
              </a:rPr>
              <a:t>or </a:t>
            </a:r>
            <a:r>
              <a:rPr sz="1450" spc="-10" dirty="0">
                <a:latin typeface="Times New Roman"/>
                <a:cs typeface="Times New Roman"/>
              </a:rPr>
              <a:t>has some sort </a:t>
            </a:r>
            <a:r>
              <a:rPr sz="1450" spc="-5" dirty="0">
                <a:latin typeface="Times New Roman"/>
                <a:cs typeface="Times New Roman"/>
              </a:rPr>
              <a:t>of </a:t>
            </a:r>
            <a:r>
              <a:rPr sz="1450" spc="-10" dirty="0">
                <a:latin typeface="Times New Roman"/>
                <a:cs typeface="Times New Roman"/>
              </a:rPr>
              <a:t>“transitional” doctype  tag, the page will </a:t>
            </a:r>
            <a:r>
              <a:rPr sz="1450" spc="-5" dirty="0">
                <a:latin typeface="Times New Roman"/>
                <a:cs typeface="Times New Roman"/>
              </a:rPr>
              <a:t>be </a:t>
            </a:r>
            <a:r>
              <a:rPr sz="1450" spc="-10" dirty="0">
                <a:latin typeface="Times New Roman"/>
                <a:cs typeface="Times New Roman"/>
              </a:rPr>
              <a:t>rendered in what is called ‘quirks’ mode. Quirks mode is somewhat  unpredictable, and you </a:t>
            </a:r>
            <a:r>
              <a:rPr sz="1450" spc="-15" dirty="0">
                <a:latin typeface="Times New Roman"/>
                <a:cs typeface="Times New Roman"/>
              </a:rPr>
              <a:t>don’t </a:t>
            </a:r>
            <a:r>
              <a:rPr sz="1450" spc="-10" dirty="0">
                <a:latin typeface="Times New Roman"/>
                <a:cs typeface="Times New Roman"/>
              </a:rPr>
              <a:t>always get what you</a:t>
            </a:r>
            <a:r>
              <a:rPr sz="1450" spc="40" dirty="0">
                <a:latin typeface="Times New Roman"/>
                <a:cs typeface="Times New Roman"/>
              </a:rPr>
              <a:t> </a:t>
            </a:r>
            <a:r>
              <a:rPr sz="1450" spc="-10" dirty="0">
                <a:latin typeface="Times New Roman"/>
                <a:cs typeface="Times New Roman"/>
              </a:rPr>
              <a:t>expect.</a:t>
            </a:r>
            <a:endParaRPr sz="1450">
              <a:latin typeface="Times New Roman"/>
              <a:cs typeface="Times New Roman"/>
            </a:endParaRPr>
          </a:p>
          <a:p>
            <a:pPr marL="12700" marR="650875">
              <a:lnSpc>
                <a:spcPts val="1660"/>
              </a:lnSpc>
              <a:spcBef>
                <a:spcPts val="710"/>
              </a:spcBef>
            </a:pPr>
            <a:r>
              <a:rPr sz="1450" spc="-10" dirty="0">
                <a:latin typeface="Times New Roman"/>
                <a:cs typeface="Times New Roman"/>
              </a:rPr>
              <a:t>So, it is important to have </a:t>
            </a:r>
            <a:r>
              <a:rPr sz="1450" spc="-5" dirty="0">
                <a:latin typeface="Times New Roman"/>
                <a:cs typeface="Times New Roman"/>
              </a:rPr>
              <a:t>a </a:t>
            </a:r>
            <a:r>
              <a:rPr sz="1450" spc="-10" dirty="0">
                <a:latin typeface="Times New Roman"/>
                <a:cs typeface="Times New Roman"/>
              </a:rPr>
              <a:t>doctype tag if you want </a:t>
            </a:r>
            <a:r>
              <a:rPr sz="1450" spc="-5" dirty="0">
                <a:latin typeface="Times New Roman"/>
                <a:cs typeface="Times New Roman"/>
              </a:rPr>
              <a:t>your </a:t>
            </a:r>
            <a:r>
              <a:rPr sz="1450" spc="-10" dirty="0">
                <a:latin typeface="Times New Roman"/>
                <a:cs typeface="Times New Roman"/>
              </a:rPr>
              <a:t>webpage to display in  Standards mode, as</a:t>
            </a:r>
            <a:r>
              <a:rPr sz="1450" dirty="0">
                <a:latin typeface="Times New Roman"/>
                <a:cs typeface="Times New Roman"/>
              </a:rPr>
              <a:t> </a:t>
            </a:r>
            <a:r>
              <a:rPr sz="1450" spc="-10" dirty="0">
                <a:latin typeface="Times New Roman"/>
                <a:cs typeface="Times New Roman"/>
              </a:rPr>
              <a:t>expected.</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Head</a:t>
            </a:r>
            <a:endParaRPr sz="1450">
              <a:latin typeface="Times New Roman"/>
              <a:cs typeface="Times New Roman"/>
            </a:endParaRPr>
          </a:p>
          <a:p>
            <a:pPr marL="12700" marR="144145">
              <a:lnSpc>
                <a:spcPts val="1660"/>
              </a:lnSpc>
              <a:spcBef>
                <a:spcPts val="760"/>
              </a:spcBef>
            </a:pPr>
            <a:r>
              <a:rPr sz="1450" spc="-10" dirty="0">
                <a:latin typeface="Times New Roman"/>
                <a:cs typeface="Times New Roman"/>
              </a:rPr>
              <a:t>The head </a:t>
            </a:r>
            <a:r>
              <a:rPr sz="1450" spc="-5" dirty="0">
                <a:latin typeface="Times New Roman"/>
                <a:cs typeface="Times New Roman"/>
              </a:rPr>
              <a:t>of </a:t>
            </a:r>
            <a:r>
              <a:rPr sz="1450" spc="-10" dirty="0">
                <a:latin typeface="Times New Roman"/>
                <a:cs typeface="Times New Roman"/>
              </a:rPr>
              <a:t>the document is where the </a:t>
            </a:r>
            <a:r>
              <a:rPr sz="1450" b="1" spc="-15" dirty="0">
                <a:latin typeface="Times New Roman"/>
                <a:cs typeface="Times New Roman"/>
              </a:rPr>
              <a:t>Title </a:t>
            </a:r>
            <a:r>
              <a:rPr sz="1450" spc="-10" dirty="0">
                <a:latin typeface="Times New Roman"/>
                <a:cs typeface="Times New Roman"/>
              </a:rPr>
              <a:t>and </a:t>
            </a:r>
            <a:r>
              <a:rPr sz="1450" b="1" spc="-10" dirty="0">
                <a:latin typeface="Times New Roman"/>
                <a:cs typeface="Times New Roman"/>
              </a:rPr>
              <a:t>Meta </a:t>
            </a:r>
            <a:r>
              <a:rPr sz="1450" spc="-10" dirty="0">
                <a:latin typeface="Times New Roman"/>
                <a:cs typeface="Times New Roman"/>
              </a:rPr>
              <a:t>information will </a:t>
            </a:r>
            <a:r>
              <a:rPr sz="1450" spc="-5" dirty="0">
                <a:latin typeface="Times New Roman"/>
                <a:cs typeface="Times New Roman"/>
              </a:rPr>
              <a:t>go. </a:t>
            </a:r>
            <a:r>
              <a:rPr sz="1450" spc="-20" dirty="0">
                <a:latin typeface="Times New Roman"/>
                <a:cs typeface="Times New Roman"/>
              </a:rPr>
              <a:t>Generally,  </a:t>
            </a:r>
            <a:r>
              <a:rPr sz="1450" spc="-10" dirty="0">
                <a:latin typeface="Times New Roman"/>
                <a:cs typeface="Times New Roman"/>
              </a:rPr>
              <a:t>you would also </a:t>
            </a:r>
            <a:r>
              <a:rPr sz="1450" spc="-5" dirty="0">
                <a:latin typeface="Times New Roman"/>
                <a:cs typeface="Times New Roman"/>
              </a:rPr>
              <a:t>put </a:t>
            </a:r>
            <a:r>
              <a:rPr sz="1450" spc="-10" dirty="0">
                <a:latin typeface="Times New Roman"/>
                <a:cs typeface="Times New Roman"/>
              </a:rPr>
              <a:t>any CSS styles, script tags, and link tags to external files in the  Head also, if you have</a:t>
            </a:r>
            <a:r>
              <a:rPr sz="1450" spc="10" dirty="0">
                <a:latin typeface="Times New Roman"/>
                <a:cs typeface="Times New Roman"/>
              </a:rPr>
              <a:t> </a:t>
            </a:r>
            <a:r>
              <a:rPr sz="1450" spc="-30" dirty="0">
                <a:latin typeface="Times New Roman"/>
                <a:cs typeface="Times New Roman"/>
              </a:rPr>
              <a:t>any.</a:t>
            </a:r>
            <a:endParaRPr sz="1450">
              <a:latin typeface="Times New Roman"/>
              <a:cs typeface="Times New Roman"/>
            </a:endParaRPr>
          </a:p>
        </p:txBody>
      </p:sp>
      <p:sp>
        <p:nvSpPr>
          <p:cNvPr id="7" name="object 7"/>
          <p:cNvSpPr/>
          <p:nvPr/>
        </p:nvSpPr>
        <p:spPr>
          <a:xfrm>
            <a:off x="2285426" y="6795680"/>
            <a:ext cx="2998290" cy="236888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44500" y="9426619"/>
            <a:ext cx="1285240" cy="702310"/>
          </a:xfrm>
          <a:prstGeom prst="rect">
            <a:avLst/>
          </a:prstGeom>
        </p:spPr>
        <p:txBody>
          <a:bodyPr vert="horz" wrap="square" lIns="0" tIns="122555" rIns="0" bIns="0" rtlCol="0">
            <a:spAutoFit/>
          </a:bodyPr>
          <a:lstStyle/>
          <a:p>
            <a:pPr marL="12700">
              <a:lnSpc>
                <a:spcPct val="100000"/>
              </a:lnSpc>
              <a:spcBef>
                <a:spcPts val="965"/>
              </a:spcBef>
            </a:pPr>
            <a:r>
              <a:rPr sz="1650" b="1" spc="-5" dirty="0">
                <a:solidFill>
                  <a:srgbClr val="003366"/>
                </a:solidFill>
                <a:latin typeface="Times New Roman"/>
                <a:cs typeface="Times New Roman"/>
              </a:rPr>
              <a:t>Optional</a:t>
            </a:r>
            <a:r>
              <a:rPr sz="1650" b="1" spc="-40" dirty="0">
                <a:solidFill>
                  <a:srgbClr val="003366"/>
                </a:solidFill>
                <a:latin typeface="Times New Roman"/>
                <a:cs typeface="Times New Roman"/>
              </a:rPr>
              <a:t> Tags</a:t>
            </a:r>
            <a:endParaRPr sz="1650">
              <a:latin typeface="Times New Roman"/>
              <a:cs typeface="Times New Roman"/>
            </a:endParaRPr>
          </a:p>
          <a:p>
            <a:pPr marL="186055">
              <a:lnSpc>
                <a:spcPct val="100000"/>
              </a:lnSpc>
              <a:spcBef>
                <a:spcPts val="740"/>
              </a:spcBef>
            </a:pPr>
            <a:r>
              <a:rPr sz="1450" b="1" i="1" spc="-10" dirty="0">
                <a:solidFill>
                  <a:srgbClr val="003366"/>
                </a:solidFill>
                <a:latin typeface="Times New Roman"/>
                <a:cs typeface="Times New Roman"/>
              </a:rPr>
              <a:t>Meta</a:t>
            </a:r>
            <a:r>
              <a:rPr sz="1450" b="1" i="1" spc="-20" dirty="0">
                <a:solidFill>
                  <a:srgbClr val="003366"/>
                </a:solidFill>
                <a:latin typeface="Times New Roman"/>
                <a:cs typeface="Times New Roman"/>
              </a:rPr>
              <a:t> </a:t>
            </a:r>
            <a:r>
              <a:rPr sz="1450" b="1" i="1" spc="-40" dirty="0">
                <a:solidFill>
                  <a:srgbClr val="003366"/>
                </a:solidFill>
                <a:latin typeface="Times New Roman"/>
                <a:cs typeface="Times New Roman"/>
              </a:rPr>
              <a:t>Tags</a:t>
            </a:r>
            <a:endParaRPr sz="145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7174"/>
            <a:ext cx="6664959" cy="6940550"/>
          </a:xfrm>
          <a:prstGeom prst="rect">
            <a:avLst/>
          </a:prstGeom>
        </p:spPr>
        <p:txBody>
          <a:bodyPr vert="horz" wrap="square" lIns="0" tIns="26670" rIns="0" bIns="0" rtlCol="0">
            <a:spAutoFit/>
          </a:bodyPr>
          <a:lstStyle/>
          <a:p>
            <a:pPr marL="186055" marR="229870">
              <a:lnSpc>
                <a:spcPts val="1660"/>
              </a:lnSpc>
              <a:spcBef>
                <a:spcPts val="210"/>
              </a:spcBef>
            </a:pPr>
            <a:r>
              <a:rPr sz="1450" spc="-10" dirty="0">
                <a:latin typeface="Times New Roman"/>
                <a:cs typeface="Times New Roman"/>
              </a:rPr>
              <a:t>The Meta tag, along with the link tag, are unique in that they are the only </a:t>
            </a:r>
            <a:r>
              <a:rPr sz="1450" spc="-15" dirty="0">
                <a:latin typeface="Times New Roman"/>
                <a:cs typeface="Times New Roman"/>
              </a:rPr>
              <a:t>HTML </a:t>
            </a:r>
            <a:r>
              <a:rPr sz="1450" spc="-10" dirty="0">
                <a:latin typeface="Times New Roman"/>
                <a:cs typeface="Times New Roman"/>
              </a:rPr>
              <a:t>tags  that require neither </a:t>
            </a:r>
            <a:r>
              <a:rPr sz="1450" spc="-5" dirty="0">
                <a:latin typeface="Times New Roman"/>
                <a:cs typeface="Times New Roman"/>
              </a:rPr>
              <a:t>a </a:t>
            </a:r>
            <a:r>
              <a:rPr sz="1450" spc="-10" dirty="0">
                <a:latin typeface="Times New Roman"/>
                <a:cs typeface="Times New Roman"/>
              </a:rPr>
              <a:t>closing tag </a:t>
            </a:r>
            <a:r>
              <a:rPr sz="1450" spc="-5" dirty="0">
                <a:latin typeface="Times New Roman"/>
                <a:cs typeface="Times New Roman"/>
              </a:rPr>
              <a:t>nor a </a:t>
            </a:r>
            <a:r>
              <a:rPr sz="1450" spc="-10" dirty="0">
                <a:latin typeface="Times New Roman"/>
                <a:cs typeface="Times New Roman"/>
              </a:rPr>
              <a:t>closing </a:t>
            </a:r>
            <a:r>
              <a:rPr sz="1450" spc="-5" dirty="0">
                <a:latin typeface="Times New Roman"/>
                <a:cs typeface="Times New Roman"/>
              </a:rPr>
              <a:t>/ </a:t>
            </a:r>
            <a:r>
              <a:rPr sz="1450" spc="-10" dirty="0">
                <a:latin typeface="Times New Roman"/>
                <a:cs typeface="Times New Roman"/>
              </a:rPr>
              <a:t>at the end </a:t>
            </a:r>
            <a:r>
              <a:rPr sz="1450" spc="-5" dirty="0">
                <a:latin typeface="Times New Roman"/>
                <a:cs typeface="Times New Roman"/>
              </a:rPr>
              <a:t>of </a:t>
            </a:r>
            <a:r>
              <a:rPr sz="1450" spc="-10" dirty="0">
                <a:latin typeface="Times New Roman"/>
                <a:cs typeface="Times New Roman"/>
              </a:rPr>
              <a:t>the tag, and are still  considered syntactically</a:t>
            </a:r>
            <a:r>
              <a:rPr sz="1450" spc="-5" dirty="0">
                <a:latin typeface="Times New Roman"/>
                <a:cs typeface="Times New Roman"/>
              </a:rPr>
              <a:t> </a:t>
            </a:r>
            <a:r>
              <a:rPr sz="1450" spc="-10" dirty="0">
                <a:latin typeface="Times New Roman"/>
                <a:cs typeface="Times New Roman"/>
              </a:rPr>
              <a:t>correct.</a:t>
            </a:r>
            <a:endParaRPr sz="1450">
              <a:latin typeface="Times New Roman"/>
              <a:cs typeface="Times New Roman"/>
            </a:endParaRPr>
          </a:p>
          <a:p>
            <a:pPr marL="186055" marR="5080">
              <a:lnSpc>
                <a:spcPts val="1660"/>
              </a:lnSpc>
              <a:spcBef>
                <a:spcPts val="710"/>
              </a:spcBef>
            </a:pPr>
            <a:r>
              <a:rPr sz="1450" spc="-10" dirty="0">
                <a:latin typeface="Times New Roman"/>
                <a:cs typeface="Times New Roman"/>
              </a:rPr>
              <a:t>The other thing about meta tags is that they are the only tag that, generally speaking, has  no </a:t>
            </a:r>
            <a:r>
              <a:rPr sz="1450" spc="-15" dirty="0">
                <a:latin typeface="Times New Roman"/>
                <a:cs typeface="Times New Roman"/>
              </a:rPr>
              <a:t>effect </a:t>
            </a:r>
            <a:r>
              <a:rPr sz="1450" spc="-10" dirty="0">
                <a:latin typeface="Times New Roman"/>
                <a:cs typeface="Times New Roman"/>
              </a:rPr>
              <a:t>on the layout </a:t>
            </a:r>
            <a:r>
              <a:rPr sz="1450" spc="-5" dirty="0">
                <a:latin typeface="Times New Roman"/>
                <a:cs typeface="Times New Roman"/>
              </a:rPr>
              <a:t>or </a:t>
            </a:r>
            <a:r>
              <a:rPr sz="1450" spc="-10" dirty="0">
                <a:latin typeface="Times New Roman"/>
                <a:cs typeface="Times New Roman"/>
              </a:rPr>
              <a:t>processing </a:t>
            </a:r>
            <a:r>
              <a:rPr sz="1450" spc="-5" dirty="0">
                <a:latin typeface="Times New Roman"/>
                <a:cs typeface="Times New Roman"/>
              </a:rPr>
              <a:t>of </a:t>
            </a:r>
            <a:r>
              <a:rPr sz="1450" spc="-10" dirty="0">
                <a:latin typeface="Times New Roman"/>
                <a:cs typeface="Times New Roman"/>
              </a:rPr>
              <a:t>the page; they are used to give information  about the page and/or site being viewed. The meta tag is essentially </a:t>
            </a:r>
            <a:r>
              <a:rPr sz="1450" spc="-5" dirty="0">
                <a:latin typeface="Times New Roman"/>
                <a:cs typeface="Times New Roman"/>
              </a:rPr>
              <a:t>a </a:t>
            </a:r>
            <a:r>
              <a:rPr sz="1450" spc="-10" dirty="0">
                <a:latin typeface="Times New Roman"/>
                <a:cs typeface="Times New Roman"/>
              </a:rPr>
              <a:t>key/value </a:t>
            </a:r>
            <a:r>
              <a:rPr sz="1450" spc="-20" dirty="0">
                <a:latin typeface="Times New Roman"/>
                <a:cs typeface="Times New Roman"/>
              </a:rPr>
              <a:t>pair,  </a:t>
            </a:r>
            <a:r>
              <a:rPr sz="1450" spc="-10" dirty="0">
                <a:latin typeface="Times New Roman"/>
                <a:cs typeface="Times New Roman"/>
              </a:rPr>
              <a:t>and each tag can only contain </a:t>
            </a:r>
            <a:r>
              <a:rPr sz="1450" spc="-5" dirty="0">
                <a:latin typeface="Times New Roman"/>
                <a:cs typeface="Times New Roman"/>
              </a:rPr>
              <a:t>one </a:t>
            </a:r>
            <a:r>
              <a:rPr sz="1450" spc="-10" dirty="0">
                <a:latin typeface="Times New Roman"/>
                <a:cs typeface="Times New Roman"/>
              </a:rPr>
              <a:t>pair </a:t>
            </a:r>
            <a:r>
              <a:rPr sz="1450" spc="-5" dirty="0">
                <a:latin typeface="Times New Roman"/>
                <a:cs typeface="Times New Roman"/>
              </a:rPr>
              <a:t>of </a:t>
            </a:r>
            <a:r>
              <a:rPr sz="1450" spc="-10" dirty="0">
                <a:latin typeface="Times New Roman"/>
                <a:cs typeface="Times New Roman"/>
              </a:rPr>
              <a:t>values. Meta tags are used primarily by search  engines.</a:t>
            </a:r>
            <a:endParaRPr sz="1450">
              <a:latin typeface="Times New Roman"/>
              <a:cs typeface="Times New Roman"/>
            </a:endParaRPr>
          </a:p>
          <a:p>
            <a:pPr marR="5594350" algn="ctr">
              <a:lnSpc>
                <a:spcPct val="100000"/>
              </a:lnSpc>
              <a:spcBef>
                <a:spcPts val="670"/>
              </a:spcBef>
            </a:pPr>
            <a:r>
              <a:rPr sz="1650" b="1" spc="-5" dirty="0">
                <a:solidFill>
                  <a:srgbClr val="003366"/>
                </a:solidFill>
                <a:latin typeface="Times New Roman"/>
                <a:cs typeface="Times New Roman"/>
              </a:rPr>
              <a:t>Useful</a:t>
            </a:r>
            <a:r>
              <a:rPr sz="1650" b="1" spc="-50" dirty="0">
                <a:solidFill>
                  <a:srgbClr val="003366"/>
                </a:solidFill>
                <a:latin typeface="Times New Roman"/>
                <a:cs typeface="Times New Roman"/>
              </a:rPr>
              <a:t> </a:t>
            </a:r>
            <a:r>
              <a:rPr sz="1650" b="1" spc="-40" dirty="0">
                <a:solidFill>
                  <a:srgbClr val="003366"/>
                </a:solidFill>
                <a:latin typeface="Times New Roman"/>
                <a:cs typeface="Times New Roman"/>
              </a:rPr>
              <a:t>Tags</a:t>
            </a:r>
            <a:endParaRPr sz="1650">
              <a:latin typeface="Times New Roman"/>
              <a:cs typeface="Times New Roman"/>
            </a:endParaRPr>
          </a:p>
          <a:p>
            <a:pPr marR="5654675" algn="ctr">
              <a:lnSpc>
                <a:spcPct val="100000"/>
              </a:lnSpc>
              <a:spcBef>
                <a:spcPts val="810"/>
              </a:spcBef>
            </a:pPr>
            <a:r>
              <a:rPr sz="1450" b="1" i="1" spc="-10" dirty="0">
                <a:solidFill>
                  <a:srgbClr val="003366"/>
                </a:solidFill>
                <a:latin typeface="Times New Roman"/>
                <a:cs typeface="Times New Roman"/>
              </a:rPr>
              <a:t>Headers</a:t>
            </a:r>
            <a:endParaRPr sz="1450">
              <a:latin typeface="Times New Roman"/>
              <a:cs typeface="Times New Roman"/>
            </a:endParaRPr>
          </a:p>
          <a:p>
            <a:pPr marL="186055">
              <a:lnSpc>
                <a:spcPct val="100000"/>
              </a:lnSpc>
              <a:spcBef>
                <a:spcPts val="640"/>
              </a:spcBef>
            </a:pPr>
            <a:r>
              <a:rPr sz="1450" spc="-10" dirty="0">
                <a:latin typeface="Times New Roman"/>
                <a:cs typeface="Times New Roman"/>
              </a:rPr>
              <a:t>Headers are used to </a:t>
            </a:r>
            <a:r>
              <a:rPr sz="1450" spc="-15" dirty="0">
                <a:latin typeface="Times New Roman"/>
                <a:cs typeface="Times New Roman"/>
              </a:rPr>
              <a:t>organize </a:t>
            </a:r>
            <a:r>
              <a:rPr sz="1450" spc="-10" dirty="0">
                <a:latin typeface="Times New Roman"/>
                <a:cs typeface="Times New Roman"/>
              </a:rPr>
              <a:t>information into hierarchical</a:t>
            </a:r>
            <a:r>
              <a:rPr sz="1450" spc="50" dirty="0">
                <a:latin typeface="Times New Roman"/>
                <a:cs typeface="Times New Roman"/>
              </a:rPr>
              <a:t> </a:t>
            </a:r>
            <a:r>
              <a:rPr sz="1450" spc="-10" dirty="0">
                <a:latin typeface="Times New Roman"/>
                <a:cs typeface="Times New Roman"/>
              </a:rPr>
              <a:t>groupings.</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&lt;h1&gt;Heading1&lt;/h1&gt;</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&lt;h2&gt;Heading2&lt;/h2&gt;</a:t>
            </a:r>
            <a:endParaRPr sz="1450">
              <a:latin typeface="Times New Roman"/>
              <a:cs typeface="Times New Roman"/>
            </a:endParaRPr>
          </a:p>
          <a:p>
            <a:pPr marL="186055">
              <a:lnSpc>
                <a:spcPct val="100000"/>
              </a:lnSpc>
              <a:spcBef>
                <a:spcPts val="640"/>
              </a:spcBef>
            </a:pPr>
            <a:r>
              <a:rPr sz="1450" spc="-10" dirty="0">
                <a:latin typeface="Times New Roman"/>
                <a:cs typeface="Times New Roman"/>
              </a:rPr>
              <a:t>&lt;h3&gt;Heading3&lt;/h3&gt;</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&lt;h4&gt;Heading4&lt;/h4&gt;</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&lt;h5&gt;Heading5&lt;/h5&gt;</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&lt;h6&gt;Heading6&lt;/h6&gt;</a:t>
            </a:r>
            <a:endParaRPr sz="1450">
              <a:latin typeface="Times New Roman"/>
              <a:cs typeface="Times New Roman"/>
            </a:endParaRPr>
          </a:p>
          <a:p>
            <a:pPr marL="186055" marR="883285">
              <a:lnSpc>
                <a:spcPts val="1660"/>
              </a:lnSpc>
              <a:spcBef>
                <a:spcPts val="760"/>
              </a:spcBef>
            </a:pPr>
            <a:r>
              <a:rPr sz="1450" spc="-10" dirty="0">
                <a:latin typeface="Times New Roman"/>
                <a:cs typeface="Times New Roman"/>
              </a:rPr>
              <a:t>Header tags are block-level elements, meaning they take up an entire line by  themselves, and no other markup is allowed inside heading</a:t>
            </a:r>
            <a:r>
              <a:rPr sz="1450" spc="50" dirty="0">
                <a:latin typeface="Times New Roman"/>
                <a:cs typeface="Times New Roman"/>
              </a:rPr>
              <a:t> </a:t>
            </a:r>
            <a:r>
              <a:rPr sz="1450" spc="-10" dirty="0">
                <a:latin typeface="Times New Roman"/>
                <a:cs typeface="Times New Roman"/>
              </a:rPr>
              <a:t>tags.</a:t>
            </a:r>
            <a:endParaRPr sz="1450">
              <a:latin typeface="Times New Roman"/>
              <a:cs typeface="Times New Roman"/>
            </a:endParaRPr>
          </a:p>
          <a:p>
            <a:pPr marL="186055">
              <a:lnSpc>
                <a:spcPct val="100000"/>
              </a:lnSpc>
              <a:spcBef>
                <a:spcPts val="590"/>
              </a:spcBef>
            </a:pPr>
            <a:r>
              <a:rPr sz="1450" b="1" i="1" spc="-10" dirty="0">
                <a:solidFill>
                  <a:srgbClr val="003366"/>
                </a:solidFill>
                <a:latin typeface="Times New Roman"/>
                <a:cs typeface="Times New Roman"/>
              </a:rPr>
              <a:t>DIV</a:t>
            </a:r>
            <a:endParaRPr sz="1450">
              <a:latin typeface="Times New Roman"/>
              <a:cs typeface="Times New Roman"/>
            </a:endParaRPr>
          </a:p>
          <a:p>
            <a:pPr marL="186055" marR="43180">
              <a:lnSpc>
                <a:spcPts val="1660"/>
              </a:lnSpc>
              <a:spcBef>
                <a:spcPts val="760"/>
              </a:spcBef>
            </a:pPr>
            <a:r>
              <a:rPr sz="1450" spc="-10" dirty="0">
                <a:latin typeface="Times New Roman"/>
                <a:cs typeface="Times New Roman"/>
              </a:rPr>
              <a:t>The DIV tag is </a:t>
            </a:r>
            <a:r>
              <a:rPr sz="1450" spc="-5" dirty="0">
                <a:latin typeface="Times New Roman"/>
                <a:cs typeface="Times New Roman"/>
              </a:rPr>
              <a:t>one </a:t>
            </a:r>
            <a:r>
              <a:rPr sz="1450" spc="-10" dirty="0">
                <a:latin typeface="Times New Roman"/>
                <a:cs typeface="Times New Roman"/>
              </a:rPr>
              <a:t>you can use to create </a:t>
            </a:r>
            <a:r>
              <a:rPr sz="1450" spc="-5" dirty="0">
                <a:latin typeface="Times New Roman"/>
                <a:cs typeface="Times New Roman"/>
              </a:rPr>
              <a:t>a </a:t>
            </a:r>
            <a:r>
              <a:rPr sz="1450" spc="-10" dirty="0">
                <a:latin typeface="Times New Roman"/>
                <a:cs typeface="Times New Roman"/>
              </a:rPr>
              <a:t>logical division within </a:t>
            </a:r>
            <a:r>
              <a:rPr sz="1450" spc="-5" dirty="0">
                <a:latin typeface="Times New Roman"/>
                <a:cs typeface="Times New Roman"/>
              </a:rPr>
              <a:t>your </a:t>
            </a:r>
            <a:r>
              <a:rPr sz="1450" spc="-10" dirty="0">
                <a:latin typeface="Times New Roman"/>
                <a:cs typeface="Times New Roman"/>
              </a:rPr>
              <a:t>document. DIVs  work with CSS, and allow you to write CSS rules that specify how the text within the  DIV should </a:t>
            </a:r>
            <a:r>
              <a:rPr sz="1450" spc="-5" dirty="0">
                <a:latin typeface="Times New Roman"/>
                <a:cs typeface="Times New Roman"/>
              </a:rPr>
              <a:t>be</a:t>
            </a:r>
            <a:r>
              <a:rPr sz="1450" spc="-25" dirty="0">
                <a:latin typeface="Times New Roman"/>
                <a:cs typeface="Times New Roman"/>
              </a:rPr>
              <a:t> </a:t>
            </a:r>
            <a:r>
              <a:rPr sz="1450" spc="-10" dirty="0">
                <a:latin typeface="Times New Roman"/>
                <a:cs typeface="Times New Roman"/>
              </a:rPr>
              <a:t>formatted.</a:t>
            </a:r>
            <a:endParaRPr sz="1450">
              <a:latin typeface="Times New Roman"/>
              <a:cs typeface="Times New Roman"/>
            </a:endParaRPr>
          </a:p>
          <a:p>
            <a:pPr marL="186055">
              <a:lnSpc>
                <a:spcPct val="100000"/>
              </a:lnSpc>
              <a:spcBef>
                <a:spcPts val="590"/>
              </a:spcBef>
            </a:pPr>
            <a:r>
              <a:rPr sz="1450" b="1" i="1" spc="-10" dirty="0">
                <a:solidFill>
                  <a:srgbClr val="003366"/>
                </a:solidFill>
                <a:latin typeface="Times New Roman"/>
                <a:cs typeface="Times New Roman"/>
              </a:rPr>
              <a:t>Images/Picture</a:t>
            </a:r>
            <a:endParaRPr sz="1450">
              <a:latin typeface="Times New Roman"/>
              <a:cs typeface="Times New Roman"/>
            </a:endParaRPr>
          </a:p>
          <a:p>
            <a:pPr marL="186055" marR="304165">
              <a:lnSpc>
                <a:spcPts val="1660"/>
              </a:lnSpc>
              <a:spcBef>
                <a:spcPts val="755"/>
              </a:spcBef>
            </a:pPr>
            <a:r>
              <a:rPr sz="1450" spc="-60" dirty="0">
                <a:latin typeface="Times New Roman"/>
                <a:cs typeface="Times New Roman"/>
              </a:rPr>
              <a:t>To </a:t>
            </a:r>
            <a:r>
              <a:rPr sz="1450" spc="-10" dirty="0">
                <a:latin typeface="Times New Roman"/>
                <a:cs typeface="Times New Roman"/>
              </a:rPr>
              <a:t>add an image to </a:t>
            </a:r>
            <a:r>
              <a:rPr sz="1450" spc="-5" dirty="0">
                <a:latin typeface="Times New Roman"/>
                <a:cs typeface="Times New Roman"/>
              </a:rPr>
              <a:t>your </a:t>
            </a:r>
            <a:r>
              <a:rPr sz="1450" spc="-10" dirty="0">
                <a:latin typeface="Times New Roman"/>
                <a:cs typeface="Times New Roman"/>
              </a:rPr>
              <a:t>document, you use the “image” tag. </a:t>
            </a:r>
            <a:r>
              <a:rPr sz="1450" spc="-60" dirty="0">
                <a:latin typeface="Times New Roman"/>
                <a:cs typeface="Times New Roman"/>
              </a:rPr>
              <a:t>To </a:t>
            </a:r>
            <a:r>
              <a:rPr sz="1450" spc="-10" dirty="0">
                <a:latin typeface="Times New Roman"/>
                <a:cs typeface="Times New Roman"/>
              </a:rPr>
              <a:t>insert an image into  </a:t>
            </a:r>
            <a:r>
              <a:rPr sz="1450" spc="-5" dirty="0">
                <a:latin typeface="Times New Roman"/>
                <a:cs typeface="Times New Roman"/>
              </a:rPr>
              <a:t>your </a:t>
            </a:r>
            <a:r>
              <a:rPr sz="1450" spc="-10" dirty="0">
                <a:latin typeface="Times New Roman"/>
                <a:cs typeface="Times New Roman"/>
              </a:rPr>
              <a:t>html document use the following</a:t>
            </a:r>
            <a:r>
              <a:rPr sz="1450" spc="15" dirty="0">
                <a:latin typeface="Times New Roman"/>
                <a:cs typeface="Times New Roman"/>
              </a:rPr>
              <a:t> </a:t>
            </a:r>
            <a:r>
              <a:rPr sz="1450" spc="-10" dirty="0">
                <a:latin typeface="Times New Roman"/>
                <a:cs typeface="Times New Roman"/>
              </a:rPr>
              <a:t>syntax:</a:t>
            </a:r>
            <a:endParaRPr sz="1450">
              <a:latin typeface="Times New Roman"/>
              <a:cs typeface="Times New Roman"/>
            </a:endParaRPr>
          </a:p>
        </p:txBody>
      </p:sp>
      <p:sp>
        <p:nvSpPr>
          <p:cNvPr id="3" name="object 3"/>
          <p:cNvSpPr/>
          <p:nvPr/>
        </p:nvSpPr>
        <p:spPr>
          <a:xfrm>
            <a:off x="1837510" y="7445065"/>
            <a:ext cx="3894121" cy="26524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7999434"/>
            <a:ext cx="6318250" cy="1781810"/>
          </a:xfrm>
          <a:prstGeom prst="rect">
            <a:avLst/>
          </a:prstGeom>
        </p:spPr>
        <p:txBody>
          <a:bodyPr vert="horz" wrap="square" lIns="0" tIns="26670" rIns="0" bIns="0" rtlCol="0">
            <a:spAutoFit/>
          </a:bodyPr>
          <a:lstStyle/>
          <a:p>
            <a:pPr marL="12700" marR="32384">
              <a:lnSpc>
                <a:spcPts val="1660"/>
              </a:lnSpc>
              <a:spcBef>
                <a:spcPts val="210"/>
              </a:spcBef>
            </a:pPr>
            <a:r>
              <a:rPr sz="1450" spc="-10" dirty="0">
                <a:latin typeface="Times New Roman"/>
                <a:cs typeface="Times New Roman"/>
              </a:rPr>
              <a:t>The value that you </a:t>
            </a:r>
            <a:r>
              <a:rPr sz="1450" spc="-5" dirty="0">
                <a:latin typeface="Times New Roman"/>
                <a:cs typeface="Times New Roman"/>
              </a:rPr>
              <a:t>put </a:t>
            </a:r>
            <a:r>
              <a:rPr sz="1450" spc="-10" dirty="0">
                <a:latin typeface="Times New Roman"/>
                <a:cs typeface="Times New Roman"/>
              </a:rPr>
              <a:t>in the ‘src=’ attribute can either specify </a:t>
            </a:r>
            <a:r>
              <a:rPr sz="1450" spc="-5" dirty="0">
                <a:latin typeface="Times New Roman"/>
                <a:cs typeface="Times New Roman"/>
              </a:rPr>
              <a:t>a </a:t>
            </a:r>
            <a:r>
              <a:rPr sz="1450" spc="-10" dirty="0">
                <a:latin typeface="Times New Roman"/>
                <a:cs typeface="Times New Roman"/>
              </a:rPr>
              <a:t>graphic that is on the  local file system, </a:t>
            </a:r>
            <a:r>
              <a:rPr sz="1450" spc="-5" dirty="0">
                <a:latin typeface="Times New Roman"/>
                <a:cs typeface="Times New Roman"/>
              </a:rPr>
              <a:t>or </a:t>
            </a:r>
            <a:r>
              <a:rPr sz="1450" spc="-10" dirty="0">
                <a:latin typeface="Times New Roman"/>
                <a:cs typeface="Times New Roman"/>
              </a:rPr>
              <a:t>you can specify </a:t>
            </a:r>
            <a:r>
              <a:rPr sz="1450" spc="-5" dirty="0">
                <a:latin typeface="Times New Roman"/>
                <a:cs typeface="Times New Roman"/>
              </a:rPr>
              <a:t>a </a:t>
            </a:r>
            <a:r>
              <a:rPr sz="1450" spc="-10" dirty="0">
                <a:latin typeface="Times New Roman"/>
                <a:cs typeface="Times New Roman"/>
              </a:rPr>
              <a:t>full URL, which retrieves the image from  somewhere else on the</a:t>
            </a:r>
            <a:r>
              <a:rPr sz="1450" spc="5" dirty="0">
                <a:latin typeface="Times New Roman"/>
                <a:cs typeface="Times New Roman"/>
              </a:rPr>
              <a:t> </a:t>
            </a:r>
            <a:r>
              <a:rPr sz="1450" spc="-10" dirty="0">
                <a:latin typeface="Times New Roman"/>
                <a:cs typeface="Times New Roman"/>
              </a:rPr>
              <a:t>Internet.</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Links</a:t>
            </a:r>
            <a:endParaRPr sz="1450">
              <a:latin typeface="Times New Roman"/>
              <a:cs typeface="Times New Roman"/>
            </a:endParaRPr>
          </a:p>
          <a:p>
            <a:pPr marL="12700" marR="5080">
              <a:lnSpc>
                <a:spcPts val="1660"/>
              </a:lnSpc>
              <a:spcBef>
                <a:spcPts val="755"/>
              </a:spcBef>
            </a:pPr>
            <a:r>
              <a:rPr sz="1450" spc="-10" dirty="0">
                <a:latin typeface="Times New Roman"/>
                <a:cs typeface="Times New Roman"/>
              </a:rPr>
              <a:t>A link takes </a:t>
            </a:r>
            <a:r>
              <a:rPr sz="1450" spc="-5" dirty="0">
                <a:latin typeface="Times New Roman"/>
                <a:cs typeface="Times New Roman"/>
              </a:rPr>
              <a:t>a </a:t>
            </a:r>
            <a:r>
              <a:rPr sz="1450" spc="-10" dirty="0">
                <a:latin typeface="Times New Roman"/>
                <a:cs typeface="Times New Roman"/>
              </a:rPr>
              <a:t>user to another place when they click on it. The link can </a:t>
            </a:r>
            <a:r>
              <a:rPr sz="1450" spc="-5" dirty="0">
                <a:latin typeface="Times New Roman"/>
                <a:cs typeface="Times New Roman"/>
              </a:rPr>
              <a:t>be </a:t>
            </a:r>
            <a:r>
              <a:rPr sz="1450" spc="-10" dirty="0">
                <a:latin typeface="Times New Roman"/>
                <a:cs typeface="Times New Roman"/>
              </a:rPr>
              <a:t>to </a:t>
            </a:r>
            <a:r>
              <a:rPr sz="1450" spc="-5" dirty="0">
                <a:latin typeface="Times New Roman"/>
                <a:cs typeface="Times New Roman"/>
              </a:rPr>
              <a:t>a </a:t>
            </a:r>
            <a:r>
              <a:rPr sz="1450" spc="-10" dirty="0">
                <a:latin typeface="Times New Roman"/>
                <a:cs typeface="Times New Roman"/>
              </a:rPr>
              <a:t>specific  part </a:t>
            </a:r>
            <a:r>
              <a:rPr sz="1450" spc="-5" dirty="0">
                <a:latin typeface="Times New Roman"/>
                <a:cs typeface="Times New Roman"/>
              </a:rPr>
              <a:t>of </a:t>
            </a:r>
            <a:r>
              <a:rPr sz="1450" spc="-10" dirty="0">
                <a:latin typeface="Times New Roman"/>
                <a:cs typeface="Times New Roman"/>
              </a:rPr>
              <a:t>the open document </a:t>
            </a:r>
            <a:r>
              <a:rPr sz="1450" spc="-5" dirty="0">
                <a:latin typeface="Times New Roman"/>
                <a:cs typeface="Times New Roman"/>
              </a:rPr>
              <a:t>or </a:t>
            </a:r>
            <a:r>
              <a:rPr sz="1450" spc="-10" dirty="0">
                <a:latin typeface="Times New Roman"/>
                <a:cs typeface="Times New Roman"/>
              </a:rPr>
              <a:t>to </a:t>
            </a:r>
            <a:r>
              <a:rPr sz="1450" spc="-5" dirty="0">
                <a:latin typeface="Times New Roman"/>
                <a:cs typeface="Times New Roman"/>
              </a:rPr>
              <a:t>a </a:t>
            </a:r>
            <a:r>
              <a:rPr sz="1450" spc="-10" dirty="0">
                <a:latin typeface="Times New Roman"/>
                <a:cs typeface="Times New Roman"/>
              </a:rPr>
              <a:t>new page</a:t>
            </a:r>
            <a:r>
              <a:rPr sz="1450" spc="25" dirty="0">
                <a:latin typeface="Times New Roman"/>
                <a:cs typeface="Times New Roman"/>
              </a:rPr>
              <a:t> </a:t>
            </a:r>
            <a:r>
              <a:rPr sz="1450" spc="-20" dirty="0">
                <a:latin typeface="Times New Roman"/>
                <a:cs typeface="Times New Roman"/>
              </a:rPr>
              <a:t>entirely.</a:t>
            </a:r>
            <a:endParaRPr sz="1450">
              <a:latin typeface="Times New Roman"/>
              <a:cs typeface="Times New Roman"/>
            </a:endParaRPr>
          </a:p>
          <a:p>
            <a:pPr marL="12700">
              <a:lnSpc>
                <a:spcPct val="100000"/>
              </a:lnSpc>
              <a:spcBef>
                <a:spcPts val="595"/>
              </a:spcBef>
            </a:pPr>
            <a:r>
              <a:rPr sz="1450" spc="-30" dirty="0">
                <a:latin typeface="Times New Roman"/>
                <a:cs typeface="Times New Roman"/>
              </a:rPr>
              <a:t>Takes </a:t>
            </a:r>
            <a:r>
              <a:rPr sz="1450" spc="-10" dirty="0">
                <a:latin typeface="Times New Roman"/>
                <a:cs typeface="Times New Roman"/>
              </a:rPr>
              <a:t>the user to </a:t>
            </a:r>
            <a:r>
              <a:rPr sz="1450" spc="-5" dirty="0">
                <a:latin typeface="Times New Roman"/>
                <a:cs typeface="Times New Roman"/>
              </a:rPr>
              <a:t>a </a:t>
            </a:r>
            <a:r>
              <a:rPr sz="1450" spc="-10" dirty="0">
                <a:latin typeface="Times New Roman"/>
                <a:cs typeface="Times New Roman"/>
              </a:rPr>
              <a:t>new</a:t>
            </a:r>
            <a:r>
              <a:rPr sz="1450" spc="30" dirty="0">
                <a:latin typeface="Times New Roman"/>
                <a:cs typeface="Times New Roman"/>
              </a:rPr>
              <a:t> </a:t>
            </a:r>
            <a:r>
              <a:rPr sz="1450" spc="-10" dirty="0">
                <a:latin typeface="Times New Roman"/>
                <a:cs typeface="Times New Roman"/>
              </a:rPr>
              <a:t>page.</a:t>
            </a:r>
            <a:endParaRPr sz="1450">
              <a:latin typeface="Times New Roman"/>
              <a:cs typeface="Times New Roman"/>
            </a:endParaRPr>
          </a:p>
        </p:txBody>
      </p:sp>
      <p:sp>
        <p:nvSpPr>
          <p:cNvPr id="5" name="object 5"/>
          <p:cNvSpPr/>
          <p:nvPr/>
        </p:nvSpPr>
        <p:spPr>
          <a:xfrm>
            <a:off x="1051373" y="9868828"/>
            <a:ext cx="5466395" cy="2743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326505" cy="455295"/>
          </a:xfrm>
          <a:prstGeom prst="rect">
            <a:avLst/>
          </a:prstGeom>
        </p:spPr>
        <p:txBody>
          <a:bodyPr vert="horz" wrap="square" lIns="0" tIns="26670" rIns="0" bIns="0" rtlCol="0">
            <a:spAutoFit/>
          </a:bodyPr>
          <a:lstStyle/>
          <a:p>
            <a:pPr marL="12700" marR="5080">
              <a:lnSpc>
                <a:spcPts val="1660"/>
              </a:lnSpc>
              <a:spcBef>
                <a:spcPts val="210"/>
              </a:spcBef>
            </a:pPr>
            <a:r>
              <a:rPr sz="1450" spc="-30" dirty="0">
                <a:latin typeface="Times New Roman"/>
                <a:cs typeface="Times New Roman"/>
              </a:rPr>
              <a:t>Takes </a:t>
            </a:r>
            <a:r>
              <a:rPr sz="1450" spc="-10" dirty="0">
                <a:latin typeface="Times New Roman"/>
                <a:cs typeface="Times New Roman"/>
              </a:rPr>
              <a:t>the user to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place (as indicated by the tag &lt;a id=“top”&gt;) in the current  page:</a:t>
            </a:r>
            <a:endParaRPr sz="1450">
              <a:latin typeface="Times New Roman"/>
              <a:cs typeface="Times New Roman"/>
            </a:endParaRPr>
          </a:p>
        </p:txBody>
      </p:sp>
      <p:sp>
        <p:nvSpPr>
          <p:cNvPr id="3" name="object 3"/>
          <p:cNvSpPr/>
          <p:nvPr/>
        </p:nvSpPr>
        <p:spPr>
          <a:xfrm>
            <a:off x="2276284" y="960358"/>
            <a:ext cx="3016572" cy="2469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1487287"/>
            <a:ext cx="6416040" cy="156210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Lists</a:t>
            </a:r>
            <a:endParaRPr sz="1450">
              <a:latin typeface="Times New Roman"/>
              <a:cs typeface="Times New Roman"/>
            </a:endParaRPr>
          </a:p>
          <a:p>
            <a:pPr marL="12700" marR="171450">
              <a:lnSpc>
                <a:spcPts val="1660"/>
              </a:lnSpc>
              <a:spcBef>
                <a:spcPts val="760"/>
              </a:spcBef>
            </a:pPr>
            <a:r>
              <a:rPr sz="1450" spc="-10" dirty="0">
                <a:latin typeface="Times New Roman"/>
                <a:cs typeface="Times New Roman"/>
              </a:rPr>
              <a:t>There are two kinds </a:t>
            </a:r>
            <a:r>
              <a:rPr sz="1450" spc="-5" dirty="0">
                <a:latin typeface="Times New Roman"/>
                <a:cs typeface="Times New Roman"/>
              </a:rPr>
              <a:t>of </a:t>
            </a:r>
            <a:r>
              <a:rPr sz="1450" spc="-10" dirty="0">
                <a:latin typeface="Times New Roman"/>
                <a:cs typeface="Times New Roman"/>
              </a:rPr>
              <a:t>lists— ordered and unordered. An </a:t>
            </a:r>
            <a:r>
              <a:rPr sz="1450" b="1" spc="-15" dirty="0">
                <a:latin typeface="Times New Roman"/>
                <a:cs typeface="Times New Roman"/>
              </a:rPr>
              <a:t>ordered </a:t>
            </a:r>
            <a:r>
              <a:rPr sz="1450" spc="-10" dirty="0">
                <a:latin typeface="Times New Roman"/>
                <a:cs typeface="Times New Roman"/>
              </a:rPr>
              <a:t>list is numbered,  such as </a:t>
            </a:r>
            <a:r>
              <a:rPr sz="1450" spc="-5" dirty="0">
                <a:latin typeface="Times New Roman"/>
                <a:cs typeface="Times New Roman"/>
              </a:rPr>
              <a:t>1, 2, 3, </a:t>
            </a:r>
            <a:r>
              <a:rPr sz="1450" spc="-10" dirty="0">
                <a:latin typeface="Times New Roman"/>
                <a:cs typeface="Times New Roman"/>
              </a:rPr>
              <a:t>while an </a:t>
            </a:r>
            <a:r>
              <a:rPr sz="1450" b="1" spc="-15" dirty="0">
                <a:latin typeface="Times New Roman"/>
                <a:cs typeface="Times New Roman"/>
              </a:rPr>
              <a:t>unordered </a:t>
            </a:r>
            <a:r>
              <a:rPr sz="1450" spc="-10" dirty="0">
                <a:latin typeface="Times New Roman"/>
                <a:cs typeface="Times New Roman"/>
              </a:rPr>
              <a:t>list is </a:t>
            </a:r>
            <a:r>
              <a:rPr sz="1450" spc="-5" dirty="0">
                <a:latin typeface="Times New Roman"/>
                <a:cs typeface="Times New Roman"/>
              </a:rPr>
              <a:t>a </a:t>
            </a:r>
            <a:r>
              <a:rPr sz="1450" spc="-10" dirty="0">
                <a:latin typeface="Times New Roman"/>
                <a:cs typeface="Times New Roman"/>
              </a:rPr>
              <a:t>list </a:t>
            </a:r>
            <a:r>
              <a:rPr sz="1450" spc="-5" dirty="0">
                <a:latin typeface="Times New Roman"/>
                <a:cs typeface="Times New Roman"/>
              </a:rPr>
              <a:t>of </a:t>
            </a:r>
            <a:r>
              <a:rPr sz="1450" spc="-10" dirty="0">
                <a:latin typeface="Times New Roman"/>
                <a:cs typeface="Times New Roman"/>
              </a:rPr>
              <a:t>bullet items. There are tags to start  and stop the list, and tags for each item in the</a:t>
            </a:r>
            <a:r>
              <a:rPr sz="1450" spc="50" dirty="0">
                <a:latin typeface="Times New Roman"/>
                <a:cs typeface="Times New Roman"/>
              </a:rPr>
              <a:t> </a:t>
            </a:r>
            <a:r>
              <a:rPr sz="1450" spc="-10" dirty="0">
                <a:latin typeface="Times New Roman"/>
                <a:cs typeface="Times New Roman"/>
              </a:rPr>
              <a:t>list.</a:t>
            </a:r>
            <a:endParaRPr sz="1450">
              <a:latin typeface="Times New Roman"/>
              <a:cs typeface="Times New Roman"/>
            </a:endParaRPr>
          </a:p>
          <a:p>
            <a:pPr marL="12700" marR="5080">
              <a:lnSpc>
                <a:spcPts val="1660"/>
              </a:lnSpc>
              <a:spcBef>
                <a:spcPts val="710"/>
              </a:spcBef>
            </a:pPr>
            <a:r>
              <a:rPr sz="1450" spc="-10" dirty="0">
                <a:latin typeface="Times New Roman"/>
                <a:cs typeface="Times New Roman"/>
              </a:rPr>
              <a:t>An ordered list starts with the &lt;ol&gt; tag. An unordered list starts with the &lt;ul&gt; tag. Each  list item, regardless </a:t>
            </a:r>
            <a:r>
              <a:rPr sz="1450" spc="-5" dirty="0">
                <a:latin typeface="Times New Roman"/>
                <a:cs typeface="Times New Roman"/>
              </a:rPr>
              <a:t>of </a:t>
            </a:r>
            <a:r>
              <a:rPr sz="1450" spc="-10" dirty="0">
                <a:latin typeface="Times New Roman"/>
                <a:cs typeface="Times New Roman"/>
              </a:rPr>
              <a:t>list type, starts with the &lt;li&gt; tag and ends with</a:t>
            </a:r>
            <a:r>
              <a:rPr sz="1450" spc="80" dirty="0">
                <a:latin typeface="Times New Roman"/>
                <a:cs typeface="Times New Roman"/>
              </a:rPr>
              <a:t> </a:t>
            </a:r>
            <a:r>
              <a:rPr sz="1450" spc="-10" dirty="0">
                <a:latin typeface="Times New Roman"/>
                <a:cs typeface="Times New Roman"/>
              </a:rPr>
              <a:t>&lt;/li&gt;.</a:t>
            </a:r>
            <a:endParaRPr sz="1450">
              <a:latin typeface="Times New Roman"/>
              <a:cs typeface="Times New Roman"/>
            </a:endParaRPr>
          </a:p>
        </p:txBody>
      </p:sp>
      <p:sp>
        <p:nvSpPr>
          <p:cNvPr id="5" name="object 5"/>
          <p:cNvSpPr/>
          <p:nvPr/>
        </p:nvSpPr>
        <p:spPr>
          <a:xfrm>
            <a:off x="2971010" y="3137171"/>
            <a:ext cx="1627121" cy="8597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57200" y="4298748"/>
            <a:ext cx="6645601" cy="159145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44500" y="5830761"/>
            <a:ext cx="6597015" cy="4087495"/>
          </a:xfrm>
          <a:prstGeom prst="rect">
            <a:avLst/>
          </a:prstGeom>
        </p:spPr>
        <p:txBody>
          <a:bodyPr vert="horz" wrap="square" lIns="0" tIns="133350" rIns="0" bIns="0" rtlCol="0">
            <a:spAutoFit/>
          </a:bodyPr>
          <a:lstStyle/>
          <a:p>
            <a:pPr marL="12700">
              <a:lnSpc>
                <a:spcPct val="100000"/>
              </a:lnSpc>
              <a:spcBef>
                <a:spcPts val="1050"/>
              </a:spcBef>
            </a:pPr>
            <a:r>
              <a:rPr sz="1650" b="1" spc="-5" dirty="0">
                <a:solidFill>
                  <a:srgbClr val="003366"/>
                </a:solidFill>
                <a:latin typeface="Times New Roman"/>
                <a:cs typeface="Times New Roman"/>
              </a:rPr>
              <a:t>Exercise</a:t>
            </a:r>
            <a:endParaRPr sz="1650">
              <a:latin typeface="Times New Roman"/>
              <a:cs typeface="Times New Roman"/>
            </a:endParaRPr>
          </a:p>
          <a:p>
            <a:pPr marL="186055" marR="214629">
              <a:lnSpc>
                <a:spcPts val="1660"/>
              </a:lnSpc>
              <a:spcBef>
                <a:spcPts val="935"/>
              </a:spcBef>
            </a:pPr>
            <a:r>
              <a:rPr sz="1450" spc="-10" dirty="0">
                <a:latin typeface="Times New Roman"/>
                <a:cs typeface="Times New Roman"/>
              </a:rPr>
              <a:t>Make </a:t>
            </a:r>
            <a:r>
              <a:rPr sz="1450" spc="-5" dirty="0">
                <a:latin typeface="Times New Roman"/>
                <a:cs typeface="Times New Roman"/>
              </a:rPr>
              <a:t>a </a:t>
            </a:r>
            <a:r>
              <a:rPr sz="1450" spc="-10" dirty="0">
                <a:latin typeface="Times New Roman"/>
                <a:cs typeface="Times New Roman"/>
              </a:rPr>
              <a:t>couple </a:t>
            </a:r>
            <a:r>
              <a:rPr sz="1450" spc="-5" dirty="0">
                <a:latin typeface="Times New Roman"/>
                <a:cs typeface="Times New Roman"/>
              </a:rPr>
              <a:t>of </a:t>
            </a:r>
            <a:r>
              <a:rPr sz="1450" spc="-10" dirty="0">
                <a:latin typeface="Times New Roman"/>
                <a:cs typeface="Times New Roman"/>
              </a:rPr>
              <a:t>basic </a:t>
            </a:r>
            <a:r>
              <a:rPr sz="1450" spc="-15" dirty="0">
                <a:latin typeface="Times New Roman"/>
                <a:cs typeface="Times New Roman"/>
              </a:rPr>
              <a:t>HTML </a:t>
            </a:r>
            <a:r>
              <a:rPr sz="1450" spc="-10" dirty="0">
                <a:latin typeface="Times New Roman"/>
                <a:cs typeface="Times New Roman"/>
              </a:rPr>
              <a:t>files and place them in the correct location on </a:t>
            </a:r>
            <a:r>
              <a:rPr sz="1450" spc="-5" dirty="0">
                <a:latin typeface="Times New Roman"/>
                <a:cs typeface="Times New Roman"/>
              </a:rPr>
              <a:t>your  </a:t>
            </a:r>
            <a:r>
              <a:rPr sz="1450" spc="-10" dirty="0">
                <a:latin typeface="Times New Roman"/>
                <a:cs typeface="Times New Roman"/>
              </a:rPr>
              <a:t>computer so that you can open them in </a:t>
            </a:r>
            <a:r>
              <a:rPr sz="1450" spc="-5" dirty="0">
                <a:latin typeface="Times New Roman"/>
                <a:cs typeface="Times New Roman"/>
              </a:rPr>
              <a:t>a </a:t>
            </a:r>
            <a:r>
              <a:rPr sz="1450" spc="-20" dirty="0">
                <a:latin typeface="Times New Roman"/>
                <a:cs typeface="Times New Roman"/>
              </a:rPr>
              <a:t>browser. </a:t>
            </a:r>
            <a:r>
              <a:rPr sz="1450" spc="-10" dirty="0">
                <a:latin typeface="Times New Roman"/>
                <a:cs typeface="Times New Roman"/>
              </a:rPr>
              <a:t>Include lists, paragraphs, and both  bold and italic text. </a:t>
            </a:r>
            <a:r>
              <a:rPr sz="1450" spc="-5" dirty="0">
                <a:latin typeface="Times New Roman"/>
                <a:cs typeface="Times New Roman"/>
              </a:rPr>
              <a:t>I </a:t>
            </a:r>
            <a:r>
              <a:rPr sz="1450" spc="-15" dirty="0">
                <a:latin typeface="Times New Roman"/>
                <a:cs typeface="Times New Roman"/>
              </a:rPr>
              <a:t>haven’t </a:t>
            </a:r>
            <a:r>
              <a:rPr sz="1450" spc="-10" dirty="0">
                <a:latin typeface="Times New Roman"/>
                <a:cs typeface="Times New Roman"/>
              </a:rPr>
              <a:t>told you how to make task italic. Given that the tag for  bold is &lt;b&gt;, what do you suppose is the tag for</a:t>
            </a:r>
            <a:r>
              <a:rPr sz="1450" spc="50" dirty="0">
                <a:latin typeface="Times New Roman"/>
                <a:cs typeface="Times New Roman"/>
              </a:rPr>
              <a:t> </a:t>
            </a:r>
            <a:r>
              <a:rPr sz="1450" spc="-10" dirty="0">
                <a:latin typeface="Times New Roman"/>
                <a:cs typeface="Times New Roman"/>
              </a:rPr>
              <a:t>italic?</a:t>
            </a:r>
            <a:endParaRPr sz="1450">
              <a:latin typeface="Times New Roman"/>
              <a:cs typeface="Times New Roman"/>
            </a:endParaRPr>
          </a:p>
          <a:p>
            <a:pPr marL="12700">
              <a:lnSpc>
                <a:spcPct val="100000"/>
              </a:lnSpc>
              <a:spcBef>
                <a:spcPts val="670"/>
              </a:spcBef>
            </a:pPr>
            <a:r>
              <a:rPr sz="1650" b="1" dirty="0">
                <a:solidFill>
                  <a:srgbClr val="003366"/>
                </a:solidFill>
                <a:latin typeface="Times New Roman"/>
                <a:cs typeface="Times New Roman"/>
              </a:rPr>
              <a:t>HTML</a:t>
            </a:r>
            <a:r>
              <a:rPr sz="1650" b="1" spc="-100" dirty="0">
                <a:solidFill>
                  <a:srgbClr val="003366"/>
                </a:solidFill>
                <a:latin typeface="Times New Roman"/>
                <a:cs typeface="Times New Roman"/>
              </a:rPr>
              <a:t> </a:t>
            </a:r>
            <a:r>
              <a:rPr sz="1650" b="1" spc="-30" dirty="0">
                <a:solidFill>
                  <a:srgbClr val="003366"/>
                </a:solidFill>
                <a:latin typeface="Times New Roman"/>
                <a:cs typeface="Times New Roman"/>
              </a:rPr>
              <a:t>Tables</a:t>
            </a:r>
            <a:endParaRPr sz="1650">
              <a:latin typeface="Times New Roman"/>
              <a:cs typeface="Times New Roman"/>
            </a:endParaRPr>
          </a:p>
          <a:p>
            <a:pPr marL="186055" marR="34290">
              <a:lnSpc>
                <a:spcPts val="1660"/>
              </a:lnSpc>
              <a:spcBef>
                <a:spcPts val="865"/>
              </a:spcBef>
            </a:pPr>
            <a:r>
              <a:rPr sz="1450" spc="-25" dirty="0">
                <a:latin typeface="Times New Roman"/>
                <a:cs typeface="Times New Roman"/>
              </a:rPr>
              <a:t>Tables </a:t>
            </a:r>
            <a:r>
              <a:rPr sz="1450" spc="-10" dirty="0">
                <a:latin typeface="Times New Roman"/>
                <a:cs typeface="Times New Roman"/>
              </a:rPr>
              <a:t>are awesome. They solve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problems, </a:t>
            </a:r>
            <a:r>
              <a:rPr sz="1450" spc="-5" dirty="0">
                <a:latin typeface="Times New Roman"/>
                <a:cs typeface="Times New Roman"/>
              </a:rPr>
              <a:t>but </a:t>
            </a:r>
            <a:r>
              <a:rPr sz="1450" spc="-10" dirty="0">
                <a:latin typeface="Times New Roman"/>
                <a:cs typeface="Times New Roman"/>
              </a:rPr>
              <a:t>should </a:t>
            </a:r>
            <a:r>
              <a:rPr sz="1450" spc="-5" dirty="0">
                <a:latin typeface="Times New Roman"/>
                <a:cs typeface="Times New Roman"/>
              </a:rPr>
              <a:t>not be </a:t>
            </a:r>
            <a:r>
              <a:rPr sz="1450" spc="-10" dirty="0">
                <a:latin typeface="Times New Roman"/>
                <a:cs typeface="Times New Roman"/>
              </a:rPr>
              <a:t>used for </a:t>
            </a:r>
            <a:r>
              <a:rPr sz="1450" i="1" spc="-10" dirty="0">
                <a:latin typeface="Times New Roman"/>
                <a:cs typeface="Times New Roman"/>
              </a:rPr>
              <a:t>overall  </a:t>
            </a:r>
            <a:r>
              <a:rPr sz="1450" spc="-10" dirty="0">
                <a:latin typeface="Times New Roman"/>
                <a:cs typeface="Times New Roman"/>
              </a:rPr>
              <a:t>page layout. </a:t>
            </a:r>
            <a:r>
              <a:rPr sz="1450" spc="-15" dirty="0">
                <a:latin typeface="Times New Roman"/>
                <a:cs typeface="Times New Roman"/>
              </a:rPr>
              <a:t>HTML </a:t>
            </a:r>
            <a:r>
              <a:rPr sz="1450" spc="-10" dirty="0">
                <a:latin typeface="Times New Roman"/>
                <a:cs typeface="Times New Roman"/>
              </a:rPr>
              <a:t>tables should only </a:t>
            </a:r>
            <a:r>
              <a:rPr sz="1450" spc="-5" dirty="0">
                <a:latin typeface="Times New Roman"/>
                <a:cs typeface="Times New Roman"/>
              </a:rPr>
              <a:t>be </a:t>
            </a:r>
            <a:r>
              <a:rPr sz="1450" spc="-10" dirty="0">
                <a:latin typeface="Times New Roman"/>
                <a:cs typeface="Times New Roman"/>
              </a:rPr>
              <a:t>used for rendering data that belongs in </a:t>
            </a:r>
            <a:r>
              <a:rPr sz="1450" spc="-5" dirty="0">
                <a:latin typeface="Times New Roman"/>
                <a:cs typeface="Times New Roman"/>
              </a:rPr>
              <a:t>a </a:t>
            </a:r>
            <a:r>
              <a:rPr sz="1450" spc="-10" dirty="0">
                <a:latin typeface="Times New Roman"/>
                <a:cs typeface="Times New Roman"/>
              </a:rPr>
              <a:t>grid  </a:t>
            </a:r>
            <a:r>
              <a:rPr sz="1450" spc="-5" dirty="0">
                <a:latin typeface="Times New Roman"/>
                <a:cs typeface="Times New Roman"/>
              </a:rPr>
              <a:t>or </a:t>
            </a:r>
            <a:r>
              <a:rPr sz="1450" spc="-10" dirty="0">
                <a:latin typeface="Times New Roman"/>
                <a:cs typeface="Times New Roman"/>
              </a:rPr>
              <a:t>in other words where the data describe </a:t>
            </a:r>
            <a:r>
              <a:rPr sz="1450" spc="-5" dirty="0">
                <a:latin typeface="Times New Roman"/>
                <a:cs typeface="Times New Roman"/>
              </a:rPr>
              <a:t>a </a:t>
            </a:r>
            <a:r>
              <a:rPr sz="1450" spc="-10" dirty="0">
                <a:latin typeface="Times New Roman"/>
                <a:cs typeface="Times New Roman"/>
              </a:rPr>
              <a:t>number </a:t>
            </a:r>
            <a:r>
              <a:rPr sz="1450" spc="-5" dirty="0">
                <a:latin typeface="Times New Roman"/>
                <a:cs typeface="Times New Roman"/>
              </a:rPr>
              <a:t>of </a:t>
            </a:r>
            <a:r>
              <a:rPr sz="1450" spc="-10" dirty="0">
                <a:latin typeface="Times New Roman"/>
                <a:cs typeface="Times New Roman"/>
              </a:rPr>
              <a:t>objects that have the same  properties. For example, if it makes sense to display the data in Microsoft Excel, use </a:t>
            </a:r>
            <a:r>
              <a:rPr sz="1450" spc="-5" dirty="0">
                <a:latin typeface="Times New Roman"/>
                <a:cs typeface="Times New Roman"/>
              </a:rPr>
              <a:t>a  </a:t>
            </a:r>
            <a:r>
              <a:rPr sz="1450" spc="-10" dirty="0">
                <a:latin typeface="Times New Roman"/>
                <a:cs typeface="Times New Roman"/>
              </a:rPr>
              <a:t>table.</a:t>
            </a:r>
            <a:endParaRPr sz="1450">
              <a:latin typeface="Times New Roman"/>
              <a:cs typeface="Times New Roman"/>
            </a:endParaRPr>
          </a:p>
          <a:p>
            <a:pPr marL="186055" marR="5080">
              <a:lnSpc>
                <a:spcPts val="1660"/>
              </a:lnSpc>
              <a:spcBef>
                <a:spcPts val="700"/>
              </a:spcBef>
            </a:pPr>
            <a:r>
              <a:rPr sz="1450" spc="-25" dirty="0">
                <a:latin typeface="Times New Roman"/>
                <a:cs typeface="Times New Roman"/>
              </a:rPr>
              <a:t>Tables </a:t>
            </a:r>
            <a:r>
              <a:rPr sz="1450" spc="-10" dirty="0">
                <a:latin typeface="Times New Roman"/>
                <a:cs typeface="Times New Roman"/>
              </a:rPr>
              <a:t>are defined with the &lt;table&gt; tag. A table is divided into rows (with the &lt;tr&gt; tag),  and each row is divided into data cells (with the &lt;td&gt; tag). td stands for “table data,”  and holds the content </a:t>
            </a:r>
            <a:r>
              <a:rPr sz="1450" spc="-5" dirty="0">
                <a:latin typeface="Times New Roman"/>
                <a:cs typeface="Times New Roman"/>
              </a:rPr>
              <a:t>of a </a:t>
            </a:r>
            <a:r>
              <a:rPr sz="1450" spc="-10" dirty="0">
                <a:latin typeface="Times New Roman"/>
                <a:cs typeface="Times New Roman"/>
              </a:rPr>
              <a:t>data cell. A &lt;td&gt; tag can contain text, links, images, lists,  forms, other tables,</a:t>
            </a:r>
            <a:r>
              <a:rPr sz="1450" dirty="0">
                <a:latin typeface="Times New Roman"/>
                <a:cs typeface="Times New Roman"/>
              </a:rPr>
              <a:t> </a:t>
            </a:r>
            <a:r>
              <a:rPr sz="1450" spc="-10" dirty="0">
                <a:latin typeface="Times New Roman"/>
                <a:cs typeface="Times New Roman"/>
              </a:rPr>
              <a:t>etc.</a:t>
            </a:r>
            <a:endParaRPr sz="1450">
              <a:latin typeface="Times New Roman"/>
              <a:cs typeface="Times New Roman"/>
            </a:endParaRPr>
          </a:p>
          <a:p>
            <a:pPr marL="186055">
              <a:lnSpc>
                <a:spcPct val="100000"/>
              </a:lnSpc>
              <a:spcBef>
                <a:spcPts val="585"/>
              </a:spcBef>
            </a:pPr>
            <a:r>
              <a:rPr sz="1450" spc="-30" dirty="0">
                <a:latin typeface="Times New Roman"/>
                <a:cs typeface="Times New Roman"/>
              </a:rPr>
              <a:t>Table</a:t>
            </a:r>
            <a:r>
              <a:rPr sz="1450" spc="-10" dirty="0">
                <a:latin typeface="Times New Roman"/>
                <a:cs typeface="Times New Roman"/>
              </a:rPr>
              <a:t> Example</a:t>
            </a:r>
            <a:endParaRPr sz="145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51071" y="448167"/>
            <a:ext cx="2267000" cy="214022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950691"/>
            <a:ext cx="6414135"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is how the </a:t>
            </a:r>
            <a:r>
              <a:rPr sz="1450" spc="-15" dirty="0">
                <a:latin typeface="Times New Roman"/>
                <a:cs typeface="Times New Roman"/>
              </a:rPr>
              <a:t>HTML </a:t>
            </a:r>
            <a:r>
              <a:rPr sz="1450" spc="-10" dirty="0">
                <a:latin typeface="Times New Roman"/>
                <a:cs typeface="Times New Roman"/>
              </a:rPr>
              <a:t>code above will look once translated by </a:t>
            </a:r>
            <a:r>
              <a:rPr sz="1450" spc="-5" dirty="0">
                <a:latin typeface="Times New Roman"/>
                <a:cs typeface="Times New Roman"/>
              </a:rPr>
              <a:t>a </a:t>
            </a:r>
            <a:r>
              <a:rPr sz="1450" spc="-20" dirty="0">
                <a:latin typeface="Times New Roman"/>
                <a:cs typeface="Times New Roman"/>
              </a:rPr>
              <a:t>browser. </a:t>
            </a:r>
            <a:r>
              <a:rPr sz="1450" spc="-10" dirty="0">
                <a:latin typeface="Times New Roman"/>
                <a:cs typeface="Times New Roman"/>
              </a:rPr>
              <a:t>The browser  will draw lines around the cells because </a:t>
            </a:r>
            <a:r>
              <a:rPr sz="1450" spc="-5" dirty="0">
                <a:latin typeface="Times New Roman"/>
                <a:cs typeface="Times New Roman"/>
              </a:rPr>
              <a:t>I </a:t>
            </a:r>
            <a:r>
              <a:rPr sz="1450" spc="-10" dirty="0">
                <a:latin typeface="Times New Roman"/>
                <a:cs typeface="Times New Roman"/>
              </a:rPr>
              <a:t>included border=‘1’ in the opening &lt;table&gt;  tag.</a:t>
            </a:r>
            <a:endParaRPr sz="1450">
              <a:latin typeface="Times New Roman"/>
              <a:cs typeface="Times New Roman"/>
            </a:endParaRPr>
          </a:p>
        </p:txBody>
      </p:sp>
      <p:sp>
        <p:nvSpPr>
          <p:cNvPr id="4" name="object 4"/>
          <p:cNvSpPr/>
          <p:nvPr/>
        </p:nvSpPr>
        <p:spPr>
          <a:xfrm>
            <a:off x="2102603" y="3704240"/>
            <a:ext cx="3354794" cy="1225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5209821"/>
            <a:ext cx="6106160" cy="1141730"/>
          </a:xfrm>
          <a:prstGeom prst="rect">
            <a:avLst/>
          </a:prstGeom>
        </p:spPr>
        <p:txBody>
          <a:bodyPr vert="horz" wrap="square" lIns="0" tIns="93345" rIns="0" bIns="0" rtlCol="0">
            <a:spAutoFit/>
          </a:bodyPr>
          <a:lstStyle/>
          <a:p>
            <a:pPr marL="12700">
              <a:lnSpc>
                <a:spcPct val="100000"/>
              </a:lnSpc>
              <a:spcBef>
                <a:spcPts val="735"/>
              </a:spcBef>
            </a:pPr>
            <a:r>
              <a:rPr sz="1450" b="1" spc="-15" dirty="0">
                <a:latin typeface="Times New Roman"/>
                <a:cs typeface="Times New Roman"/>
              </a:rPr>
              <a:t>HTML </a:t>
            </a:r>
            <a:r>
              <a:rPr sz="1450" b="1" spc="-30" dirty="0">
                <a:latin typeface="Times New Roman"/>
                <a:cs typeface="Times New Roman"/>
              </a:rPr>
              <a:t>Tables </a:t>
            </a:r>
            <a:r>
              <a:rPr sz="1450" b="1" spc="-10" dirty="0">
                <a:latin typeface="Times New Roman"/>
                <a:cs typeface="Times New Roman"/>
              </a:rPr>
              <a:t>and the Border</a:t>
            </a:r>
            <a:r>
              <a:rPr sz="1450" b="1" spc="-70" dirty="0">
                <a:latin typeface="Times New Roman"/>
                <a:cs typeface="Times New Roman"/>
              </a:rPr>
              <a:t> </a:t>
            </a:r>
            <a:r>
              <a:rPr sz="1450" b="1" spc="-10" dirty="0">
                <a:latin typeface="Times New Roman"/>
                <a:cs typeface="Times New Roman"/>
              </a:rPr>
              <a:t>Attribute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If you do </a:t>
            </a:r>
            <a:r>
              <a:rPr sz="1450" spc="-5" dirty="0">
                <a:latin typeface="Times New Roman"/>
                <a:cs typeface="Times New Roman"/>
              </a:rPr>
              <a:t>not </a:t>
            </a:r>
            <a:r>
              <a:rPr sz="1450" spc="-10" dirty="0">
                <a:latin typeface="Times New Roman"/>
                <a:cs typeface="Times New Roman"/>
              </a:rPr>
              <a:t>specify </a:t>
            </a:r>
            <a:r>
              <a:rPr sz="1450" spc="-5" dirty="0">
                <a:latin typeface="Times New Roman"/>
                <a:cs typeface="Times New Roman"/>
              </a:rPr>
              <a:t>a </a:t>
            </a:r>
            <a:r>
              <a:rPr sz="1450" spc="-10" dirty="0">
                <a:latin typeface="Times New Roman"/>
                <a:cs typeface="Times New Roman"/>
              </a:rPr>
              <a:t>border attribute, the table will </a:t>
            </a:r>
            <a:r>
              <a:rPr sz="1450" spc="-5" dirty="0">
                <a:latin typeface="Times New Roman"/>
                <a:cs typeface="Times New Roman"/>
              </a:rPr>
              <a:t>be </a:t>
            </a:r>
            <a:r>
              <a:rPr sz="1450" spc="-10" dirty="0">
                <a:latin typeface="Times New Roman"/>
                <a:cs typeface="Times New Roman"/>
              </a:rPr>
              <a:t>displayed without borders.  Sometimes this can </a:t>
            </a:r>
            <a:r>
              <a:rPr sz="1450" spc="-5" dirty="0">
                <a:latin typeface="Times New Roman"/>
                <a:cs typeface="Times New Roman"/>
              </a:rPr>
              <a:t>be </a:t>
            </a:r>
            <a:r>
              <a:rPr sz="1450" spc="-10" dirty="0">
                <a:latin typeface="Times New Roman"/>
                <a:cs typeface="Times New Roman"/>
              </a:rPr>
              <a:t>useful, </a:t>
            </a:r>
            <a:r>
              <a:rPr sz="1450" spc="-5" dirty="0">
                <a:latin typeface="Times New Roman"/>
                <a:cs typeface="Times New Roman"/>
              </a:rPr>
              <a:t>but </a:t>
            </a:r>
            <a:r>
              <a:rPr sz="1450" spc="-10" dirty="0">
                <a:latin typeface="Times New Roman"/>
                <a:cs typeface="Times New Roman"/>
              </a:rPr>
              <a:t>most </a:t>
            </a:r>
            <a:r>
              <a:rPr sz="1450" spc="-5" dirty="0">
                <a:latin typeface="Times New Roman"/>
                <a:cs typeface="Times New Roman"/>
              </a:rPr>
              <a:t>of </a:t>
            </a:r>
            <a:r>
              <a:rPr sz="1450" spc="-10" dirty="0">
                <a:latin typeface="Times New Roman"/>
                <a:cs typeface="Times New Roman"/>
              </a:rPr>
              <a:t>the time, we want the borders to</a:t>
            </a:r>
            <a:r>
              <a:rPr sz="1450" spc="80" dirty="0">
                <a:latin typeface="Times New Roman"/>
                <a:cs typeface="Times New Roman"/>
              </a:rPr>
              <a:t> </a:t>
            </a:r>
            <a:r>
              <a:rPr sz="1450" spc="-25" dirty="0">
                <a:latin typeface="Times New Roman"/>
                <a:cs typeface="Times New Roman"/>
              </a:rPr>
              <a:t>show.</a:t>
            </a:r>
            <a:endParaRPr sz="1450">
              <a:latin typeface="Times New Roman"/>
              <a:cs typeface="Times New Roman"/>
            </a:endParaRPr>
          </a:p>
          <a:p>
            <a:pPr marL="12700">
              <a:lnSpc>
                <a:spcPct val="100000"/>
              </a:lnSpc>
              <a:spcBef>
                <a:spcPts val="590"/>
              </a:spcBef>
            </a:pPr>
            <a:r>
              <a:rPr sz="1450" spc="-60" dirty="0">
                <a:latin typeface="Times New Roman"/>
                <a:cs typeface="Times New Roman"/>
              </a:rPr>
              <a:t>To </a:t>
            </a:r>
            <a:r>
              <a:rPr sz="1450" spc="-10" dirty="0">
                <a:latin typeface="Times New Roman"/>
                <a:cs typeface="Times New Roman"/>
              </a:rPr>
              <a:t>display </a:t>
            </a:r>
            <a:r>
              <a:rPr sz="1450" spc="-5" dirty="0">
                <a:latin typeface="Times New Roman"/>
                <a:cs typeface="Times New Roman"/>
              </a:rPr>
              <a:t>a </a:t>
            </a:r>
            <a:r>
              <a:rPr sz="1450" spc="-10" dirty="0">
                <a:latin typeface="Times New Roman"/>
                <a:cs typeface="Times New Roman"/>
              </a:rPr>
              <a:t>table without borders, just drop the border</a:t>
            </a:r>
            <a:r>
              <a:rPr sz="1450" spc="100" dirty="0">
                <a:latin typeface="Times New Roman"/>
                <a:cs typeface="Times New Roman"/>
              </a:rPr>
              <a:t> </a:t>
            </a:r>
            <a:r>
              <a:rPr sz="1450" spc="-10" dirty="0">
                <a:latin typeface="Times New Roman"/>
                <a:cs typeface="Times New Roman"/>
              </a:rPr>
              <a:t>attribute:</a:t>
            </a:r>
            <a:endParaRPr sz="1450">
              <a:latin typeface="Times New Roman"/>
              <a:cs typeface="Times New Roman"/>
            </a:endParaRPr>
          </a:p>
        </p:txBody>
      </p:sp>
      <p:sp>
        <p:nvSpPr>
          <p:cNvPr id="6" name="object 6"/>
          <p:cNvSpPr/>
          <p:nvPr/>
        </p:nvSpPr>
        <p:spPr>
          <a:xfrm>
            <a:off x="2623647" y="6438975"/>
            <a:ext cx="2321846" cy="1289624"/>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8008581"/>
            <a:ext cx="6358890" cy="1141730"/>
          </a:xfrm>
          <a:prstGeom prst="rect">
            <a:avLst/>
          </a:prstGeom>
        </p:spPr>
        <p:txBody>
          <a:bodyPr vert="horz" wrap="square" lIns="0" tIns="93345" rIns="0" bIns="0" rtlCol="0">
            <a:spAutoFit/>
          </a:bodyPr>
          <a:lstStyle/>
          <a:p>
            <a:pPr marL="12700">
              <a:lnSpc>
                <a:spcPct val="100000"/>
              </a:lnSpc>
              <a:spcBef>
                <a:spcPts val="735"/>
              </a:spcBef>
            </a:pPr>
            <a:r>
              <a:rPr sz="1450" b="1" i="1" spc="-15" dirty="0">
                <a:solidFill>
                  <a:srgbClr val="003366"/>
                </a:solidFill>
                <a:latin typeface="Times New Roman"/>
                <a:cs typeface="Times New Roman"/>
              </a:rPr>
              <a:t>HTML </a:t>
            </a:r>
            <a:r>
              <a:rPr sz="1450" b="1" i="1" spc="-35" dirty="0">
                <a:solidFill>
                  <a:srgbClr val="003366"/>
                </a:solidFill>
                <a:latin typeface="Times New Roman"/>
                <a:cs typeface="Times New Roman"/>
              </a:rPr>
              <a:t>Table</a:t>
            </a:r>
            <a:r>
              <a:rPr sz="1450" b="1" i="1" spc="-55" dirty="0">
                <a:solidFill>
                  <a:srgbClr val="003366"/>
                </a:solidFill>
                <a:latin typeface="Times New Roman"/>
                <a:cs typeface="Times New Roman"/>
              </a:rPr>
              <a:t> </a:t>
            </a:r>
            <a:r>
              <a:rPr sz="1450" b="1" i="1" spc="-10" dirty="0">
                <a:solidFill>
                  <a:srgbClr val="003366"/>
                </a:solidFill>
                <a:latin typeface="Times New Roman"/>
                <a:cs typeface="Times New Roman"/>
              </a:rPr>
              <a:t>Headers</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Headers in </a:t>
            </a:r>
            <a:r>
              <a:rPr sz="1450" spc="-5" dirty="0">
                <a:latin typeface="Times New Roman"/>
                <a:cs typeface="Times New Roman"/>
              </a:rPr>
              <a:t>a </a:t>
            </a:r>
            <a:r>
              <a:rPr sz="1450" spc="-10" dirty="0">
                <a:latin typeface="Times New Roman"/>
                <a:cs typeface="Times New Roman"/>
              </a:rPr>
              <a:t>table (the top row which </a:t>
            </a:r>
            <a:r>
              <a:rPr sz="1450" i="1" spc="-10" dirty="0">
                <a:latin typeface="Times New Roman"/>
                <a:cs typeface="Times New Roman"/>
              </a:rPr>
              <a:t>describes </a:t>
            </a:r>
            <a:r>
              <a:rPr sz="1450" spc="-10" dirty="0">
                <a:latin typeface="Times New Roman"/>
                <a:cs typeface="Times New Roman"/>
              </a:rPr>
              <a:t>the data rather than </a:t>
            </a:r>
            <a:r>
              <a:rPr sz="1450" i="1" spc="-10" dirty="0">
                <a:latin typeface="Times New Roman"/>
                <a:cs typeface="Times New Roman"/>
              </a:rPr>
              <a:t>being </a:t>
            </a:r>
            <a:r>
              <a:rPr sz="1450" spc="-10" dirty="0">
                <a:latin typeface="Times New Roman"/>
                <a:cs typeface="Times New Roman"/>
              </a:rPr>
              <a:t>the data) are  defined with the &lt;th&gt;</a:t>
            </a:r>
            <a:r>
              <a:rPr sz="1450" spc="5" dirty="0">
                <a:latin typeface="Times New Roman"/>
                <a:cs typeface="Times New Roman"/>
              </a:rPr>
              <a:t> </a:t>
            </a:r>
            <a:r>
              <a:rPr sz="1450" spc="-10" dirty="0">
                <a:latin typeface="Times New Roman"/>
                <a:cs typeface="Times New Roman"/>
              </a:rPr>
              <a:t>tag.</a:t>
            </a:r>
            <a:endParaRPr sz="1450">
              <a:latin typeface="Times New Roman"/>
              <a:cs typeface="Times New Roman"/>
            </a:endParaRPr>
          </a:p>
          <a:p>
            <a:pPr marL="12700">
              <a:lnSpc>
                <a:spcPct val="100000"/>
              </a:lnSpc>
              <a:spcBef>
                <a:spcPts val="590"/>
              </a:spcBef>
            </a:pPr>
            <a:r>
              <a:rPr sz="1450" spc="-10" dirty="0">
                <a:latin typeface="Times New Roman"/>
                <a:cs typeface="Times New Roman"/>
              </a:rPr>
              <a:t>All major browsers display the text in the &lt;th&gt; element as bold and</a:t>
            </a:r>
            <a:r>
              <a:rPr sz="1450" spc="85" dirty="0">
                <a:latin typeface="Times New Roman"/>
                <a:cs typeface="Times New Roman"/>
              </a:rPr>
              <a:t> </a:t>
            </a:r>
            <a:r>
              <a:rPr sz="1450" spc="-10" dirty="0">
                <a:latin typeface="Times New Roman"/>
                <a:cs typeface="Times New Roman"/>
              </a:rPr>
              <a:t>centered.</a:t>
            </a:r>
            <a:endParaRPr sz="1450">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14506" y="448167"/>
            <a:ext cx="2330988" cy="298168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3792148"/>
            <a:ext cx="377507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How the </a:t>
            </a:r>
            <a:r>
              <a:rPr sz="1450" spc="-15" dirty="0">
                <a:latin typeface="Times New Roman"/>
                <a:cs typeface="Times New Roman"/>
              </a:rPr>
              <a:t>HTML </a:t>
            </a:r>
            <a:r>
              <a:rPr sz="1450" spc="-10" dirty="0">
                <a:latin typeface="Times New Roman"/>
                <a:cs typeface="Times New Roman"/>
              </a:rPr>
              <a:t>code above looks in </a:t>
            </a:r>
            <a:r>
              <a:rPr sz="1450" spc="-5" dirty="0">
                <a:latin typeface="Times New Roman"/>
                <a:cs typeface="Times New Roman"/>
              </a:rPr>
              <a:t>your </a:t>
            </a:r>
            <a:r>
              <a:rPr sz="1450" spc="-10" dirty="0">
                <a:latin typeface="Times New Roman"/>
                <a:cs typeface="Times New Roman"/>
              </a:rPr>
              <a:t>browser:</a:t>
            </a:r>
            <a:endParaRPr sz="1450">
              <a:latin typeface="Times New Roman"/>
              <a:cs typeface="Times New Roman"/>
            </a:endParaRPr>
          </a:p>
        </p:txBody>
      </p:sp>
      <p:sp>
        <p:nvSpPr>
          <p:cNvPr id="4" name="object 4"/>
          <p:cNvSpPr/>
          <p:nvPr/>
        </p:nvSpPr>
        <p:spPr>
          <a:xfrm>
            <a:off x="2038615" y="4124968"/>
            <a:ext cx="3491911" cy="117072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5356161"/>
            <a:ext cx="6615430" cy="2778760"/>
          </a:xfrm>
          <a:prstGeom prst="rect">
            <a:avLst/>
          </a:prstGeom>
        </p:spPr>
        <p:txBody>
          <a:bodyPr vert="horz" wrap="square" lIns="0" tIns="26670" rIns="0" bIns="0" rtlCol="0">
            <a:spAutoFit/>
          </a:bodyPr>
          <a:lstStyle/>
          <a:p>
            <a:pPr marL="186055" marR="5080">
              <a:lnSpc>
                <a:spcPts val="1660"/>
              </a:lnSpc>
              <a:spcBef>
                <a:spcPts val="210"/>
              </a:spcBef>
            </a:pPr>
            <a:r>
              <a:rPr sz="1450" spc="-25" dirty="0">
                <a:latin typeface="Times New Roman"/>
                <a:cs typeface="Times New Roman"/>
              </a:rPr>
              <a:t>Tables </a:t>
            </a:r>
            <a:r>
              <a:rPr sz="1450" spc="-10" dirty="0">
                <a:latin typeface="Times New Roman"/>
                <a:cs typeface="Times New Roman"/>
              </a:rPr>
              <a:t>can create accessibility problems. Because tables are inherently meant to </a:t>
            </a:r>
            <a:r>
              <a:rPr sz="1450" spc="-5" dirty="0">
                <a:latin typeface="Times New Roman"/>
                <a:cs typeface="Times New Roman"/>
              </a:rPr>
              <a:t>be </a:t>
            </a:r>
            <a:r>
              <a:rPr sz="1450" spc="-10" dirty="0">
                <a:latin typeface="Times New Roman"/>
                <a:cs typeface="Times New Roman"/>
              </a:rPr>
              <a:t>read  left to right, </a:t>
            </a:r>
            <a:r>
              <a:rPr sz="1450" spc="-5" dirty="0">
                <a:latin typeface="Times New Roman"/>
                <a:cs typeface="Times New Roman"/>
              </a:rPr>
              <a:t>one </a:t>
            </a:r>
            <a:r>
              <a:rPr sz="1450" spc="-10" dirty="0">
                <a:latin typeface="Times New Roman"/>
                <a:cs typeface="Times New Roman"/>
              </a:rPr>
              <a:t>row at </a:t>
            </a:r>
            <a:r>
              <a:rPr sz="1450" spc="-5" dirty="0">
                <a:latin typeface="Times New Roman"/>
                <a:cs typeface="Times New Roman"/>
              </a:rPr>
              <a:t>a </a:t>
            </a:r>
            <a:r>
              <a:rPr sz="1450" spc="-10" dirty="0">
                <a:latin typeface="Times New Roman"/>
                <a:cs typeface="Times New Roman"/>
              </a:rPr>
              <a:t>time, using them for layout can cause screen readers to read  content </a:t>
            </a:r>
            <a:r>
              <a:rPr sz="1450" spc="-5" dirty="0">
                <a:latin typeface="Times New Roman"/>
                <a:cs typeface="Times New Roman"/>
              </a:rPr>
              <a:t>out of </a:t>
            </a:r>
            <a:r>
              <a:rPr sz="1450" spc="-10" dirty="0">
                <a:latin typeface="Times New Roman"/>
                <a:cs typeface="Times New Roman"/>
              </a:rPr>
              <a:t>order and cause confusion for the users who rely on screen</a:t>
            </a:r>
            <a:r>
              <a:rPr sz="1450" spc="95" dirty="0">
                <a:latin typeface="Times New Roman"/>
                <a:cs typeface="Times New Roman"/>
              </a:rPr>
              <a:t> </a:t>
            </a:r>
            <a:r>
              <a:rPr sz="1450" spc="-10" dirty="0">
                <a:latin typeface="Times New Roman"/>
                <a:cs typeface="Times New Roman"/>
              </a:rPr>
              <a:t>readers.</a:t>
            </a:r>
            <a:endParaRPr sz="1450">
              <a:latin typeface="Times New Roman"/>
              <a:cs typeface="Times New Roman"/>
            </a:endParaRPr>
          </a:p>
          <a:p>
            <a:pPr marL="12700">
              <a:lnSpc>
                <a:spcPct val="100000"/>
              </a:lnSpc>
              <a:spcBef>
                <a:spcPts val="675"/>
              </a:spcBef>
            </a:pPr>
            <a:r>
              <a:rPr sz="1650" b="1" dirty="0">
                <a:solidFill>
                  <a:srgbClr val="003366"/>
                </a:solidFill>
                <a:latin typeface="Times New Roman"/>
                <a:cs typeface="Times New Roman"/>
              </a:rPr>
              <a:t>HTML</a:t>
            </a:r>
            <a:r>
              <a:rPr sz="1650" b="1" spc="-100" dirty="0">
                <a:solidFill>
                  <a:srgbClr val="003366"/>
                </a:solidFill>
                <a:latin typeface="Times New Roman"/>
                <a:cs typeface="Times New Roman"/>
              </a:rPr>
              <a:t> </a:t>
            </a:r>
            <a:r>
              <a:rPr sz="1650" b="1" dirty="0">
                <a:solidFill>
                  <a:srgbClr val="003366"/>
                </a:solidFill>
                <a:latin typeface="Times New Roman"/>
                <a:cs typeface="Times New Roman"/>
              </a:rPr>
              <a:t>Forms</a:t>
            </a:r>
            <a:endParaRPr sz="1650">
              <a:latin typeface="Times New Roman"/>
              <a:cs typeface="Times New Roman"/>
            </a:endParaRPr>
          </a:p>
          <a:p>
            <a:pPr marL="186055" marR="14604" algn="just">
              <a:lnSpc>
                <a:spcPts val="1660"/>
              </a:lnSpc>
              <a:spcBef>
                <a:spcPts val="935"/>
              </a:spcBef>
            </a:pPr>
            <a:r>
              <a:rPr sz="1450" spc="-15" dirty="0">
                <a:latin typeface="Times New Roman"/>
                <a:cs typeface="Times New Roman"/>
              </a:rPr>
              <a:t>HTML </a:t>
            </a:r>
            <a:r>
              <a:rPr sz="1450" spc="-10" dirty="0">
                <a:latin typeface="Times New Roman"/>
                <a:cs typeface="Times New Roman"/>
              </a:rPr>
              <a:t>forms are </a:t>
            </a:r>
            <a:r>
              <a:rPr sz="1450" spc="-5" dirty="0">
                <a:latin typeface="Times New Roman"/>
                <a:cs typeface="Times New Roman"/>
              </a:rPr>
              <a:t>a </a:t>
            </a:r>
            <a:r>
              <a:rPr sz="1450" spc="-10" dirty="0">
                <a:latin typeface="Times New Roman"/>
                <a:cs typeface="Times New Roman"/>
              </a:rPr>
              <a:t>special kind </a:t>
            </a:r>
            <a:r>
              <a:rPr sz="1450" spc="-5" dirty="0">
                <a:latin typeface="Times New Roman"/>
                <a:cs typeface="Times New Roman"/>
              </a:rPr>
              <a:t>of </a:t>
            </a:r>
            <a:r>
              <a:rPr sz="1450" spc="-15" dirty="0">
                <a:latin typeface="Times New Roman"/>
                <a:cs typeface="Times New Roman"/>
              </a:rPr>
              <a:t>HTML </a:t>
            </a:r>
            <a:r>
              <a:rPr sz="1450" spc="-10" dirty="0">
                <a:latin typeface="Times New Roman"/>
                <a:cs typeface="Times New Roman"/>
              </a:rPr>
              <a:t>page that can </a:t>
            </a:r>
            <a:r>
              <a:rPr sz="1450" spc="-5" dirty="0">
                <a:latin typeface="Times New Roman"/>
                <a:cs typeface="Times New Roman"/>
              </a:rPr>
              <a:t>be </a:t>
            </a:r>
            <a:r>
              <a:rPr sz="1450" spc="-10" dirty="0">
                <a:latin typeface="Times New Roman"/>
                <a:cs typeface="Times New Roman"/>
              </a:rPr>
              <a:t>used to pass data to </a:t>
            </a:r>
            <a:r>
              <a:rPr sz="1450" spc="-5" dirty="0">
                <a:latin typeface="Times New Roman"/>
                <a:cs typeface="Times New Roman"/>
              </a:rPr>
              <a:t>a </a:t>
            </a:r>
            <a:r>
              <a:rPr sz="1450" spc="-20" dirty="0">
                <a:latin typeface="Times New Roman"/>
                <a:cs typeface="Times New Roman"/>
              </a:rPr>
              <a:t>server.  </a:t>
            </a:r>
            <a:r>
              <a:rPr sz="1450" spc="-10" dirty="0">
                <a:latin typeface="Times New Roman"/>
                <a:cs typeface="Times New Roman"/>
              </a:rPr>
              <a:t>Once the server gets the data, it may manipulate the data and send some </a:t>
            </a:r>
            <a:r>
              <a:rPr sz="1450" spc="-5" dirty="0">
                <a:latin typeface="Times New Roman"/>
                <a:cs typeface="Times New Roman"/>
              </a:rPr>
              <a:t>of </a:t>
            </a:r>
            <a:r>
              <a:rPr sz="1450" spc="-10" dirty="0">
                <a:latin typeface="Times New Roman"/>
                <a:cs typeface="Times New Roman"/>
              </a:rPr>
              <a:t>it back, </a:t>
            </a:r>
            <a:r>
              <a:rPr sz="1450" spc="-5" dirty="0">
                <a:latin typeface="Times New Roman"/>
                <a:cs typeface="Times New Roman"/>
              </a:rPr>
              <a:t>or </a:t>
            </a:r>
            <a:r>
              <a:rPr sz="1450" spc="-10" dirty="0">
                <a:latin typeface="Times New Roman"/>
                <a:cs typeface="Times New Roman"/>
              </a:rPr>
              <a:t>it  may store it into </a:t>
            </a:r>
            <a:r>
              <a:rPr sz="1450" spc="-5" dirty="0">
                <a:latin typeface="Times New Roman"/>
                <a:cs typeface="Times New Roman"/>
              </a:rPr>
              <a:t>a </a:t>
            </a:r>
            <a:r>
              <a:rPr sz="1450" spc="-10" dirty="0">
                <a:latin typeface="Times New Roman"/>
                <a:cs typeface="Times New Roman"/>
              </a:rPr>
              <a:t>database for later</a:t>
            </a:r>
            <a:r>
              <a:rPr sz="1450" spc="20" dirty="0">
                <a:latin typeface="Times New Roman"/>
                <a:cs typeface="Times New Roman"/>
              </a:rPr>
              <a:t> </a:t>
            </a:r>
            <a:r>
              <a:rPr sz="1450" spc="-10" dirty="0">
                <a:latin typeface="Times New Roman"/>
                <a:cs typeface="Times New Roman"/>
              </a:rPr>
              <a:t>use.</a:t>
            </a:r>
            <a:endParaRPr sz="1450">
              <a:latin typeface="Times New Roman"/>
              <a:cs typeface="Times New Roman"/>
            </a:endParaRPr>
          </a:p>
          <a:p>
            <a:pPr marL="186055" marR="83820" algn="just">
              <a:lnSpc>
                <a:spcPts val="1660"/>
              </a:lnSpc>
              <a:spcBef>
                <a:spcPts val="710"/>
              </a:spcBef>
            </a:pPr>
            <a:r>
              <a:rPr sz="1450" spc="-10" dirty="0">
                <a:latin typeface="Times New Roman"/>
                <a:cs typeface="Times New Roman"/>
              </a:rPr>
              <a:t>An </a:t>
            </a:r>
            <a:r>
              <a:rPr sz="1450" spc="-15" dirty="0">
                <a:latin typeface="Times New Roman"/>
                <a:cs typeface="Times New Roman"/>
              </a:rPr>
              <a:t>HTML </a:t>
            </a:r>
            <a:r>
              <a:rPr sz="1450" spc="-10" dirty="0">
                <a:latin typeface="Times New Roman"/>
                <a:cs typeface="Times New Roman"/>
              </a:rPr>
              <a:t>form will contain input elements like labels, text fields, check boxes, radio-  select buttons, submit buttons, and more. A form can also present lists, from which the  user can make </a:t>
            </a:r>
            <a:r>
              <a:rPr sz="1450" spc="-5" dirty="0">
                <a:latin typeface="Times New Roman"/>
                <a:cs typeface="Times New Roman"/>
              </a:rPr>
              <a:t>a </a:t>
            </a:r>
            <a:r>
              <a:rPr sz="1450" spc="-10" dirty="0">
                <a:latin typeface="Times New Roman"/>
                <a:cs typeface="Times New Roman"/>
              </a:rPr>
              <a:t>selection, </a:t>
            </a:r>
            <a:r>
              <a:rPr sz="1450" spc="-5" dirty="0">
                <a:latin typeface="Times New Roman"/>
                <a:cs typeface="Times New Roman"/>
              </a:rPr>
              <a:t>or a </a:t>
            </a:r>
            <a:r>
              <a:rPr sz="1450" spc="-10" dirty="0">
                <a:latin typeface="Times New Roman"/>
                <a:cs typeface="Times New Roman"/>
              </a:rPr>
              <a:t>text area where multi-line typing is</a:t>
            </a:r>
            <a:r>
              <a:rPr sz="1450" spc="60" dirty="0">
                <a:latin typeface="Times New Roman"/>
                <a:cs typeface="Times New Roman"/>
              </a:rPr>
              <a:t> </a:t>
            </a:r>
            <a:r>
              <a:rPr sz="1450" spc="-10" dirty="0">
                <a:latin typeface="Times New Roman"/>
                <a:cs typeface="Times New Roman"/>
              </a:rPr>
              <a:t>allowed.</a:t>
            </a:r>
            <a:endParaRPr sz="1450">
              <a:latin typeface="Times New Roman"/>
              <a:cs typeface="Times New Roman"/>
            </a:endParaRPr>
          </a:p>
          <a:p>
            <a:pPr marL="186055" algn="just">
              <a:lnSpc>
                <a:spcPct val="100000"/>
              </a:lnSpc>
              <a:spcBef>
                <a:spcPts val="590"/>
              </a:spcBef>
            </a:pPr>
            <a:r>
              <a:rPr sz="1450" spc="-10" dirty="0">
                <a:latin typeface="Times New Roman"/>
                <a:cs typeface="Times New Roman"/>
              </a:rPr>
              <a:t>The basic structure </a:t>
            </a:r>
            <a:r>
              <a:rPr sz="1450" spc="-5" dirty="0">
                <a:latin typeface="Times New Roman"/>
                <a:cs typeface="Times New Roman"/>
              </a:rPr>
              <a:t>of a </a:t>
            </a:r>
            <a:r>
              <a:rPr sz="1450" spc="-10" dirty="0">
                <a:latin typeface="Times New Roman"/>
                <a:cs typeface="Times New Roman"/>
              </a:rPr>
              <a:t>form is as</a:t>
            </a:r>
            <a:r>
              <a:rPr sz="1450" spc="15"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
        <p:nvSpPr>
          <p:cNvPr id="6" name="object 6"/>
          <p:cNvSpPr/>
          <p:nvPr/>
        </p:nvSpPr>
        <p:spPr>
          <a:xfrm>
            <a:off x="3025857" y="8222499"/>
            <a:ext cx="1508286" cy="109755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9682349"/>
            <a:ext cx="624713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form tags go inside the &lt;body&gt; tag. The data in the form is sent to the page  specified in the </a:t>
            </a:r>
            <a:r>
              <a:rPr sz="1450" spc="-25" dirty="0">
                <a:latin typeface="Times New Roman"/>
                <a:cs typeface="Times New Roman"/>
              </a:rPr>
              <a:t>form’s </a:t>
            </a:r>
            <a:r>
              <a:rPr sz="1450" spc="-10" dirty="0">
                <a:latin typeface="Times New Roman"/>
                <a:cs typeface="Times New Roman"/>
              </a:rPr>
              <a:t>action attribute. The file defined in the action attribute</a:t>
            </a:r>
            <a:r>
              <a:rPr sz="1450" spc="180" dirty="0">
                <a:latin typeface="Times New Roman"/>
                <a:cs typeface="Times New Roman"/>
              </a:rPr>
              <a:t> </a:t>
            </a:r>
            <a:r>
              <a:rPr sz="1450" spc="-10" dirty="0">
                <a:latin typeface="Times New Roman"/>
                <a:cs typeface="Times New Roman"/>
              </a:rPr>
              <a:t>usually</a:t>
            </a:r>
            <a:endParaRPr sz="145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21747"/>
            <a:ext cx="294386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does something with the received</a:t>
            </a:r>
            <a:r>
              <a:rPr sz="1450" spc="10" dirty="0">
                <a:latin typeface="Times New Roman"/>
                <a:cs typeface="Times New Roman"/>
              </a:rPr>
              <a:t> </a:t>
            </a:r>
            <a:r>
              <a:rPr sz="1450" spc="-10" dirty="0">
                <a:latin typeface="Times New Roman"/>
                <a:cs typeface="Times New Roman"/>
              </a:rPr>
              <a:t>input:</a:t>
            </a:r>
            <a:endParaRPr sz="1450">
              <a:latin typeface="Times New Roman"/>
              <a:cs typeface="Times New Roman"/>
            </a:endParaRPr>
          </a:p>
        </p:txBody>
      </p:sp>
      <p:sp>
        <p:nvSpPr>
          <p:cNvPr id="3" name="object 3"/>
          <p:cNvSpPr/>
          <p:nvPr/>
        </p:nvSpPr>
        <p:spPr>
          <a:xfrm>
            <a:off x="813704" y="749994"/>
            <a:ext cx="5932593" cy="26524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1295217"/>
            <a:ext cx="6423660" cy="1562100"/>
          </a:xfrm>
          <a:prstGeom prst="rect">
            <a:avLst/>
          </a:prstGeom>
        </p:spPr>
        <p:txBody>
          <a:bodyPr vert="horz" wrap="square" lIns="0" tIns="93345" rIns="0" bIns="0" rtlCol="0">
            <a:spAutoFit/>
          </a:bodyPr>
          <a:lstStyle/>
          <a:p>
            <a:pPr marL="12700">
              <a:lnSpc>
                <a:spcPct val="100000"/>
              </a:lnSpc>
              <a:spcBef>
                <a:spcPts val="735"/>
              </a:spcBef>
            </a:pPr>
            <a:r>
              <a:rPr sz="1450" spc="-35" dirty="0">
                <a:latin typeface="Times New Roman"/>
                <a:cs typeface="Times New Roman"/>
              </a:rPr>
              <a:t>We’ll </a:t>
            </a:r>
            <a:r>
              <a:rPr sz="1450" spc="-10" dirty="0">
                <a:latin typeface="Times New Roman"/>
                <a:cs typeface="Times New Roman"/>
              </a:rPr>
              <a:t>cover the form actions</a:t>
            </a:r>
            <a:r>
              <a:rPr sz="1450" spc="40" dirty="0">
                <a:latin typeface="Times New Roman"/>
                <a:cs typeface="Times New Roman"/>
              </a:rPr>
              <a:t> </a:t>
            </a:r>
            <a:r>
              <a:rPr sz="1450" spc="-25" dirty="0">
                <a:latin typeface="Times New Roman"/>
                <a:cs typeface="Times New Roman"/>
              </a:rPr>
              <a:t>later.</a:t>
            </a:r>
            <a:endParaRPr sz="1450">
              <a:latin typeface="Times New Roman"/>
              <a:cs typeface="Times New Roman"/>
            </a:endParaRPr>
          </a:p>
          <a:p>
            <a:pPr marL="12700">
              <a:lnSpc>
                <a:spcPct val="100000"/>
              </a:lnSpc>
              <a:spcBef>
                <a:spcPts val="640"/>
              </a:spcBef>
            </a:pPr>
            <a:r>
              <a:rPr sz="1450" b="1" i="1" spc="-10" dirty="0">
                <a:solidFill>
                  <a:srgbClr val="003366"/>
                </a:solidFill>
                <a:latin typeface="Times New Roman"/>
                <a:cs typeface="Times New Roman"/>
              </a:rPr>
              <a:t>The Input</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tag</a:t>
            </a:r>
            <a:endParaRPr sz="1450">
              <a:latin typeface="Times New Roman"/>
              <a:cs typeface="Times New Roman"/>
            </a:endParaRPr>
          </a:p>
          <a:p>
            <a:pPr marL="12700" marR="5080">
              <a:lnSpc>
                <a:spcPts val="1660"/>
              </a:lnSpc>
              <a:spcBef>
                <a:spcPts val="755"/>
              </a:spcBef>
            </a:pPr>
            <a:r>
              <a:rPr sz="1450" spc="-10" dirty="0">
                <a:latin typeface="Times New Roman"/>
                <a:cs typeface="Times New Roman"/>
              </a:rPr>
              <a:t>The most common form element is the &lt;input&gt; element, which is used to collect  information from the </a:t>
            </a:r>
            <a:r>
              <a:rPr sz="1450" spc="-25" dirty="0">
                <a:latin typeface="Times New Roman"/>
                <a:cs typeface="Times New Roman"/>
              </a:rPr>
              <a:t>user. </a:t>
            </a:r>
            <a:r>
              <a:rPr sz="1450" spc="-10" dirty="0">
                <a:latin typeface="Times New Roman"/>
                <a:cs typeface="Times New Roman"/>
              </a:rPr>
              <a:t>An &lt;input&gt; element has several variations, which depend on  the </a:t>
            </a:r>
            <a:r>
              <a:rPr sz="1450" b="1" spc="-10" dirty="0">
                <a:latin typeface="Times New Roman"/>
                <a:cs typeface="Times New Roman"/>
              </a:rPr>
              <a:t>type </a:t>
            </a:r>
            <a:r>
              <a:rPr sz="1450" spc="-10" dirty="0">
                <a:latin typeface="Times New Roman"/>
                <a:cs typeface="Times New Roman"/>
              </a:rPr>
              <a:t>attribute. An &lt;input&gt; element also has </a:t>
            </a:r>
            <a:r>
              <a:rPr sz="1450" spc="-5" dirty="0">
                <a:latin typeface="Times New Roman"/>
                <a:cs typeface="Times New Roman"/>
              </a:rPr>
              <a:t>a </a:t>
            </a:r>
            <a:r>
              <a:rPr sz="1450" spc="-10" dirty="0">
                <a:latin typeface="Times New Roman"/>
                <a:cs typeface="Times New Roman"/>
              </a:rPr>
              <a:t>name element, so you can refer to it  </a:t>
            </a:r>
            <a:r>
              <a:rPr sz="1450" spc="-25" dirty="0">
                <a:latin typeface="Times New Roman"/>
                <a:cs typeface="Times New Roman"/>
              </a:rPr>
              <a:t>later. </a:t>
            </a:r>
            <a:r>
              <a:rPr sz="1450" spc="-10" dirty="0">
                <a:latin typeface="Times New Roman"/>
                <a:cs typeface="Times New Roman"/>
              </a:rPr>
              <a:t>In general, the syntax</a:t>
            </a:r>
            <a:r>
              <a:rPr sz="1450" spc="25" dirty="0">
                <a:latin typeface="Times New Roman"/>
                <a:cs typeface="Times New Roman"/>
              </a:rPr>
              <a:t> </a:t>
            </a:r>
            <a:r>
              <a:rPr sz="1450" spc="-10" dirty="0">
                <a:latin typeface="Times New Roman"/>
                <a:cs typeface="Times New Roman"/>
              </a:rPr>
              <a:t>is:</a:t>
            </a:r>
            <a:endParaRPr sz="1450">
              <a:latin typeface="Times New Roman"/>
              <a:cs typeface="Times New Roman"/>
            </a:endParaRPr>
          </a:p>
        </p:txBody>
      </p:sp>
      <p:sp>
        <p:nvSpPr>
          <p:cNvPr id="5" name="object 5"/>
          <p:cNvSpPr/>
          <p:nvPr/>
        </p:nvSpPr>
        <p:spPr>
          <a:xfrm>
            <a:off x="2011192" y="2945099"/>
            <a:ext cx="3537617" cy="24694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3554346"/>
            <a:ext cx="6427470" cy="967740"/>
          </a:xfrm>
          <a:prstGeom prst="rect">
            <a:avLst/>
          </a:prstGeom>
        </p:spPr>
        <p:txBody>
          <a:bodyPr vert="horz" wrap="square" lIns="0" tIns="26670" rIns="0" bIns="0" rtlCol="0">
            <a:spAutoFit/>
          </a:bodyPr>
          <a:lstStyle/>
          <a:p>
            <a:pPr marL="12700" marR="393700">
              <a:lnSpc>
                <a:spcPts val="1660"/>
              </a:lnSpc>
              <a:spcBef>
                <a:spcPts val="210"/>
              </a:spcBef>
            </a:pPr>
            <a:r>
              <a:rPr sz="1450" spc="-10" dirty="0">
                <a:latin typeface="Times New Roman"/>
                <a:cs typeface="Times New Roman"/>
              </a:rPr>
              <a:t>An &lt;input&gt; element can </a:t>
            </a:r>
            <a:r>
              <a:rPr sz="1450" spc="-5" dirty="0">
                <a:latin typeface="Times New Roman"/>
                <a:cs typeface="Times New Roman"/>
              </a:rPr>
              <a:t>be of </a:t>
            </a:r>
            <a:r>
              <a:rPr sz="1450" spc="-10" dirty="0">
                <a:latin typeface="Times New Roman"/>
                <a:cs typeface="Times New Roman"/>
              </a:rPr>
              <a:t>type text, checkbox, password, radio button, submit  button, and more. The common input types are</a:t>
            </a:r>
            <a:r>
              <a:rPr sz="1450" spc="35" dirty="0">
                <a:latin typeface="Times New Roman"/>
                <a:cs typeface="Times New Roman"/>
              </a:rPr>
              <a:t> </a:t>
            </a:r>
            <a:r>
              <a:rPr sz="1450" spc="-10" dirty="0">
                <a:latin typeface="Times New Roman"/>
                <a:cs typeface="Times New Roman"/>
              </a:rPr>
              <a:t>described.</a:t>
            </a:r>
            <a:endParaRPr sz="1450">
              <a:latin typeface="Times New Roman"/>
              <a:cs typeface="Times New Roman"/>
            </a:endParaRPr>
          </a:p>
          <a:p>
            <a:pPr marL="12700" marR="5080">
              <a:lnSpc>
                <a:spcPts val="1660"/>
              </a:lnSpc>
              <a:spcBef>
                <a:spcPts val="715"/>
              </a:spcBef>
            </a:pPr>
            <a:r>
              <a:rPr sz="1450" b="1" spc="-45" dirty="0">
                <a:latin typeface="Times New Roman"/>
                <a:cs typeface="Times New Roman"/>
              </a:rPr>
              <a:t>Text </a:t>
            </a:r>
            <a:r>
              <a:rPr sz="1450" b="1" spc="-10" dirty="0">
                <a:latin typeface="Times New Roman"/>
                <a:cs typeface="Times New Roman"/>
              </a:rPr>
              <a:t>Fields</a:t>
            </a:r>
            <a:r>
              <a:rPr sz="1450" spc="-10" dirty="0">
                <a:latin typeface="Times New Roman"/>
                <a:cs typeface="Times New Roman"/>
              </a:rPr>
              <a:t>: &lt;input type=“text”&gt; defines </a:t>
            </a:r>
            <a:r>
              <a:rPr sz="1450" spc="-5" dirty="0">
                <a:latin typeface="Times New Roman"/>
                <a:cs typeface="Times New Roman"/>
              </a:rPr>
              <a:t>a </a:t>
            </a:r>
            <a:r>
              <a:rPr sz="1450" spc="-10" dirty="0">
                <a:latin typeface="Times New Roman"/>
                <a:cs typeface="Times New Roman"/>
              </a:rPr>
              <a:t>one-line input field that </a:t>
            </a:r>
            <a:r>
              <a:rPr sz="1450" spc="-5" dirty="0">
                <a:latin typeface="Times New Roman"/>
                <a:cs typeface="Times New Roman"/>
              </a:rPr>
              <a:t>a </a:t>
            </a:r>
            <a:r>
              <a:rPr sz="1450" spc="-10" dirty="0">
                <a:latin typeface="Times New Roman"/>
                <a:cs typeface="Times New Roman"/>
              </a:rPr>
              <a:t>user can enter text  into:</a:t>
            </a:r>
            <a:endParaRPr sz="1450">
              <a:latin typeface="Times New Roman"/>
              <a:cs typeface="Times New Roman"/>
            </a:endParaRPr>
          </a:p>
        </p:txBody>
      </p:sp>
      <p:sp>
        <p:nvSpPr>
          <p:cNvPr id="7" name="object 7"/>
          <p:cNvSpPr/>
          <p:nvPr/>
        </p:nvSpPr>
        <p:spPr>
          <a:xfrm>
            <a:off x="1087937" y="4609721"/>
            <a:ext cx="5393266" cy="87804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8181" y="5850060"/>
            <a:ext cx="445008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This is how the above </a:t>
            </a:r>
            <a:r>
              <a:rPr sz="1450" spc="-15" dirty="0">
                <a:latin typeface="Times New Roman"/>
                <a:cs typeface="Times New Roman"/>
              </a:rPr>
              <a:t>HTML </a:t>
            </a:r>
            <a:r>
              <a:rPr sz="1450" spc="-10" dirty="0">
                <a:latin typeface="Times New Roman"/>
                <a:cs typeface="Times New Roman"/>
              </a:rPr>
              <a:t>code would look in </a:t>
            </a:r>
            <a:r>
              <a:rPr sz="1450" spc="-5" dirty="0">
                <a:latin typeface="Times New Roman"/>
                <a:cs typeface="Times New Roman"/>
              </a:rPr>
              <a:t>a</a:t>
            </a:r>
            <a:r>
              <a:rPr sz="1450" spc="40" dirty="0">
                <a:latin typeface="Times New Roman"/>
                <a:cs typeface="Times New Roman"/>
              </a:rPr>
              <a:t> </a:t>
            </a:r>
            <a:r>
              <a:rPr sz="1450" spc="-10" dirty="0">
                <a:latin typeface="Times New Roman"/>
                <a:cs typeface="Times New Roman"/>
              </a:rPr>
              <a:t>browser:</a:t>
            </a:r>
            <a:endParaRPr sz="1450">
              <a:latin typeface="Times New Roman"/>
              <a:cs typeface="Times New Roman"/>
            </a:endParaRPr>
          </a:p>
        </p:txBody>
      </p:sp>
      <p:sp>
        <p:nvSpPr>
          <p:cNvPr id="9" name="object 9"/>
          <p:cNvSpPr/>
          <p:nvPr/>
        </p:nvSpPr>
        <p:spPr>
          <a:xfrm>
            <a:off x="2687635" y="6182880"/>
            <a:ext cx="2193871" cy="475606"/>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18181" y="6718956"/>
            <a:ext cx="6141085" cy="666115"/>
          </a:xfrm>
          <a:prstGeom prst="rect">
            <a:avLst/>
          </a:prstGeom>
        </p:spPr>
        <p:txBody>
          <a:bodyPr vert="horz" wrap="square" lIns="0" tIns="26670" rIns="0" bIns="0" rtlCol="0">
            <a:spAutoFit/>
          </a:bodyPr>
          <a:lstStyle/>
          <a:p>
            <a:pPr marL="12700" marR="5080" algn="just">
              <a:lnSpc>
                <a:spcPts val="1660"/>
              </a:lnSpc>
              <a:spcBef>
                <a:spcPts val="210"/>
              </a:spcBef>
            </a:pPr>
            <a:r>
              <a:rPr sz="1450" b="1" spc="-10" dirty="0">
                <a:latin typeface="Times New Roman"/>
                <a:cs typeface="Times New Roman"/>
              </a:rPr>
              <a:t>Password Field</a:t>
            </a:r>
            <a:r>
              <a:rPr sz="1450" spc="-10" dirty="0">
                <a:latin typeface="Times New Roman"/>
                <a:cs typeface="Times New Roman"/>
              </a:rPr>
              <a:t>: &lt;input type=“password”&gt; defines </a:t>
            </a:r>
            <a:r>
              <a:rPr sz="1450" spc="-5" dirty="0">
                <a:latin typeface="Times New Roman"/>
                <a:cs typeface="Times New Roman"/>
              </a:rPr>
              <a:t>a </a:t>
            </a:r>
            <a:r>
              <a:rPr sz="1450" spc="-10" dirty="0">
                <a:latin typeface="Times New Roman"/>
                <a:cs typeface="Times New Roman"/>
              </a:rPr>
              <a:t>password field. The password  field is just like the text field, except the text that is typed in is </a:t>
            </a:r>
            <a:r>
              <a:rPr sz="1450" spc="-5" dirty="0">
                <a:latin typeface="Times New Roman"/>
                <a:cs typeface="Times New Roman"/>
              </a:rPr>
              <a:t>not </a:t>
            </a:r>
            <a:r>
              <a:rPr sz="1450" spc="-10" dirty="0">
                <a:latin typeface="Times New Roman"/>
                <a:cs typeface="Times New Roman"/>
              </a:rPr>
              <a:t>displayed on the  screen.</a:t>
            </a:r>
            <a:endParaRPr sz="1450">
              <a:latin typeface="Times New Roman"/>
              <a:cs typeface="Times New Roman"/>
            </a:endParaRPr>
          </a:p>
        </p:txBody>
      </p:sp>
      <p:sp>
        <p:nvSpPr>
          <p:cNvPr id="11" name="object 11"/>
          <p:cNvSpPr/>
          <p:nvPr/>
        </p:nvSpPr>
        <p:spPr>
          <a:xfrm>
            <a:off x="1343889" y="7472505"/>
            <a:ext cx="4872222" cy="256095"/>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618181" y="7944556"/>
            <a:ext cx="6278245" cy="839469"/>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A password field </a:t>
            </a:r>
            <a:r>
              <a:rPr sz="1450" spc="-15" dirty="0">
                <a:latin typeface="Times New Roman"/>
                <a:cs typeface="Times New Roman"/>
              </a:rPr>
              <a:t>doesn’t </a:t>
            </a:r>
            <a:r>
              <a:rPr sz="1450" spc="-10" dirty="0">
                <a:latin typeface="Times New Roman"/>
                <a:cs typeface="Times New Roman"/>
              </a:rPr>
              <a:t>secure the data, it only hides it from</a:t>
            </a:r>
            <a:r>
              <a:rPr sz="1450" dirty="0">
                <a:latin typeface="Times New Roman"/>
                <a:cs typeface="Times New Roman"/>
              </a:rPr>
              <a:t> </a:t>
            </a:r>
            <a:r>
              <a:rPr sz="1450" spc="-10" dirty="0">
                <a:latin typeface="Times New Roman"/>
                <a:cs typeface="Times New Roman"/>
              </a:rPr>
              <a:t>humans.</a:t>
            </a:r>
            <a:endParaRPr sz="1450">
              <a:latin typeface="Times New Roman"/>
              <a:cs typeface="Times New Roman"/>
            </a:endParaRPr>
          </a:p>
          <a:p>
            <a:pPr marL="12700" marR="5080">
              <a:lnSpc>
                <a:spcPts val="1660"/>
              </a:lnSpc>
              <a:spcBef>
                <a:spcPts val="760"/>
              </a:spcBef>
            </a:pPr>
            <a:r>
              <a:rPr sz="1450" b="1" spc="-10" dirty="0">
                <a:latin typeface="Times New Roman"/>
                <a:cs typeface="Times New Roman"/>
              </a:rPr>
              <a:t>Radio Buttons</a:t>
            </a:r>
            <a:r>
              <a:rPr sz="1450" spc="-10" dirty="0">
                <a:latin typeface="Times New Roman"/>
                <a:cs typeface="Times New Roman"/>
              </a:rPr>
              <a:t>: &lt;input type=“radio”&gt; defines </a:t>
            </a:r>
            <a:r>
              <a:rPr sz="1450" spc="-5" dirty="0">
                <a:latin typeface="Times New Roman"/>
                <a:cs typeface="Times New Roman"/>
              </a:rPr>
              <a:t>a </a:t>
            </a:r>
            <a:r>
              <a:rPr sz="1450" spc="-10" dirty="0">
                <a:latin typeface="Times New Roman"/>
                <a:cs typeface="Times New Roman"/>
              </a:rPr>
              <a:t>radio button. Radio buttons let </a:t>
            </a:r>
            <a:r>
              <a:rPr sz="1450" spc="-5" dirty="0">
                <a:latin typeface="Times New Roman"/>
                <a:cs typeface="Times New Roman"/>
              </a:rPr>
              <a:t>a </a:t>
            </a:r>
            <a:r>
              <a:rPr sz="1450" spc="-10" dirty="0">
                <a:latin typeface="Times New Roman"/>
                <a:cs typeface="Times New Roman"/>
              </a:rPr>
              <a:t>user  select </a:t>
            </a:r>
            <a:r>
              <a:rPr sz="1450" spc="-5" dirty="0">
                <a:latin typeface="Times New Roman"/>
                <a:cs typeface="Times New Roman"/>
              </a:rPr>
              <a:t>one </a:t>
            </a:r>
            <a:r>
              <a:rPr sz="1450" spc="-10" dirty="0">
                <a:latin typeface="Times New Roman"/>
                <a:cs typeface="Times New Roman"/>
              </a:rPr>
              <a:t>(and only one) </a:t>
            </a:r>
            <a:r>
              <a:rPr sz="1450" spc="-5" dirty="0">
                <a:latin typeface="Times New Roman"/>
                <a:cs typeface="Times New Roman"/>
              </a:rPr>
              <a:t>of a </a:t>
            </a:r>
            <a:r>
              <a:rPr sz="1450" spc="-10" dirty="0">
                <a:latin typeface="Times New Roman"/>
                <a:cs typeface="Times New Roman"/>
              </a:rPr>
              <a:t>limited number </a:t>
            </a:r>
            <a:r>
              <a:rPr sz="1450" spc="-5" dirty="0">
                <a:latin typeface="Times New Roman"/>
                <a:cs typeface="Times New Roman"/>
              </a:rPr>
              <a:t>of </a:t>
            </a:r>
            <a:r>
              <a:rPr sz="1450" spc="-10" dirty="0">
                <a:latin typeface="Times New Roman"/>
                <a:cs typeface="Times New Roman"/>
              </a:rPr>
              <a:t>presented</a:t>
            </a:r>
            <a:r>
              <a:rPr sz="1450" spc="30" dirty="0">
                <a:latin typeface="Times New Roman"/>
                <a:cs typeface="Times New Roman"/>
              </a:rPr>
              <a:t> </a:t>
            </a:r>
            <a:r>
              <a:rPr sz="1450" spc="-10" dirty="0">
                <a:latin typeface="Times New Roman"/>
                <a:cs typeface="Times New Roman"/>
              </a:rPr>
              <a:t>choices:</a:t>
            </a:r>
            <a:endParaRPr sz="1450">
              <a:latin typeface="Times New Roman"/>
              <a:cs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77691" y="448167"/>
            <a:ext cx="5804617" cy="176523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575695"/>
            <a:ext cx="401891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This is how the </a:t>
            </a:r>
            <a:r>
              <a:rPr sz="1450" spc="-15" dirty="0">
                <a:latin typeface="Times New Roman"/>
                <a:cs typeface="Times New Roman"/>
              </a:rPr>
              <a:t>HTML </a:t>
            </a:r>
            <a:r>
              <a:rPr sz="1450" spc="-10" dirty="0">
                <a:latin typeface="Times New Roman"/>
                <a:cs typeface="Times New Roman"/>
              </a:rPr>
              <a:t>code above looks in </a:t>
            </a:r>
            <a:r>
              <a:rPr sz="1450" spc="-5" dirty="0">
                <a:latin typeface="Times New Roman"/>
                <a:cs typeface="Times New Roman"/>
              </a:rPr>
              <a:t>a</a:t>
            </a:r>
            <a:r>
              <a:rPr sz="1450" spc="30" dirty="0">
                <a:latin typeface="Times New Roman"/>
                <a:cs typeface="Times New Roman"/>
              </a:rPr>
              <a:t> </a:t>
            </a:r>
            <a:r>
              <a:rPr sz="1450" spc="-10" dirty="0">
                <a:latin typeface="Times New Roman"/>
                <a:cs typeface="Times New Roman"/>
              </a:rPr>
              <a:t>browser:</a:t>
            </a:r>
            <a:endParaRPr sz="1450">
              <a:latin typeface="Times New Roman"/>
              <a:cs typeface="Times New Roman"/>
            </a:endParaRPr>
          </a:p>
        </p:txBody>
      </p:sp>
      <p:sp>
        <p:nvSpPr>
          <p:cNvPr id="4" name="object 4"/>
          <p:cNvSpPr/>
          <p:nvPr/>
        </p:nvSpPr>
        <p:spPr>
          <a:xfrm>
            <a:off x="2998434" y="2908514"/>
            <a:ext cx="1563133" cy="8048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773856"/>
            <a:ext cx="610044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Checkboxes</a:t>
            </a:r>
            <a:r>
              <a:rPr sz="1450" spc="-10" dirty="0">
                <a:latin typeface="Times New Roman"/>
                <a:cs typeface="Times New Roman"/>
              </a:rPr>
              <a:t>: &lt;input type=“checkbox”&gt; defines </a:t>
            </a:r>
            <a:r>
              <a:rPr sz="1450" spc="-5" dirty="0">
                <a:latin typeface="Times New Roman"/>
                <a:cs typeface="Times New Roman"/>
              </a:rPr>
              <a:t>a </a:t>
            </a:r>
            <a:r>
              <a:rPr sz="1450" spc="-10" dirty="0">
                <a:latin typeface="Times New Roman"/>
                <a:cs typeface="Times New Roman"/>
              </a:rPr>
              <a:t>checkbox. Checkboxes let </a:t>
            </a:r>
            <a:r>
              <a:rPr sz="1450" spc="-5" dirty="0">
                <a:latin typeface="Times New Roman"/>
                <a:cs typeface="Times New Roman"/>
              </a:rPr>
              <a:t>a </a:t>
            </a:r>
            <a:r>
              <a:rPr sz="1450" spc="-10" dirty="0">
                <a:latin typeface="Times New Roman"/>
                <a:cs typeface="Times New Roman"/>
              </a:rPr>
              <a:t>user  select </a:t>
            </a:r>
            <a:r>
              <a:rPr sz="1450" spc="-15" dirty="0">
                <a:latin typeface="Times New Roman"/>
                <a:cs typeface="Times New Roman"/>
              </a:rPr>
              <a:t>ZERO </a:t>
            </a:r>
            <a:r>
              <a:rPr sz="1450" spc="-5" dirty="0">
                <a:latin typeface="Times New Roman"/>
                <a:cs typeface="Times New Roman"/>
              </a:rPr>
              <a:t>or </a:t>
            </a:r>
            <a:r>
              <a:rPr sz="1450" spc="-15" dirty="0">
                <a:latin typeface="Times New Roman"/>
                <a:cs typeface="Times New Roman"/>
              </a:rPr>
              <a:t>MORE </a:t>
            </a:r>
            <a:r>
              <a:rPr sz="1450" spc="-10" dirty="0">
                <a:latin typeface="Times New Roman"/>
                <a:cs typeface="Times New Roman"/>
              </a:rPr>
              <a:t>options </a:t>
            </a:r>
            <a:r>
              <a:rPr sz="1450" spc="-5" dirty="0">
                <a:latin typeface="Times New Roman"/>
                <a:cs typeface="Times New Roman"/>
              </a:rPr>
              <a:t>of a </a:t>
            </a:r>
            <a:r>
              <a:rPr sz="1450" spc="-10" dirty="0">
                <a:latin typeface="Times New Roman"/>
                <a:cs typeface="Times New Roman"/>
              </a:rPr>
              <a:t>limited number </a:t>
            </a:r>
            <a:r>
              <a:rPr sz="1450" spc="-5" dirty="0">
                <a:latin typeface="Times New Roman"/>
                <a:cs typeface="Times New Roman"/>
              </a:rPr>
              <a:t>of</a:t>
            </a:r>
            <a:r>
              <a:rPr sz="1450" spc="40" dirty="0">
                <a:latin typeface="Times New Roman"/>
                <a:cs typeface="Times New Roman"/>
              </a:rPr>
              <a:t> </a:t>
            </a:r>
            <a:r>
              <a:rPr sz="1450" spc="-10" dirty="0">
                <a:latin typeface="Times New Roman"/>
                <a:cs typeface="Times New Roman"/>
              </a:rPr>
              <a:t>choices.</a:t>
            </a:r>
            <a:endParaRPr sz="1450">
              <a:latin typeface="Times New Roman"/>
              <a:cs typeface="Times New Roman"/>
            </a:endParaRPr>
          </a:p>
        </p:txBody>
      </p:sp>
      <p:sp>
        <p:nvSpPr>
          <p:cNvPr id="6" name="object 6"/>
          <p:cNvSpPr/>
          <p:nvPr/>
        </p:nvSpPr>
        <p:spPr>
          <a:xfrm>
            <a:off x="457200" y="4317040"/>
            <a:ext cx="6645600" cy="84145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429332"/>
            <a:ext cx="6486525" cy="2797175"/>
          </a:xfrm>
          <a:prstGeom prst="rect">
            <a:avLst/>
          </a:prstGeom>
        </p:spPr>
        <p:txBody>
          <a:bodyPr vert="horz" wrap="square" lIns="0" tIns="93345" rIns="0" bIns="0" rtlCol="0">
            <a:spAutoFit/>
          </a:bodyPr>
          <a:lstStyle/>
          <a:p>
            <a:pPr marL="12700">
              <a:lnSpc>
                <a:spcPct val="100000"/>
              </a:lnSpc>
              <a:spcBef>
                <a:spcPts val="735"/>
              </a:spcBef>
            </a:pPr>
            <a:r>
              <a:rPr sz="1450" b="1" spc="-10" dirty="0">
                <a:latin typeface="Times New Roman"/>
                <a:cs typeface="Times New Roman"/>
              </a:rPr>
              <a:t>Submit Button</a:t>
            </a:r>
            <a:r>
              <a:rPr sz="1450" spc="-10" dirty="0">
                <a:latin typeface="Times New Roman"/>
                <a:cs typeface="Times New Roman"/>
              </a:rPr>
              <a:t>: &lt;input type=“submit”&gt; defines </a:t>
            </a:r>
            <a:r>
              <a:rPr sz="1450" spc="-5" dirty="0">
                <a:latin typeface="Times New Roman"/>
                <a:cs typeface="Times New Roman"/>
              </a:rPr>
              <a:t>a </a:t>
            </a:r>
            <a:r>
              <a:rPr sz="1450" spc="-10" dirty="0">
                <a:latin typeface="Times New Roman"/>
                <a:cs typeface="Times New Roman"/>
              </a:rPr>
              <a:t>submit</a:t>
            </a:r>
            <a:r>
              <a:rPr sz="1450" spc="20" dirty="0">
                <a:latin typeface="Times New Roman"/>
                <a:cs typeface="Times New Roman"/>
              </a:rPr>
              <a:t> </a:t>
            </a:r>
            <a:r>
              <a:rPr sz="1450" spc="-10" dirty="0">
                <a:latin typeface="Times New Roman"/>
                <a:cs typeface="Times New Roman"/>
              </a:rPr>
              <a:t>button.</a:t>
            </a:r>
            <a:endParaRPr sz="1450">
              <a:latin typeface="Times New Roman"/>
              <a:cs typeface="Times New Roman"/>
            </a:endParaRPr>
          </a:p>
          <a:p>
            <a:pPr marL="12700" marR="5715">
              <a:lnSpc>
                <a:spcPts val="1660"/>
              </a:lnSpc>
              <a:spcBef>
                <a:spcPts val="760"/>
              </a:spcBef>
            </a:pPr>
            <a:r>
              <a:rPr sz="1450" spc="-10" dirty="0">
                <a:latin typeface="Times New Roman"/>
                <a:cs typeface="Times New Roman"/>
              </a:rPr>
              <a:t>A submit button is used when the user has filled in the form, and is ready to send  (“submit”) the data they have entered to the </a:t>
            </a:r>
            <a:r>
              <a:rPr sz="1450" spc="-20" dirty="0">
                <a:latin typeface="Times New Roman"/>
                <a:cs typeface="Times New Roman"/>
              </a:rPr>
              <a:t>server. </a:t>
            </a:r>
            <a:r>
              <a:rPr sz="1450" spc="-10" dirty="0">
                <a:latin typeface="Times New Roman"/>
                <a:cs typeface="Times New Roman"/>
              </a:rPr>
              <a:t>The data is sent to the page specified  in the </a:t>
            </a:r>
            <a:r>
              <a:rPr sz="1450" spc="-25" dirty="0">
                <a:latin typeface="Times New Roman"/>
                <a:cs typeface="Times New Roman"/>
              </a:rPr>
              <a:t>form’s </a:t>
            </a:r>
            <a:r>
              <a:rPr sz="1450" spc="-10" dirty="0">
                <a:latin typeface="Times New Roman"/>
                <a:cs typeface="Times New Roman"/>
              </a:rPr>
              <a:t>action attribute, which will </a:t>
            </a:r>
            <a:r>
              <a:rPr sz="1450" spc="-5" dirty="0">
                <a:latin typeface="Times New Roman"/>
                <a:cs typeface="Times New Roman"/>
              </a:rPr>
              <a:t>be </a:t>
            </a:r>
            <a:r>
              <a:rPr sz="1450" spc="-10" dirty="0">
                <a:latin typeface="Times New Roman"/>
                <a:cs typeface="Times New Roman"/>
              </a:rPr>
              <a:t>covered in the next</a:t>
            </a:r>
            <a:r>
              <a:rPr sz="1450" spc="80" dirty="0">
                <a:latin typeface="Times New Roman"/>
                <a:cs typeface="Times New Roman"/>
              </a:rPr>
              <a:t> </a:t>
            </a:r>
            <a:r>
              <a:rPr sz="1450" spc="-10" dirty="0">
                <a:latin typeface="Times New Roman"/>
                <a:cs typeface="Times New Roman"/>
              </a:rPr>
              <a:t>section.</a:t>
            </a:r>
            <a:endParaRPr sz="1450">
              <a:latin typeface="Times New Roman"/>
              <a:cs typeface="Times New Roman"/>
            </a:endParaRPr>
          </a:p>
          <a:p>
            <a:pPr marL="12700">
              <a:lnSpc>
                <a:spcPct val="100000"/>
              </a:lnSpc>
              <a:spcBef>
                <a:spcPts val="590"/>
              </a:spcBef>
            </a:pPr>
            <a:r>
              <a:rPr sz="1450" b="1" i="1" spc="-15" dirty="0">
                <a:solidFill>
                  <a:srgbClr val="003366"/>
                </a:solidFill>
                <a:latin typeface="Times New Roman"/>
                <a:cs typeface="Times New Roman"/>
              </a:rPr>
              <a:t>HTML </a:t>
            </a:r>
            <a:r>
              <a:rPr sz="1450" b="1" i="1" spc="-10" dirty="0">
                <a:solidFill>
                  <a:srgbClr val="003366"/>
                </a:solidFill>
                <a:latin typeface="Times New Roman"/>
                <a:cs typeface="Times New Roman"/>
              </a:rPr>
              <a:t>Form Actions &amp;</a:t>
            </a:r>
            <a:r>
              <a:rPr sz="1450" b="1" i="1" spc="-45" dirty="0">
                <a:solidFill>
                  <a:srgbClr val="003366"/>
                </a:solidFill>
                <a:latin typeface="Times New Roman"/>
                <a:cs typeface="Times New Roman"/>
              </a:rPr>
              <a:t> </a:t>
            </a:r>
            <a:r>
              <a:rPr sz="1450" b="1" i="1" spc="-10" dirty="0">
                <a:solidFill>
                  <a:srgbClr val="003366"/>
                </a:solidFill>
                <a:latin typeface="Times New Roman"/>
                <a:cs typeface="Times New Roman"/>
              </a:rPr>
              <a:t>Methods</a:t>
            </a:r>
            <a:endParaRPr sz="1450">
              <a:latin typeface="Times New Roman"/>
              <a:cs typeface="Times New Roman"/>
            </a:endParaRPr>
          </a:p>
          <a:p>
            <a:pPr marL="12700" marR="150495">
              <a:lnSpc>
                <a:spcPts val="1660"/>
              </a:lnSpc>
              <a:spcBef>
                <a:spcPts val="755"/>
              </a:spcBef>
            </a:pPr>
            <a:r>
              <a:rPr sz="1450" spc="-10" dirty="0">
                <a:latin typeface="Times New Roman"/>
                <a:cs typeface="Times New Roman"/>
              </a:rPr>
              <a:t>When you define </a:t>
            </a:r>
            <a:r>
              <a:rPr sz="1450" spc="-5" dirty="0">
                <a:latin typeface="Times New Roman"/>
                <a:cs typeface="Times New Roman"/>
              </a:rPr>
              <a:t>a </a:t>
            </a:r>
            <a:r>
              <a:rPr sz="1450" spc="-10" dirty="0">
                <a:latin typeface="Times New Roman"/>
                <a:cs typeface="Times New Roman"/>
              </a:rPr>
              <a:t>form, there are two required attributes: action and method. The  action attribute (</a:t>
            </a:r>
            <a:r>
              <a:rPr sz="1450" b="1" spc="-10" dirty="0">
                <a:latin typeface="Times New Roman"/>
                <a:cs typeface="Times New Roman"/>
              </a:rPr>
              <a:t>action=</a:t>
            </a:r>
            <a:r>
              <a:rPr sz="1450" spc="-10" dirty="0">
                <a:latin typeface="Times New Roman"/>
                <a:cs typeface="Times New Roman"/>
              </a:rPr>
              <a:t>) indicates the name </a:t>
            </a:r>
            <a:r>
              <a:rPr sz="1450" spc="-5" dirty="0">
                <a:latin typeface="Times New Roman"/>
                <a:cs typeface="Times New Roman"/>
              </a:rPr>
              <a:t>of </a:t>
            </a:r>
            <a:r>
              <a:rPr sz="1450" spc="-10" dirty="0">
                <a:latin typeface="Times New Roman"/>
                <a:cs typeface="Times New Roman"/>
              </a:rPr>
              <a:t>the file that the form will </a:t>
            </a:r>
            <a:r>
              <a:rPr sz="1450" spc="-5" dirty="0">
                <a:latin typeface="Times New Roman"/>
                <a:cs typeface="Times New Roman"/>
              </a:rPr>
              <a:t>be </a:t>
            </a:r>
            <a:r>
              <a:rPr sz="1450" spc="-10" dirty="0">
                <a:latin typeface="Times New Roman"/>
                <a:cs typeface="Times New Roman"/>
              </a:rPr>
              <a:t>submitted  to. The method attribute (</a:t>
            </a:r>
            <a:r>
              <a:rPr sz="1450" b="1" spc="-10" dirty="0">
                <a:latin typeface="Times New Roman"/>
                <a:cs typeface="Times New Roman"/>
              </a:rPr>
              <a:t>method=</a:t>
            </a:r>
            <a:r>
              <a:rPr sz="1450" spc="-10" dirty="0">
                <a:latin typeface="Times New Roman"/>
                <a:cs typeface="Times New Roman"/>
              </a:rPr>
              <a:t>) specifies </a:t>
            </a:r>
            <a:r>
              <a:rPr sz="1450" i="1" spc="-10" dirty="0">
                <a:latin typeface="Times New Roman"/>
                <a:cs typeface="Times New Roman"/>
              </a:rPr>
              <a:t>how </a:t>
            </a:r>
            <a:r>
              <a:rPr sz="1450" spc="-10" dirty="0">
                <a:latin typeface="Times New Roman"/>
                <a:cs typeface="Times New Roman"/>
              </a:rPr>
              <a:t>the form will </a:t>
            </a:r>
            <a:r>
              <a:rPr sz="1450" spc="-5" dirty="0">
                <a:latin typeface="Times New Roman"/>
                <a:cs typeface="Times New Roman"/>
              </a:rPr>
              <a:t>be</a:t>
            </a:r>
            <a:r>
              <a:rPr sz="1450" spc="70" dirty="0">
                <a:latin typeface="Times New Roman"/>
                <a:cs typeface="Times New Roman"/>
              </a:rPr>
              <a:t> </a:t>
            </a:r>
            <a:r>
              <a:rPr sz="1450" spc="-10" dirty="0">
                <a:latin typeface="Times New Roman"/>
                <a:cs typeface="Times New Roman"/>
              </a:rPr>
              <a:t>submitted.</a:t>
            </a:r>
            <a:endParaRPr sz="1450">
              <a:latin typeface="Times New Roman"/>
              <a:cs typeface="Times New Roman"/>
            </a:endParaRPr>
          </a:p>
          <a:p>
            <a:pPr marL="12700" marR="5080">
              <a:lnSpc>
                <a:spcPts val="1660"/>
              </a:lnSpc>
              <a:spcBef>
                <a:spcPts val="710"/>
              </a:spcBef>
            </a:pPr>
            <a:r>
              <a:rPr sz="1450" spc="-10" dirty="0">
                <a:latin typeface="Times New Roman"/>
                <a:cs typeface="Times New Roman"/>
              </a:rPr>
              <a:t>The file defined in the action attribute usually does something with the received input,  like </a:t>
            </a:r>
            <a:r>
              <a:rPr sz="1450" spc="-5" dirty="0">
                <a:latin typeface="Times New Roman"/>
                <a:cs typeface="Times New Roman"/>
              </a:rPr>
              <a:t>put </a:t>
            </a:r>
            <a:r>
              <a:rPr sz="1450" spc="-10" dirty="0">
                <a:latin typeface="Times New Roman"/>
                <a:cs typeface="Times New Roman"/>
              </a:rPr>
              <a:t>it into </a:t>
            </a:r>
            <a:r>
              <a:rPr sz="1450" spc="-5" dirty="0">
                <a:latin typeface="Times New Roman"/>
                <a:cs typeface="Times New Roman"/>
              </a:rPr>
              <a:t>a </a:t>
            </a:r>
            <a:r>
              <a:rPr sz="1450" spc="-10" dirty="0">
                <a:latin typeface="Times New Roman"/>
                <a:cs typeface="Times New Roman"/>
              </a:rPr>
              <a:t>database </a:t>
            </a:r>
            <a:r>
              <a:rPr sz="1450" spc="-5" dirty="0">
                <a:latin typeface="Times New Roman"/>
                <a:cs typeface="Times New Roman"/>
              </a:rPr>
              <a:t>or </a:t>
            </a:r>
            <a:r>
              <a:rPr sz="1450" spc="-10" dirty="0">
                <a:latin typeface="Times New Roman"/>
                <a:cs typeface="Times New Roman"/>
              </a:rPr>
              <a:t>send back some </a:t>
            </a:r>
            <a:r>
              <a:rPr sz="1450" spc="-5" dirty="0">
                <a:latin typeface="Times New Roman"/>
                <a:cs typeface="Times New Roman"/>
              </a:rPr>
              <a:t>of </a:t>
            </a:r>
            <a:r>
              <a:rPr sz="1450" spc="-10" dirty="0">
                <a:latin typeface="Times New Roman"/>
                <a:cs typeface="Times New Roman"/>
              </a:rPr>
              <a:t>the values to the </a:t>
            </a:r>
            <a:r>
              <a:rPr sz="1450" spc="-25" dirty="0">
                <a:latin typeface="Times New Roman"/>
                <a:cs typeface="Times New Roman"/>
              </a:rPr>
              <a:t>user. Here’s </a:t>
            </a:r>
            <a:r>
              <a:rPr sz="1450" spc="-10" dirty="0">
                <a:latin typeface="Times New Roman"/>
                <a:cs typeface="Times New Roman"/>
              </a:rPr>
              <a:t>an example  </a:t>
            </a:r>
            <a:r>
              <a:rPr sz="1450" spc="-5" dirty="0">
                <a:latin typeface="Times New Roman"/>
                <a:cs typeface="Times New Roman"/>
              </a:rPr>
              <a:t>of a </a:t>
            </a:r>
            <a:r>
              <a:rPr sz="1450" spc="-10" dirty="0">
                <a:latin typeface="Times New Roman"/>
                <a:cs typeface="Times New Roman"/>
              </a:rPr>
              <a:t>simple form with action and method</a:t>
            </a:r>
            <a:r>
              <a:rPr sz="1450" spc="15" dirty="0">
                <a:latin typeface="Times New Roman"/>
                <a:cs typeface="Times New Roman"/>
              </a:rPr>
              <a:t> </a:t>
            </a:r>
            <a:r>
              <a:rPr sz="1450" spc="-10" dirty="0">
                <a:latin typeface="Times New Roman"/>
                <a:cs typeface="Times New Roman"/>
              </a:rPr>
              <a:t>attributes.</a:t>
            </a:r>
            <a:endParaRPr sz="1450">
              <a:latin typeface="Times New Roman"/>
              <a:cs typeface="Times New Roman"/>
            </a:endParaRPr>
          </a:p>
        </p:txBody>
      </p:sp>
      <p:sp>
        <p:nvSpPr>
          <p:cNvPr id="8" name="object 8"/>
          <p:cNvSpPr/>
          <p:nvPr/>
        </p:nvSpPr>
        <p:spPr>
          <a:xfrm>
            <a:off x="1380454" y="8313962"/>
            <a:ext cx="4799093" cy="1088406"/>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9764665"/>
            <a:ext cx="624903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For the purposes </a:t>
            </a:r>
            <a:r>
              <a:rPr sz="1450" spc="-5" dirty="0">
                <a:latin typeface="Times New Roman"/>
                <a:cs typeface="Times New Roman"/>
              </a:rPr>
              <a:t>of </a:t>
            </a:r>
            <a:r>
              <a:rPr sz="1450" spc="-10" dirty="0">
                <a:latin typeface="Times New Roman"/>
                <a:cs typeface="Times New Roman"/>
              </a:rPr>
              <a:t>this </a:t>
            </a:r>
            <a:r>
              <a:rPr sz="1450" spc="-5" dirty="0">
                <a:latin typeface="Times New Roman"/>
                <a:cs typeface="Times New Roman"/>
              </a:rPr>
              <a:t>book, </a:t>
            </a:r>
            <a:r>
              <a:rPr sz="1450" spc="-10" dirty="0">
                <a:latin typeface="Times New Roman"/>
                <a:cs typeface="Times New Roman"/>
              </a:rPr>
              <a:t>we will assume that the action attribute specifies the  name </a:t>
            </a:r>
            <a:r>
              <a:rPr sz="1450" spc="-5" dirty="0">
                <a:latin typeface="Times New Roman"/>
                <a:cs typeface="Times New Roman"/>
              </a:rPr>
              <a:t>of a </a:t>
            </a:r>
            <a:r>
              <a:rPr sz="1450" spc="-10" dirty="0">
                <a:latin typeface="Times New Roman"/>
                <a:cs typeface="Times New Roman"/>
              </a:rPr>
              <a:t>PHP file. As you will see, the PHP file specified in the action attribute</a:t>
            </a:r>
            <a:r>
              <a:rPr sz="1450" spc="15" dirty="0">
                <a:latin typeface="Times New Roman"/>
                <a:cs typeface="Times New Roman"/>
              </a:rPr>
              <a:t> </a:t>
            </a:r>
            <a:r>
              <a:rPr sz="1450" spc="-10" dirty="0">
                <a:latin typeface="Times New Roman"/>
                <a:cs typeface="Times New Roman"/>
              </a:rPr>
              <a:t>will</a:t>
            </a:r>
            <a:endParaRPr sz="1450">
              <a:latin typeface="Times New Roman"/>
              <a:cs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210935" cy="839469"/>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have access to all the values in the form that was</a:t>
            </a:r>
            <a:r>
              <a:rPr sz="1450" spc="50" dirty="0">
                <a:latin typeface="Times New Roman"/>
                <a:cs typeface="Times New Roman"/>
              </a:rPr>
              <a:t> </a:t>
            </a:r>
            <a:r>
              <a:rPr sz="1450" spc="-10" dirty="0">
                <a:latin typeface="Times New Roman"/>
                <a:cs typeface="Times New Roman"/>
              </a:rPr>
              <a:t>submitted.</a:t>
            </a:r>
            <a:endParaRPr sz="1450">
              <a:latin typeface="Times New Roman"/>
              <a:cs typeface="Times New Roman"/>
            </a:endParaRPr>
          </a:p>
          <a:p>
            <a:pPr marL="12700" marR="5080">
              <a:lnSpc>
                <a:spcPts val="1660"/>
              </a:lnSpc>
              <a:spcBef>
                <a:spcPts val="760"/>
              </a:spcBef>
            </a:pPr>
            <a:r>
              <a:rPr sz="1450" spc="-70" dirty="0">
                <a:latin typeface="Times New Roman"/>
                <a:cs typeface="Times New Roman"/>
                <a:hlinkClick r:id="rId2" action="ppaction://hlinksldjump"/>
              </a:rPr>
              <a:t>We </a:t>
            </a:r>
            <a:r>
              <a:rPr sz="1450" spc="-10" dirty="0">
                <a:latin typeface="Times New Roman"/>
                <a:cs typeface="Times New Roman"/>
                <a:hlinkClick r:id="rId2" action="ppaction://hlinksldjump"/>
              </a:rPr>
              <a:t>will cover form actions in greater detail in the section </a:t>
            </a:r>
            <a:r>
              <a:rPr sz="1450" i="1" u="sng" spc="-15" dirty="0">
                <a:solidFill>
                  <a:srgbClr val="0000ED"/>
                </a:solidFill>
                <a:uFill>
                  <a:solidFill>
                    <a:srgbClr val="0000ED"/>
                  </a:solidFill>
                </a:uFill>
                <a:latin typeface="Times New Roman"/>
                <a:cs typeface="Times New Roman"/>
                <a:hlinkClick r:id="rId2" action="ppaction://hlinksldjump"/>
              </a:rPr>
              <a:t>Creating </a:t>
            </a:r>
            <a:r>
              <a:rPr sz="1450" i="1" u="sng" spc="-10" dirty="0">
                <a:solidFill>
                  <a:srgbClr val="0000ED"/>
                </a:solidFill>
                <a:uFill>
                  <a:solidFill>
                    <a:srgbClr val="0000ED"/>
                  </a:solidFill>
                </a:uFill>
                <a:latin typeface="Times New Roman"/>
                <a:cs typeface="Times New Roman"/>
                <a:hlinkClick r:id="rId2" action="ppaction://hlinksldjump"/>
              </a:rPr>
              <a:t>forms to </a:t>
            </a:r>
            <a:r>
              <a:rPr sz="1450" i="1" u="sng" spc="-20" dirty="0">
                <a:solidFill>
                  <a:srgbClr val="0000ED"/>
                </a:solidFill>
                <a:uFill>
                  <a:solidFill>
                    <a:srgbClr val="0000ED"/>
                  </a:solidFill>
                </a:uFill>
                <a:latin typeface="Times New Roman"/>
                <a:cs typeface="Times New Roman"/>
                <a:hlinkClick r:id="rId2" action="ppaction://hlinksldjump"/>
              </a:rPr>
              <a:t>Display, </a:t>
            </a:r>
            <a:r>
              <a:rPr sz="1450" i="1" spc="-20" dirty="0">
                <a:solidFill>
                  <a:srgbClr val="0000ED"/>
                </a:solidFill>
                <a:latin typeface="Times New Roman"/>
                <a:cs typeface="Times New Roman"/>
                <a:hlinkClick r:id="rId2" action="ppaction://hlinksldjump"/>
              </a:rPr>
              <a:t> </a:t>
            </a:r>
            <a:r>
              <a:rPr sz="1450" i="1" u="sng" spc="-10" dirty="0">
                <a:solidFill>
                  <a:srgbClr val="0000ED"/>
                </a:solidFill>
                <a:uFill>
                  <a:solidFill>
                    <a:srgbClr val="0000ED"/>
                  </a:solidFill>
                </a:uFill>
                <a:latin typeface="Times New Roman"/>
                <a:cs typeface="Times New Roman"/>
                <a:hlinkClick r:id="rId2" action="ppaction://hlinksldjump"/>
              </a:rPr>
              <a:t>Add, Edit, and Delete</a:t>
            </a:r>
            <a:r>
              <a:rPr sz="1450" i="1" u="sng" spc="5" dirty="0">
                <a:solidFill>
                  <a:srgbClr val="0000ED"/>
                </a:solidFill>
                <a:uFill>
                  <a:solidFill>
                    <a:srgbClr val="0000ED"/>
                  </a:solidFill>
                </a:uFill>
                <a:latin typeface="Times New Roman"/>
                <a:cs typeface="Times New Roman"/>
                <a:hlinkClick r:id="rId2" action="ppaction://hlinksldjump"/>
              </a:rPr>
              <a:t> </a:t>
            </a:r>
            <a:r>
              <a:rPr sz="1450" i="1" u="sng" spc="-10" dirty="0">
                <a:solidFill>
                  <a:srgbClr val="0000ED"/>
                </a:solidFill>
                <a:uFill>
                  <a:solidFill>
                    <a:srgbClr val="0000ED"/>
                  </a:solidFill>
                </a:uFill>
                <a:latin typeface="Times New Roman"/>
                <a:cs typeface="Times New Roman"/>
                <a:hlinkClick r:id="rId2" action="ppaction://hlinksldjump"/>
              </a:rPr>
              <a:t>data</a:t>
            </a:r>
            <a:r>
              <a:rPr sz="1450" i="1" spc="-10" dirty="0">
                <a:latin typeface="Times New Roman"/>
                <a:cs typeface="Times New Roman"/>
                <a:hlinkClick r:id="rId2" action="ppaction://hlinksldjump"/>
              </a:rPr>
              <a:t>.</a:t>
            </a:r>
            <a:endParaRPr sz="1450">
              <a:latin typeface="Times New Roman"/>
              <a:cs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877548"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94018"/>
            <a:ext cx="6428740" cy="141160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Basic </a:t>
            </a:r>
            <a:r>
              <a:rPr sz="2000" b="1" spc="5" dirty="0">
                <a:latin typeface="Times New Roman"/>
                <a:cs typeface="Times New Roman"/>
              </a:rPr>
              <a:t>PHP</a:t>
            </a:r>
            <a:r>
              <a:rPr sz="2000" b="1" spc="-114" dirty="0">
                <a:latin typeface="Times New Roman"/>
                <a:cs typeface="Times New Roman"/>
              </a:rPr>
              <a:t> </a:t>
            </a:r>
            <a:r>
              <a:rPr sz="2000" b="1" spc="5" dirty="0">
                <a:latin typeface="Times New Roman"/>
                <a:cs typeface="Times New Roman"/>
              </a:rPr>
              <a:t>Syntax</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 </a:t>
            </a:r>
            <a:r>
              <a:rPr sz="1650" b="1" dirty="0">
                <a:solidFill>
                  <a:srgbClr val="003366"/>
                </a:solidFill>
                <a:latin typeface="Times New Roman"/>
                <a:cs typeface="Times New Roman"/>
              </a:rPr>
              <a:t>- </a:t>
            </a:r>
            <a:r>
              <a:rPr sz="1650" b="1" spc="-5" dirty="0">
                <a:solidFill>
                  <a:srgbClr val="003366"/>
                </a:solidFill>
                <a:latin typeface="Times New Roman"/>
                <a:cs typeface="Times New Roman"/>
              </a:rPr>
              <a:t>Basic </a:t>
            </a:r>
            <a:r>
              <a:rPr sz="1650" b="1" dirty="0">
                <a:solidFill>
                  <a:srgbClr val="003366"/>
                </a:solidFill>
                <a:latin typeface="Times New Roman"/>
                <a:cs typeface="Times New Roman"/>
              </a:rPr>
              <a:t>PHP</a:t>
            </a:r>
            <a:r>
              <a:rPr sz="1650" b="1" spc="-85" dirty="0">
                <a:solidFill>
                  <a:srgbClr val="003366"/>
                </a:solidFill>
                <a:latin typeface="Times New Roman"/>
                <a:cs typeface="Times New Roman"/>
              </a:rPr>
              <a:t> </a:t>
            </a:r>
            <a:r>
              <a:rPr sz="1650" b="1" dirty="0">
                <a:solidFill>
                  <a:srgbClr val="003366"/>
                </a:solidFill>
                <a:latin typeface="Times New Roman"/>
                <a:cs typeface="Times New Roman"/>
              </a:rPr>
              <a:t>Syntax</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A PHP script always starts with </a:t>
            </a:r>
            <a:r>
              <a:rPr sz="1450" b="1" spc="-10" dirty="0">
                <a:latin typeface="Times New Roman"/>
                <a:cs typeface="Times New Roman"/>
              </a:rPr>
              <a:t>&lt;?php </a:t>
            </a:r>
            <a:r>
              <a:rPr sz="1450" spc="-10" dirty="0">
                <a:latin typeface="Times New Roman"/>
                <a:cs typeface="Times New Roman"/>
              </a:rPr>
              <a:t>and ends with </a:t>
            </a:r>
            <a:r>
              <a:rPr sz="1450" b="1" spc="-10" dirty="0">
                <a:latin typeface="Times New Roman"/>
                <a:cs typeface="Times New Roman"/>
              </a:rPr>
              <a:t>?&gt;</a:t>
            </a:r>
            <a:r>
              <a:rPr sz="1450" spc="-10" dirty="0">
                <a:latin typeface="Times New Roman"/>
                <a:cs typeface="Times New Roman"/>
              </a:rPr>
              <a:t>. A PHP script can </a:t>
            </a:r>
            <a:r>
              <a:rPr sz="1450" spc="-5" dirty="0">
                <a:latin typeface="Times New Roman"/>
                <a:cs typeface="Times New Roman"/>
              </a:rPr>
              <a:t>be </a:t>
            </a:r>
            <a:r>
              <a:rPr sz="1450" spc="-10" dirty="0">
                <a:latin typeface="Times New Roman"/>
                <a:cs typeface="Times New Roman"/>
              </a:rPr>
              <a:t>placed  anywhere in the</a:t>
            </a:r>
            <a:r>
              <a:rPr sz="1450" dirty="0">
                <a:latin typeface="Times New Roman"/>
                <a:cs typeface="Times New Roman"/>
              </a:rPr>
              <a:t> </a:t>
            </a:r>
            <a:r>
              <a:rPr sz="1450" spc="-10" dirty="0">
                <a:latin typeface="Times New Roman"/>
                <a:cs typeface="Times New Roman"/>
              </a:rPr>
              <a:t>document.</a:t>
            </a:r>
            <a:endParaRPr sz="1450">
              <a:latin typeface="Times New Roman"/>
              <a:cs typeface="Times New Roman"/>
            </a:endParaRPr>
          </a:p>
        </p:txBody>
      </p:sp>
      <p:sp>
        <p:nvSpPr>
          <p:cNvPr id="4" name="object 4"/>
          <p:cNvSpPr/>
          <p:nvPr/>
        </p:nvSpPr>
        <p:spPr>
          <a:xfrm>
            <a:off x="2395119" y="3393266"/>
            <a:ext cx="2769762" cy="71340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14808" y="4408503"/>
            <a:ext cx="5530383" cy="57621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444500" y="5273845"/>
            <a:ext cx="6624320" cy="154368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A PHP file must have </a:t>
            </a:r>
            <a:r>
              <a:rPr sz="1450" spc="-5" dirty="0">
                <a:latin typeface="Times New Roman"/>
                <a:cs typeface="Times New Roman"/>
              </a:rPr>
              <a:t>a .php </a:t>
            </a:r>
            <a:r>
              <a:rPr sz="1450" spc="-10" dirty="0">
                <a:latin typeface="Times New Roman"/>
                <a:cs typeface="Times New Roman"/>
              </a:rPr>
              <a:t>extension. A PHP file normally contains </a:t>
            </a:r>
            <a:r>
              <a:rPr sz="1450" spc="-15" dirty="0">
                <a:latin typeface="Times New Roman"/>
                <a:cs typeface="Times New Roman"/>
              </a:rPr>
              <a:t>HTML </a:t>
            </a:r>
            <a:r>
              <a:rPr sz="1450" spc="-10" dirty="0">
                <a:latin typeface="Times New Roman"/>
                <a:cs typeface="Times New Roman"/>
              </a:rPr>
              <a:t>tags, and  some PHP scripting code. Before we go much </a:t>
            </a:r>
            <a:r>
              <a:rPr sz="1450" spc="-15" dirty="0">
                <a:latin typeface="Times New Roman"/>
                <a:cs typeface="Times New Roman"/>
              </a:rPr>
              <a:t>further, </a:t>
            </a:r>
            <a:r>
              <a:rPr sz="1450" spc="-10" dirty="0">
                <a:latin typeface="Times New Roman"/>
                <a:cs typeface="Times New Roman"/>
              </a:rPr>
              <a:t>it is important to note that PHP is  case sensitive. Be sure to follow the same casing you see in the</a:t>
            </a:r>
            <a:r>
              <a:rPr sz="1450" spc="75" dirty="0">
                <a:latin typeface="Times New Roman"/>
                <a:cs typeface="Times New Roman"/>
              </a:rPr>
              <a:t> </a:t>
            </a:r>
            <a:r>
              <a:rPr sz="1450" spc="-10" dirty="0">
                <a:latin typeface="Times New Roman"/>
                <a:cs typeface="Times New Roman"/>
              </a:rPr>
              <a:t>examples.</a:t>
            </a:r>
            <a:endParaRPr sz="1450">
              <a:latin typeface="Times New Roman"/>
              <a:cs typeface="Times New Roman"/>
            </a:endParaRPr>
          </a:p>
          <a:p>
            <a:pPr marL="12700">
              <a:lnSpc>
                <a:spcPct val="100000"/>
              </a:lnSpc>
              <a:spcBef>
                <a:spcPts val="675"/>
              </a:spcBef>
            </a:pPr>
            <a:r>
              <a:rPr sz="1650" b="1" spc="-45" dirty="0">
                <a:solidFill>
                  <a:srgbClr val="003366"/>
                </a:solidFill>
                <a:latin typeface="Times New Roman"/>
                <a:cs typeface="Times New Roman"/>
              </a:rPr>
              <a:t>Your </a:t>
            </a:r>
            <a:r>
              <a:rPr sz="1650" b="1" spc="-5" dirty="0">
                <a:solidFill>
                  <a:srgbClr val="003366"/>
                </a:solidFill>
                <a:latin typeface="Times New Roman"/>
                <a:cs typeface="Times New Roman"/>
              </a:rPr>
              <a:t>first PHP-enabled </a:t>
            </a:r>
            <a:r>
              <a:rPr sz="1650" b="1" dirty="0">
                <a:solidFill>
                  <a:srgbClr val="003366"/>
                </a:solidFill>
                <a:latin typeface="Times New Roman"/>
                <a:cs typeface="Times New Roman"/>
              </a:rPr>
              <a:t>page – </a:t>
            </a:r>
            <a:r>
              <a:rPr sz="1650" b="1" spc="-5" dirty="0">
                <a:solidFill>
                  <a:srgbClr val="003366"/>
                </a:solidFill>
                <a:latin typeface="Times New Roman"/>
                <a:cs typeface="Times New Roman"/>
              </a:rPr>
              <a:t>Hello</a:t>
            </a:r>
            <a:r>
              <a:rPr sz="1650" b="1" spc="25" dirty="0">
                <a:solidFill>
                  <a:srgbClr val="003366"/>
                </a:solidFill>
                <a:latin typeface="Times New Roman"/>
                <a:cs typeface="Times New Roman"/>
              </a:rPr>
              <a:t> </a:t>
            </a:r>
            <a:r>
              <a:rPr sz="1650" b="1" spc="-20" dirty="0">
                <a:solidFill>
                  <a:srgbClr val="003366"/>
                </a:solidFill>
                <a:latin typeface="Times New Roman"/>
                <a:cs typeface="Times New Roman"/>
              </a:rPr>
              <a:t>World!</a:t>
            </a:r>
            <a:endParaRPr sz="1650">
              <a:latin typeface="Times New Roman"/>
              <a:cs typeface="Times New Roman"/>
            </a:endParaRPr>
          </a:p>
          <a:p>
            <a:pPr marL="186055" marR="951865">
              <a:lnSpc>
                <a:spcPts val="1660"/>
              </a:lnSpc>
              <a:spcBef>
                <a:spcPts val="935"/>
              </a:spcBef>
            </a:pPr>
            <a:r>
              <a:rPr sz="1450" spc="-10" dirty="0">
                <a:latin typeface="Times New Roman"/>
                <a:cs typeface="Times New Roman"/>
              </a:rPr>
              <a:t>Create </a:t>
            </a:r>
            <a:r>
              <a:rPr sz="1450" spc="-5" dirty="0">
                <a:latin typeface="Times New Roman"/>
                <a:cs typeface="Times New Roman"/>
              </a:rPr>
              <a:t>a </a:t>
            </a:r>
            <a:r>
              <a:rPr sz="1450" spc="-10" dirty="0">
                <a:latin typeface="Times New Roman"/>
                <a:cs typeface="Times New Roman"/>
              </a:rPr>
              <a:t>file named hello.php and </a:t>
            </a:r>
            <a:r>
              <a:rPr sz="1450" spc="-5" dirty="0">
                <a:latin typeface="Times New Roman"/>
                <a:cs typeface="Times New Roman"/>
              </a:rPr>
              <a:t>put </a:t>
            </a:r>
            <a:r>
              <a:rPr sz="1450" spc="-10" dirty="0">
                <a:latin typeface="Times New Roman"/>
                <a:cs typeface="Times New Roman"/>
              </a:rPr>
              <a:t>it in </a:t>
            </a:r>
            <a:r>
              <a:rPr sz="1450" spc="-5" dirty="0">
                <a:latin typeface="Times New Roman"/>
                <a:cs typeface="Times New Roman"/>
              </a:rPr>
              <a:t>your </a:t>
            </a:r>
            <a:r>
              <a:rPr sz="1450" spc="-10" dirty="0">
                <a:latin typeface="Times New Roman"/>
                <a:cs typeface="Times New Roman"/>
              </a:rPr>
              <a:t>web </a:t>
            </a:r>
            <a:r>
              <a:rPr sz="1450" spc="-15" dirty="0">
                <a:latin typeface="Times New Roman"/>
                <a:cs typeface="Times New Roman"/>
              </a:rPr>
              <a:t>server’s </a:t>
            </a:r>
            <a:r>
              <a:rPr sz="1450" spc="-10" dirty="0">
                <a:latin typeface="Times New Roman"/>
                <a:cs typeface="Times New Roman"/>
              </a:rPr>
              <a:t>root directory  (C:\wamp\www?) with the following</a:t>
            </a:r>
            <a:r>
              <a:rPr sz="1450" spc="5" dirty="0">
                <a:latin typeface="Times New Roman"/>
                <a:cs typeface="Times New Roman"/>
              </a:rPr>
              <a:t> </a:t>
            </a:r>
            <a:r>
              <a:rPr sz="1450" spc="-10" dirty="0">
                <a:latin typeface="Times New Roman"/>
                <a:cs typeface="Times New Roman"/>
              </a:rPr>
              <a:t>content:</a:t>
            </a:r>
            <a:endParaRPr sz="1450">
              <a:latin typeface="Times New Roman"/>
              <a:cs typeface="Times New Roman"/>
            </a:endParaRPr>
          </a:p>
        </p:txBody>
      </p:sp>
      <p:sp>
        <p:nvSpPr>
          <p:cNvPr id="7" name="object 7"/>
          <p:cNvSpPr/>
          <p:nvPr/>
        </p:nvSpPr>
        <p:spPr>
          <a:xfrm>
            <a:off x="1581558" y="6905435"/>
            <a:ext cx="4396883" cy="1710353"/>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8978086"/>
            <a:ext cx="6093460" cy="1177925"/>
          </a:xfrm>
          <a:prstGeom prst="rect">
            <a:avLst/>
          </a:prstGeom>
        </p:spPr>
        <p:txBody>
          <a:bodyPr vert="horz" wrap="square" lIns="0" tIns="11430" rIns="0" bIns="0" rtlCol="0">
            <a:spAutoFit/>
          </a:bodyPr>
          <a:lstStyle/>
          <a:p>
            <a:pPr marL="12700">
              <a:lnSpc>
                <a:spcPts val="1700"/>
              </a:lnSpc>
              <a:spcBef>
                <a:spcPts val="90"/>
              </a:spcBef>
            </a:pPr>
            <a:r>
              <a:rPr sz="1450" spc="-10" dirty="0">
                <a:latin typeface="Times New Roman"/>
                <a:cs typeface="Times New Roman"/>
              </a:rPr>
              <a:t>Use </a:t>
            </a:r>
            <a:r>
              <a:rPr sz="1450" spc="-5" dirty="0">
                <a:latin typeface="Times New Roman"/>
                <a:cs typeface="Times New Roman"/>
              </a:rPr>
              <a:t>your </a:t>
            </a:r>
            <a:r>
              <a:rPr sz="1450" spc="-10" dirty="0">
                <a:latin typeface="Times New Roman"/>
                <a:cs typeface="Times New Roman"/>
              </a:rPr>
              <a:t>browser to access the file with </a:t>
            </a:r>
            <a:r>
              <a:rPr sz="1450" spc="-5" dirty="0">
                <a:latin typeface="Times New Roman"/>
                <a:cs typeface="Times New Roman"/>
              </a:rPr>
              <a:t>your </a:t>
            </a:r>
            <a:r>
              <a:rPr sz="1450" spc="-10" dirty="0">
                <a:latin typeface="Times New Roman"/>
                <a:cs typeface="Times New Roman"/>
              </a:rPr>
              <a:t>web </a:t>
            </a:r>
            <a:r>
              <a:rPr sz="1450" spc="-15" dirty="0">
                <a:latin typeface="Times New Roman"/>
                <a:cs typeface="Times New Roman"/>
              </a:rPr>
              <a:t>server’s </a:t>
            </a:r>
            <a:r>
              <a:rPr sz="1450" spc="-10" dirty="0">
                <a:latin typeface="Times New Roman"/>
                <a:cs typeface="Times New Roman"/>
              </a:rPr>
              <a:t>URL, ending with</a:t>
            </a:r>
            <a:r>
              <a:rPr sz="1450" spc="85" dirty="0">
                <a:latin typeface="Times New Roman"/>
                <a:cs typeface="Times New Roman"/>
              </a:rPr>
              <a:t> </a:t>
            </a:r>
            <a:r>
              <a:rPr sz="1450" spc="-10" dirty="0">
                <a:latin typeface="Times New Roman"/>
                <a:cs typeface="Times New Roman"/>
              </a:rPr>
              <a:t>the</a:t>
            </a:r>
            <a:endParaRPr sz="1450">
              <a:latin typeface="Times New Roman"/>
              <a:cs typeface="Times New Roman"/>
            </a:endParaRPr>
          </a:p>
          <a:p>
            <a:pPr marL="12700" marR="5080">
              <a:lnSpc>
                <a:spcPts val="1660"/>
              </a:lnSpc>
              <a:spcBef>
                <a:spcPts val="80"/>
              </a:spcBef>
            </a:pPr>
            <a:r>
              <a:rPr sz="1450" spc="-10" dirty="0">
                <a:latin typeface="Times New Roman"/>
                <a:cs typeface="Times New Roman"/>
              </a:rPr>
              <a:t>/hello.php file reference. When developing locally this </a:t>
            </a:r>
            <a:r>
              <a:rPr sz="1450" spc="-15" dirty="0">
                <a:latin typeface="Times New Roman"/>
                <a:cs typeface="Times New Roman"/>
              </a:rPr>
              <a:t>URL </a:t>
            </a:r>
            <a:r>
              <a:rPr sz="1450" spc="-10" dirty="0">
                <a:latin typeface="Times New Roman"/>
                <a:cs typeface="Times New Roman"/>
              </a:rPr>
              <a:t>will </a:t>
            </a:r>
            <a:r>
              <a:rPr sz="1450" spc="-5" dirty="0">
                <a:latin typeface="Times New Roman"/>
                <a:cs typeface="Times New Roman"/>
              </a:rPr>
              <a:t>be </a:t>
            </a:r>
            <a:r>
              <a:rPr sz="1450" spc="-10" dirty="0">
                <a:latin typeface="Times New Roman"/>
                <a:cs typeface="Times New Roman"/>
              </a:rPr>
              <a:t>something like  </a:t>
            </a:r>
            <a:r>
              <a:rPr sz="1450" u="sng" spc="-10" dirty="0">
                <a:solidFill>
                  <a:srgbClr val="0000ED"/>
                </a:solidFill>
                <a:uFill>
                  <a:solidFill>
                    <a:srgbClr val="0000ED"/>
                  </a:solidFill>
                </a:uFill>
                <a:latin typeface="Times New Roman"/>
                <a:cs typeface="Times New Roman"/>
                <a:hlinkClick r:id="rId6"/>
              </a:rPr>
              <a:t>http://localhost/hello.php</a:t>
            </a:r>
            <a:r>
              <a:rPr sz="1450" spc="-10" dirty="0">
                <a:solidFill>
                  <a:srgbClr val="0000ED"/>
                </a:solidFill>
                <a:latin typeface="Times New Roman"/>
                <a:cs typeface="Times New Roman"/>
                <a:hlinkClick r:id="rId6"/>
              </a:rPr>
              <a:t> </a:t>
            </a:r>
            <a:r>
              <a:rPr sz="1450" spc="-5" dirty="0">
                <a:latin typeface="Times New Roman"/>
                <a:cs typeface="Times New Roman"/>
              </a:rPr>
              <a:t>or </a:t>
            </a:r>
            <a:r>
              <a:rPr sz="1450" u="sng" spc="-10" dirty="0">
                <a:solidFill>
                  <a:srgbClr val="0000ED"/>
                </a:solidFill>
                <a:uFill>
                  <a:solidFill>
                    <a:srgbClr val="0000ED"/>
                  </a:solidFill>
                </a:uFill>
                <a:latin typeface="Times New Roman"/>
                <a:cs typeface="Times New Roman"/>
                <a:hlinkClick r:id="rId7"/>
              </a:rPr>
              <a:t>http://127.0.0.1/hello.php</a:t>
            </a:r>
            <a:r>
              <a:rPr sz="1450" spc="-10" dirty="0">
                <a:solidFill>
                  <a:srgbClr val="0000ED"/>
                </a:solidFill>
                <a:latin typeface="Times New Roman"/>
                <a:cs typeface="Times New Roman"/>
                <a:hlinkClick r:id="rId7"/>
              </a:rPr>
              <a:t> </a:t>
            </a:r>
            <a:r>
              <a:rPr sz="1450" spc="-5" dirty="0">
                <a:latin typeface="Times New Roman"/>
                <a:cs typeface="Times New Roman"/>
              </a:rPr>
              <a:t>but </a:t>
            </a:r>
            <a:r>
              <a:rPr sz="1450" spc="-10" dirty="0">
                <a:latin typeface="Times New Roman"/>
                <a:cs typeface="Times New Roman"/>
              </a:rPr>
              <a:t>this depends on </a:t>
            </a:r>
            <a:r>
              <a:rPr sz="1450" spc="-5" dirty="0">
                <a:latin typeface="Times New Roman"/>
                <a:cs typeface="Times New Roman"/>
              </a:rPr>
              <a:t>your  </a:t>
            </a:r>
            <a:r>
              <a:rPr sz="1450" spc="-15" dirty="0">
                <a:latin typeface="Times New Roman"/>
                <a:cs typeface="Times New Roman"/>
              </a:rPr>
              <a:t>computer’s</a:t>
            </a:r>
            <a:r>
              <a:rPr sz="1450" spc="-10" dirty="0">
                <a:latin typeface="Times New Roman"/>
                <a:cs typeface="Times New Roman"/>
              </a:rPr>
              <a:t> configuration.</a:t>
            </a:r>
            <a:endParaRPr sz="1450">
              <a:latin typeface="Times New Roman"/>
              <a:cs typeface="Times New Roman"/>
            </a:endParaRPr>
          </a:p>
          <a:p>
            <a:pPr marL="12700">
              <a:lnSpc>
                <a:spcPct val="100000"/>
              </a:lnSpc>
              <a:spcBef>
                <a:spcPts val="585"/>
              </a:spcBef>
            </a:pPr>
            <a:r>
              <a:rPr sz="1450" spc="-10" dirty="0">
                <a:latin typeface="Times New Roman"/>
                <a:cs typeface="Times New Roman"/>
              </a:rPr>
              <a:t>If everything is configured </a:t>
            </a:r>
            <a:r>
              <a:rPr sz="1450" spc="-20" dirty="0">
                <a:latin typeface="Times New Roman"/>
                <a:cs typeface="Times New Roman"/>
              </a:rPr>
              <a:t>correctly, </a:t>
            </a:r>
            <a:r>
              <a:rPr sz="1450" spc="-10" dirty="0">
                <a:latin typeface="Times New Roman"/>
                <a:cs typeface="Times New Roman"/>
              </a:rPr>
              <a:t>this file will </a:t>
            </a:r>
            <a:r>
              <a:rPr sz="1450" spc="-5" dirty="0">
                <a:latin typeface="Times New Roman"/>
                <a:cs typeface="Times New Roman"/>
              </a:rPr>
              <a:t>be </a:t>
            </a:r>
            <a:r>
              <a:rPr sz="1450" spc="-10" dirty="0">
                <a:latin typeface="Times New Roman"/>
                <a:cs typeface="Times New Roman"/>
              </a:rPr>
              <a:t>parsed by PHP and</a:t>
            </a:r>
            <a:r>
              <a:rPr sz="1450" spc="80" dirty="0">
                <a:latin typeface="Times New Roman"/>
                <a:cs typeface="Times New Roman"/>
              </a:rPr>
              <a:t> </a:t>
            </a:r>
            <a:r>
              <a:rPr sz="1450" spc="-10" dirty="0">
                <a:latin typeface="Times New Roman"/>
                <a:cs typeface="Times New Roman"/>
              </a:rPr>
              <a:t>magically</a:t>
            </a:r>
            <a:endParaRPr sz="1450">
              <a:latin typeface="Times New Roman"/>
              <a:cs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21175"/>
            <a:ext cx="6068695" cy="451484"/>
          </a:xfrm>
          <a:prstGeom prst="rect">
            <a:avLst/>
          </a:prstGeom>
        </p:spPr>
        <p:txBody>
          <a:bodyPr vert="horz" wrap="square" lIns="0" tIns="31114" rIns="0" bIns="0" rtlCol="0">
            <a:spAutoFit/>
          </a:bodyPr>
          <a:lstStyle/>
          <a:p>
            <a:pPr marL="12700" marR="5080">
              <a:lnSpc>
                <a:spcPts val="1620"/>
              </a:lnSpc>
              <a:spcBef>
                <a:spcPts val="244"/>
              </a:spcBef>
            </a:pPr>
            <a:r>
              <a:rPr sz="1450" spc="-10" dirty="0">
                <a:latin typeface="Times New Roman"/>
                <a:cs typeface="Times New Roman"/>
              </a:rPr>
              <a:t>transformed into </a:t>
            </a:r>
            <a:r>
              <a:rPr sz="1450" spc="-15" dirty="0">
                <a:latin typeface="Times New Roman"/>
                <a:cs typeface="Times New Roman"/>
              </a:rPr>
              <a:t>HTML. </a:t>
            </a:r>
            <a:r>
              <a:rPr sz="1450" spc="-10" dirty="0">
                <a:latin typeface="Times New Roman"/>
                <a:cs typeface="Times New Roman"/>
              </a:rPr>
              <a:t>If all goes well, the following </a:t>
            </a:r>
            <a:r>
              <a:rPr sz="1450" spc="-15" dirty="0">
                <a:latin typeface="Times New Roman"/>
                <a:cs typeface="Times New Roman"/>
              </a:rPr>
              <a:t>HTML </a:t>
            </a:r>
            <a:r>
              <a:rPr sz="1450" spc="-10" dirty="0">
                <a:latin typeface="Times New Roman"/>
                <a:cs typeface="Times New Roman"/>
              </a:rPr>
              <a:t>will </a:t>
            </a:r>
            <a:r>
              <a:rPr sz="1450" spc="-5" dirty="0">
                <a:latin typeface="Times New Roman"/>
                <a:cs typeface="Times New Roman"/>
              </a:rPr>
              <a:t>be </a:t>
            </a:r>
            <a:r>
              <a:rPr sz="1450" spc="-10" dirty="0">
                <a:latin typeface="Times New Roman"/>
                <a:cs typeface="Times New Roman"/>
              </a:rPr>
              <a:t>sent to </a:t>
            </a:r>
            <a:r>
              <a:rPr sz="1450" spc="-5" dirty="0">
                <a:latin typeface="Times New Roman"/>
                <a:cs typeface="Times New Roman"/>
              </a:rPr>
              <a:t>your  </a:t>
            </a:r>
            <a:r>
              <a:rPr sz="1450" spc="-10" dirty="0">
                <a:latin typeface="Times New Roman"/>
                <a:cs typeface="Times New Roman"/>
              </a:rPr>
              <a:t>browser:</a:t>
            </a:r>
            <a:endParaRPr sz="1450">
              <a:latin typeface="Times New Roman"/>
              <a:cs typeface="Times New Roman"/>
            </a:endParaRPr>
          </a:p>
        </p:txBody>
      </p:sp>
      <p:sp>
        <p:nvSpPr>
          <p:cNvPr id="3" name="object 3"/>
          <p:cNvSpPr/>
          <p:nvPr/>
        </p:nvSpPr>
        <p:spPr>
          <a:xfrm>
            <a:off x="2559659" y="960358"/>
            <a:ext cx="2449822" cy="1719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3042155"/>
            <a:ext cx="6225540"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program is extremely simple, and you really did </a:t>
            </a:r>
            <a:r>
              <a:rPr sz="1450" spc="-5" dirty="0">
                <a:latin typeface="Times New Roman"/>
                <a:cs typeface="Times New Roman"/>
              </a:rPr>
              <a:t>not </a:t>
            </a:r>
            <a:r>
              <a:rPr sz="1450" spc="-10" dirty="0">
                <a:latin typeface="Times New Roman"/>
                <a:cs typeface="Times New Roman"/>
              </a:rPr>
              <a:t>need to use PHP to create </a:t>
            </a:r>
            <a:r>
              <a:rPr sz="1450" spc="-5" dirty="0">
                <a:latin typeface="Times New Roman"/>
                <a:cs typeface="Times New Roman"/>
              </a:rPr>
              <a:t>a  </a:t>
            </a:r>
            <a:r>
              <a:rPr sz="1450" spc="-10" dirty="0">
                <a:latin typeface="Times New Roman"/>
                <a:cs typeface="Times New Roman"/>
              </a:rPr>
              <a:t>page like this. All it does is display “Hello </a:t>
            </a:r>
            <a:r>
              <a:rPr sz="1450" spc="-30" dirty="0">
                <a:latin typeface="Times New Roman"/>
                <a:cs typeface="Times New Roman"/>
              </a:rPr>
              <a:t>World” </a:t>
            </a:r>
            <a:r>
              <a:rPr sz="1450" spc="-10" dirty="0">
                <a:latin typeface="Times New Roman"/>
                <a:cs typeface="Times New Roman"/>
              </a:rPr>
              <a:t>using the PHP </a:t>
            </a:r>
            <a:r>
              <a:rPr sz="1450" b="1" spc="-10" dirty="0">
                <a:latin typeface="Times New Roman"/>
                <a:cs typeface="Times New Roman"/>
              </a:rPr>
              <a:t>echo</a:t>
            </a:r>
            <a:r>
              <a:rPr sz="1450" b="1" spc="80" dirty="0">
                <a:latin typeface="Times New Roman"/>
                <a:cs typeface="Times New Roman"/>
              </a:rPr>
              <a:t> </a:t>
            </a:r>
            <a:r>
              <a:rPr sz="1450" spc="-10" dirty="0">
                <a:latin typeface="Times New Roman"/>
                <a:cs typeface="Times New Roman"/>
              </a:rPr>
              <a:t>statement.</a:t>
            </a:r>
            <a:endParaRPr sz="1450">
              <a:latin typeface="Times New Roman"/>
              <a:cs typeface="Times New Roman"/>
            </a:endParaRPr>
          </a:p>
          <a:p>
            <a:pPr marL="12700">
              <a:lnSpc>
                <a:spcPts val="1570"/>
              </a:lnSpc>
            </a:pPr>
            <a:r>
              <a:rPr sz="1450" spc="-20" dirty="0">
                <a:latin typeface="Times New Roman"/>
                <a:cs typeface="Times New Roman"/>
              </a:rPr>
              <a:t>However, </a:t>
            </a:r>
            <a:r>
              <a:rPr sz="1450" spc="-10" dirty="0">
                <a:latin typeface="Times New Roman"/>
                <a:cs typeface="Times New Roman"/>
              </a:rPr>
              <a:t>this is considered the classic way to introduce </a:t>
            </a:r>
            <a:r>
              <a:rPr sz="1450" spc="-5" dirty="0">
                <a:latin typeface="Times New Roman"/>
                <a:cs typeface="Times New Roman"/>
              </a:rPr>
              <a:t>a </a:t>
            </a:r>
            <a:r>
              <a:rPr sz="1450" spc="-10" dirty="0">
                <a:latin typeface="Times New Roman"/>
                <a:cs typeface="Times New Roman"/>
              </a:rPr>
              <a:t>programming language</a:t>
            </a:r>
            <a:r>
              <a:rPr sz="1450" spc="140" dirty="0">
                <a:latin typeface="Times New Roman"/>
                <a:cs typeface="Times New Roman"/>
              </a:rPr>
              <a:t> </a:t>
            </a:r>
            <a:r>
              <a:rPr sz="1450" spc="-10" dirty="0">
                <a:latin typeface="Times New Roman"/>
                <a:cs typeface="Times New Roman"/>
              </a:rPr>
              <a:t>–</a:t>
            </a:r>
            <a:endParaRPr sz="1450">
              <a:latin typeface="Times New Roman"/>
              <a:cs typeface="Times New Roman"/>
            </a:endParaRPr>
          </a:p>
          <a:p>
            <a:pPr marL="12700">
              <a:lnSpc>
                <a:spcPts val="1700"/>
              </a:lnSpc>
            </a:pPr>
            <a:r>
              <a:rPr sz="1450" spc="-10" dirty="0">
                <a:latin typeface="Times New Roman"/>
                <a:cs typeface="Times New Roman"/>
              </a:rPr>
              <a:t>showing users how to say “hello</a:t>
            </a:r>
            <a:r>
              <a:rPr sz="1450" spc="15" dirty="0">
                <a:latin typeface="Times New Roman"/>
                <a:cs typeface="Times New Roman"/>
              </a:rPr>
              <a:t> </a:t>
            </a:r>
            <a:r>
              <a:rPr sz="1450" spc="-10" dirty="0">
                <a:latin typeface="Times New Roman"/>
                <a:cs typeface="Times New Roman"/>
              </a:rPr>
              <a:t>world”.</a:t>
            </a:r>
            <a:endParaRPr sz="1450">
              <a:latin typeface="Times New Roman"/>
              <a:cs typeface="Times New Roman"/>
            </a:endParaRPr>
          </a:p>
        </p:txBody>
      </p:sp>
      <p:sp>
        <p:nvSpPr>
          <p:cNvPr id="5" name="object 5"/>
          <p:cNvSpPr/>
          <p:nvPr/>
        </p:nvSpPr>
        <p:spPr>
          <a:xfrm>
            <a:off x="1151925" y="4006067"/>
            <a:ext cx="5256149" cy="59450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4898848"/>
            <a:ext cx="6394450" cy="1809114"/>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Note that there is nothing particularly special about this file. The server knows that this  file needs to </a:t>
            </a:r>
            <a:r>
              <a:rPr sz="1450" spc="-5" dirty="0">
                <a:latin typeface="Times New Roman"/>
                <a:cs typeface="Times New Roman"/>
              </a:rPr>
              <a:t>be </a:t>
            </a:r>
            <a:r>
              <a:rPr sz="1450" spc="-10" dirty="0">
                <a:latin typeface="Times New Roman"/>
                <a:cs typeface="Times New Roman"/>
              </a:rPr>
              <a:t>interpreted by PHP because you used the “.php” extension, which the  server is configured to pass on to </a:t>
            </a:r>
            <a:r>
              <a:rPr sz="1450" spc="-50" dirty="0">
                <a:latin typeface="Times New Roman"/>
                <a:cs typeface="Times New Roman"/>
              </a:rPr>
              <a:t>PHP. </a:t>
            </a:r>
            <a:r>
              <a:rPr sz="1450" spc="-10" dirty="0">
                <a:latin typeface="Times New Roman"/>
                <a:cs typeface="Times New Roman"/>
              </a:rPr>
              <a:t>Think </a:t>
            </a:r>
            <a:r>
              <a:rPr sz="1450" spc="-5" dirty="0">
                <a:latin typeface="Times New Roman"/>
                <a:cs typeface="Times New Roman"/>
              </a:rPr>
              <a:t>of </a:t>
            </a:r>
            <a:r>
              <a:rPr sz="1450" spc="-10" dirty="0">
                <a:latin typeface="Times New Roman"/>
                <a:cs typeface="Times New Roman"/>
              </a:rPr>
              <a:t>this as </a:t>
            </a:r>
            <a:r>
              <a:rPr sz="1450" spc="-5" dirty="0">
                <a:latin typeface="Times New Roman"/>
                <a:cs typeface="Times New Roman"/>
              </a:rPr>
              <a:t>a </a:t>
            </a:r>
            <a:r>
              <a:rPr sz="1450" spc="-10" dirty="0">
                <a:latin typeface="Times New Roman"/>
                <a:cs typeface="Times New Roman"/>
              </a:rPr>
              <a:t>normal </a:t>
            </a:r>
            <a:r>
              <a:rPr sz="1450" spc="-15" dirty="0">
                <a:latin typeface="Times New Roman"/>
                <a:cs typeface="Times New Roman"/>
              </a:rPr>
              <a:t>HTML </a:t>
            </a:r>
            <a:r>
              <a:rPr sz="1450" spc="-10" dirty="0">
                <a:latin typeface="Times New Roman"/>
                <a:cs typeface="Times New Roman"/>
              </a:rPr>
              <a:t>file that  happens to have </a:t>
            </a:r>
            <a:r>
              <a:rPr sz="1450" spc="-5" dirty="0">
                <a:latin typeface="Times New Roman"/>
                <a:cs typeface="Times New Roman"/>
              </a:rPr>
              <a:t>a </a:t>
            </a:r>
            <a:r>
              <a:rPr sz="1450" spc="-10" dirty="0">
                <a:latin typeface="Times New Roman"/>
                <a:cs typeface="Times New Roman"/>
              </a:rPr>
              <a:t>set </a:t>
            </a:r>
            <a:r>
              <a:rPr sz="1450" spc="-5" dirty="0">
                <a:latin typeface="Times New Roman"/>
                <a:cs typeface="Times New Roman"/>
              </a:rPr>
              <a:t>of </a:t>
            </a:r>
            <a:r>
              <a:rPr sz="1450" spc="-10" dirty="0">
                <a:latin typeface="Times New Roman"/>
                <a:cs typeface="Times New Roman"/>
              </a:rPr>
              <a:t>special tags available to you that do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interesting</a:t>
            </a:r>
            <a:r>
              <a:rPr sz="1450" spc="165" dirty="0">
                <a:latin typeface="Times New Roman"/>
                <a:cs typeface="Times New Roman"/>
              </a:rPr>
              <a:t> </a:t>
            </a:r>
            <a:r>
              <a:rPr sz="1450" spc="-10" dirty="0">
                <a:latin typeface="Times New Roman"/>
                <a:cs typeface="Times New Roman"/>
              </a:rPr>
              <a:t>things.</a:t>
            </a:r>
            <a:endParaRPr sz="1450">
              <a:latin typeface="Times New Roman"/>
              <a:cs typeface="Times New Roman"/>
            </a:endParaRPr>
          </a:p>
          <a:p>
            <a:pPr marL="12700" marR="47625">
              <a:lnSpc>
                <a:spcPts val="1660"/>
              </a:lnSpc>
              <a:spcBef>
                <a:spcPts val="705"/>
              </a:spcBef>
            </a:pPr>
            <a:r>
              <a:rPr sz="1450" spc="-10" dirty="0">
                <a:latin typeface="Times New Roman"/>
                <a:cs typeface="Times New Roman"/>
              </a:rPr>
              <a:t>The point </a:t>
            </a:r>
            <a:r>
              <a:rPr sz="1450" spc="-5" dirty="0">
                <a:latin typeface="Times New Roman"/>
                <a:cs typeface="Times New Roman"/>
              </a:rPr>
              <a:t>of </a:t>
            </a:r>
            <a:r>
              <a:rPr sz="1450" spc="-10" dirty="0">
                <a:latin typeface="Times New Roman"/>
                <a:cs typeface="Times New Roman"/>
              </a:rPr>
              <a:t>the example is to show the special PHP tag format. In this example we  used </a:t>
            </a:r>
            <a:r>
              <a:rPr sz="1450" b="1" spc="-10" dirty="0">
                <a:latin typeface="Times New Roman"/>
                <a:cs typeface="Times New Roman"/>
              </a:rPr>
              <a:t>&lt;?php </a:t>
            </a:r>
            <a:r>
              <a:rPr sz="1450" spc="-10" dirty="0">
                <a:latin typeface="Times New Roman"/>
                <a:cs typeface="Times New Roman"/>
              </a:rPr>
              <a:t>to indicate the start </a:t>
            </a:r>
            <a:r>
              <a:rPr sz="1450" spc="-5" dirty="0">
                <a:latin typeface="Times New Roman"/>
                <a:cs typeface="Times New Roman"/>
              </a:rPr>
              <a:t>of a </a:t>
            </a:r>
            <a:r>
              <a:rPr sz="1450" spc="-10" dirty="0">
                <a:latin typeface="Times New Roman"/>
                <a:cs typeface="Times New Roman"/>
              </a:rPr>
              <a:t>PHP tag. Then we </a:t>
            </a:r>
            <a:r>
              <a:rPr sz="1450" spc="-5" dirty="0">
                <a:latin typeface="Times New Roman"/>
                <a:cs typeface="Times New Roman"/>
              </a:rPr>
              <a:t>put </a:t>
            </a:r>
            <a:r>
              <a:rPr sz="1450" spc="-10" dirty="0">
                <a:latin typeface="Times New Roman"/>
                <a:cs typeface="Times New Roman"/>
              </a:rPr>
              <a:t>the PHP statement and left  PHP mode by adding the closing tag, </a:t>
            </a:r>
            <a:r>
              <a:rPr sz="1450" b="1" spc="-10" dirty="0">
                <a:latin typeface="Times New Roman"/>
                <a:cs typeface="Times New Roman"/>
              </a:rPr>
              <a:t>?&gt;</a:t>
            </a:r>
            <a:r>
              <a:rPr sz="1450" spc="-10" dirty="0">
                <a:latin typeface="Times New Roman"/>
                <a:cs typeface="Times New Roman"/>
              </a:rPr>
              <a:t>. </a:t>
            </a:r>
            <a:r>
              <a:rPr sz="1450" spc="-60" dirty="0">
                <a:latin typeface="Times New Roman"/>
                <a:cs typeface="Times New Roman"/>
              </a:rPr>
              <a:t>You </a:t>
            </a:r>
            <a:r>
              <a:rPr sz="1450" spc="-10" dirty="0">
                <a:latin typeface="Times New Roman"/>
                <a:cs typeface="Times New Roman"/>
              </a:rPr>
              <a:t>may jump in and </a:t>
            </a:r>
            <a:r>
              <a:rPr sz="1450" spc="-5" dirty="0">
                <a:latin typeface="Times New Roman"/>
                <a:cs typeface="Times New Roman"/>
              </a:rPr>
              <a:t>out of </a:t>
            </a:r>
            <a:r>
              <a:rPr sz="1450" spc="-10" dirty="0">
                <a:latin typeface="Times New Roman"/>
                <a:cs typeface="Times New Roman"/>
              </a:rPr>
              <a:t>PHP mode in an  </a:t>
            </a:r>
            <a:r>
              <a:rPr sz="1450" spc="-15" dirty="0">
                <a:latin typeface="Times New Roman"/>
                <a:cs typeface="Times New Roman"/>
              </a:rPr>
              <a:t>HTML </a:t>
            </a:r>
            <a:r>
              <a:rPr sz="1450" spc="-10" dirty="0">
                <a:latin typeface="Times New Roman"/>
                <a:cs typeface="Times New Roman"/>
              </a:rPr>
              <a:t>file like this anywhere you</a:t>
            </a:r>
            <a:r>
              <a:rPr sz="1450" spc="-30" dirty="0">
                <a:latin typeface="Times New Roman"/>
                <a:cs typeface="Times New Roman"/>
              </a:rPr>
              <a:t> </a:t>
            </a:r>
            <a:r>
              <a:rPr sz="1450" spc="-10" dirty="0">
                <a:latin typeface="Times New Roman"/>
                <a:cs typeface="Times New Roman"/>
              </a:rPr>
              <a:t>want.</a:t>
            </a:r>
            <a:endParaRPr sz="145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4745" y="334857"/>
            <a:ext cx="4051935" cy="9684385"/>
          </a:xfrm>
          <a:prstGeom prst="rect">
            <a:avLst/>
          </a:prstGeom>
        </p:spPr>
        <p:txBody>
          <a:bodyPr vert="horz" wrap="square" lIns="0" tIns="12700" rIns="0" bIns="0" rtlCol="0">
            <a:spAutoFit/>
          </a:bodyPr>
          <a:lstStyle/>
          <a:p>
            <a:pPr marL="423545" marR="3173095">
              <a:lnSpc>
                <a:spcPct val="136600"/>
              </a:lnSpc>
              <a:spcBef>
                <a:spcPts val="100"/>
              </a:spcBef>
            </a:pPr>
            <a:r>
              <a:rPr sz="1450" b="1" u="sng" spc="-15" dirty="0">
                <a:solidFill>
                  <a:srgbClr val="0000ED"/>
                </a:solidFill>
                <a:uFill>
                  <a:solidFill>
                    <a:srgbClr val="0000ED"/>
                  </a:solidFill>
                </a:uFill>
                <a:latin typeface="Times New Roman"/>
                <a:cs typeface="Times New Roman"/>
                <a:hlinkClick r:id="rId2" action="ppaction://hlinksldjump"/>
              </a:rPr>
              <a:t>Link</a:t>
            </a:r>
            <a:r>
              <a:rPr sz="1450" b="1" u="sng" spc="-5" dirty="0">
                <a:solidFill>
                  <a:srgbClr val="0000ED"/>
                </a:solidFill>
                <a:uFill>
                  <a:solidFill>
                    <a:srgbClr val="0000ED"/>
                  </a:solidFill>
                </a:uFill>
                <a:latin typeface="Times New Roman"/>
                <a:cs typeface="Times New Roman"/>
                <a:hlinkClick r:id="rId2" action="ppaction://hlinksldjump"/>
              </a:rPr>
              <a:t>s </a:t>
            </a:r>
            <a:r>
              <a:rPr sz="1450" b="1" spc="-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3" action="ppaction://hlinksldjump"/>
              </a:rPr>
              <a:t>Lists</a:t>
            </a:r>
            <a:endParaRPr sz="1450">
              <a:latin typeface="Times New Roman"/>
              <a:cs typeface="Times New Roman"/>
            </a:endParaRPr>
          </a:p>
          <a:p>
            <a:pPr marL="213360" marR="2734945">
              <a:lnSpc>
                <a:spcPct val="136600"/>
              </a:lnSpc>
            </a:pPr>
            <a:r>
              <a:rPr sz="1450" b="1" u="sng" spc="-15" dirty="0">
                <a:solidFill>
                  <a:srgbClr val="0000ED"/>
                </a:solidFill>
                <a:uFill>
                  <a:solidFill>
                    <a:srgbClr val="0000ED"/>
                  </a:solidFill>
                </a:uFill>
                <a:latin typeface="Times New Roman"/>
                <a:cs typeface="Times New Roman"/>
                <a:hlinkClick r:id="rId3" action="ppaction://hlinksldjump"/>
              </a:rPr>
              <a:t>Exercise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3" action="ppaction://hlinksldjump"/>
              </a:rPr>
              <a:t>HTML</a:t>
            </a:r>
            <a:r>
              <a:rPr sz="1450" b="1" u="sng" spc="-175" dirty="0">
                <a:solidFill>
                  <a:srgbClr val="0000ED"/>
                </a:solidFill>
                <a:uFill>
                  <a:solidFill>
                    <a:srgbClr val="0000ED"/>
                  </a:solidFill>
                </a:uFill>
                <a:latin typeface="Times New Roman"/>
                <a:cs typeface="Times New Roman"/>
                <a:hlinkClick r:id="rId3" action="ppaction://hlinksldjump"/>
              </a:rPr>
              <a:t> </a:t>
            </a:r>
            <a:r>
              <a:rPr sz="1450" b="1" u="sng" spc="-30" dirty="0">
                <a:solidFill>
                  <a:srgbClr val="0000ED"/>
                </a:solidFill>
                <a:uFill>
                  <a:solidFill>
                    <a:srgbClr val="0000ED"/>
                  </a:solidFill>
                </a:uFill>
                <a:latin typeface="Times New Roman"/>
                <a:cs typeface="Times New Roman"/>
                <a:hlinkClick r:id="rId3" action="ppaction://hlinksldjump"/>
              </a:rPr>
              <a:t>Tables</a:t>
            </a:r>
            <a:endParaRPr sz="1450">
              <a:latin typeface="Times New Roman"/>
              <a:cs typeface="Times New Roman"/>
            </a:endParaRPr>
          </a:p>
          <a:p>
            <a:pPr marL="213360" marR="1900555" indent="210185">
              <a:lnSpc>
                <a:spcPct val="136600"/>
              </a:lnSpc>
            </a:pPr>
            <a:r>
              <a:rPr sz="1450" b="1" u="sng" spc="-15" dirty="0">
                <a:solidFill>
                  <a:srgbClr val="0000ED"/>
                </a:solidFill>
                <a:uFill>
                  <a:solidFill>
                    <a:srgbClr val="0000ED"/>
                  </a:solidFill>
                </a:uFill>
                <a:latin typeface="Times New Roman"/>
                <a:cs typeface="Times New Roman"/>
                <a:hlinkClick r:id="rId4" action="ppaction://hlinksldjump"/>
              </a:rPr>
              <a:t>HTML </a:t>
            </a:r>
            <a:r>
              <a:rPr sz="1450" b="1" u="sng" spc="-35" dirty="0">
                <a:solidFill>
                  <a:srgbClr val="0000ED"/>
                </a:solidFill>
                <a:uFill>
                  <a:solidFill>
                    <a:srgbClr val="0000ED"/>
                  </a:solidFill>
                </a:uFill>
                <a:latin typeface="Times New Roman"/>
                <a:cs typeface="Times New Roman"/>
                <a:hlinkClick r:id="rId4" action="ppaction://hlinksldjump"/>
              </a:rPr>
              <a:t>Table</a:t>
            </a:r>
            <a:r>
              <a:rPr sz="1450" b="1" u="sng" spc="-145" dirty="0">
                <a:solidFill>
                  <a:srgbClr val="0000ED"/>
                </a:solidFill>
                <a:uFill>
                  <a:solidFill>
                    <a:srgbClr val="0000ED"/>
                  </a:solidFill>
                </a:uFill>
                <a:latin typeface="Times New Roman"/>
                <a:cs typeface="Times New Roman"/>
                <a:hlinkClick r:id="rId4" action="ppaction://hlinksldjump"/>
              </a:rPr>
              <a:t> </a:t>
            </a:r>
            <a:r>
              <a:rPr sz="1450" b="1" u="sng" spc="-10" dirty="0">
                <a:solidFill>
                  <a:srgbClr val="0000ED"/>
                </a:solidFill>
                <a:uFill>
                  <a:solidFill>
                    <a:srgbClr val="0000ED"/>
                  </a:solidFill>
                </a:uFill>
                <a:latin typeface="Times New Roman"/>
                <a:cs typeface="Times New Roman"/>
                <a:hlinkClick r:id="rId4" action="ppaction://hlinksldjump"/>
              </a:rPr>
              <a:t>Headers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5" action="ppaction://hlinksldjump"/>
              </a:rPr>
              <a:t>HTML</a:t>
            </a:r>
            <a:r>
              <a:rPr sz="1450" b="1" u="sng" spc="-90" dirty="0">
                <a:solidFill>
                  <a:srgbClr val="0000ED"/>
                </a:solidFill>
                <a:uFill>
                  <a:solidFill>
                    <a:srgbClr val="0000ED"/>
                  </a:solidFill>
                </a:uFill>
                <a:latin typeface="Times New Roman"/>
                <a:cs typeface="Times New Roman"/>
                <a:hlinkClick r:id="rId5" action="ppaction://hlinksldjump"/>
              </a:rPr>
              <a:t> </a:t>
            </a:r>
            <a:r>
              <a:rPr sz="1450" b="1" u="sng" spc="-10" dirty="0">
                <a:solidFill>
                  <a:srgbClr val="0000ED"/>
                </a:solidFill>
                <a:uFill>
                  <a:solidFill>
                    <a:srgbClr val="0000ED"/>
                  </a:solidFill>
                </a:uFill>
                <a:latin typeface="Times New Roman"/>
                <a:cs typeface="Times New Roman"/>
                <a:hlinkClick r:id="rId5" action="ppaction://hlinksldjump"/>
              </a:rPr>
              <a:t>Forms</a:t>
            </a:r>
            <a:endParaRPr sz="1450">
              <a:latin typeface="Times New Roman"/>
              <a:cs typeface="Times New Roman"/>
            </a:endParaRPr>
          </a:p>
          <a:p>
            <a:pPr marL="423545">
              <a:lnSpc>
                <a:spcPct val="100000"/>
              </a:lnSpc>
              <a:spcBef>
                <a:spcPts val="635"/>
              </a:spcBef>
            </a:pPr>
            <a:r>
              <a:rPr sz="1450" b="1" u="sng" spc="-10" dirty="0">
                <a:solidFill>
                  <a:srgbClr val="0000ED"/>
                </a:solidFill>
                <a:uFill>
                  <a:solidFill>
                    <a:srgbClr val="0000ED"/>
                  </a:solidFill>
                </a:uFill>
                <a:latin typeface="Times New Roman"/>
                <a:cs typeface="Times New Roman"/>
                <a:hlinkClick r:id="rId6" action="ppaction://hlinksldjump"/>
              </a:rPr>
              <a:t>The Input</a:t>
            </a:r>
            <a:r>
              <a:rPr sz="1450" b="1" u="sng" spc="-5" dirty="0">
                <a:solidFill>
                  <a:srgbClr val="0000ED"/>
                </a:solidFill>
                <a:uFill>
                  <a:solidFill>
                    <a:srgbClr val="0000ED"/>
                  </a:solidFill>
                </a:uFill>
                <a:latin typeface="Times New Roman"/>
                <a:cs typeface="Times New Roman"/>
                <a:hlinkClick r:id="rId6" action="ppaction://hlinksldjump"/>
              </a:rPr>
              <a:t> </a:t>
            </a:r>
            <a:r>
              <a:rPr sz="1450" b="1" u="sng" spc="-10" dirty="0">
                <a:solidFill>
                  <a:srgbClr val="0000ED"/>
                </a:solidFill>
                <a:uFill>
                  <a:solidFill>
                    <a:srgbClr val="0000ED"/>
                  </a:solidFill>
                </a:uFill>
                <a:latin typeface="Times New Roman"/>
                <a:cs typeface="Times New Roman"/>
                <a:hlinkClick r:id="rId6" action="ppaction://hlinksldjump"/>
              </a:rPr>
              <a:t>tag</a:t>
            </a:r>
            <a:endParaRPr sz="1450">
              <a:latin typeface="Times New Roman"/>
              <a:cs typeface="Times New Roman"/>
            </a:endParaRPr>
          </a:p>
          <a:p>
            <a:pPr marL="213360" marR="1031240" indent="210185">
              <a:lnSpc>
                <a:spcPct val="136600"/>
              </a:lnSpc>
            </a:pPr>
            <a:r>
              <a:rPr sz="1450" b="1" u="sng" spc="-15" dirty="0">
                <a:solidFill>
                  <a:srgbClr val="0000ED"/>
                </a:solidFill>
                <a:uFill>
                  <a:solidFill>
                    <a:srgbClr val="0000ED"/>
                  </a:solidFill>
                </a:uFill>
                <a:latin typeface="Times New Roman"/>
                <a:cs typeface="Times New Roman"/>
                <a:hlinkClick r:id="rId7" action="ppaction://hlinksldjump"/>
              </a:rPr>
              <a:t>HTML </a:t>
            </a:r>
            <a:r>
              <a:rPr sz="1450" b="1" u="sng" spc="-10" dirty="0">
                <a:solidFill>
                  <a:srgbClr val="0000ED"/>
                </a:solidFill>
                <a:uFill>
                  <a:solidFill>
                    <a:srgbClr val="0000ED"/>
                  </a:solidFill>
                </a:uFill>
                <a:latin typeface="Times New Roman"/>
                <a:cs typeface="Times New Roman"/>
                <a:hlinkClick r:id="rId7" action="ppaction://hlinksldjump"/>
              </a:rPr>
              <a:t>Form Actions &amp;</a:t>
            </a:r>
            <a:r>
              <a:rPr sz="1450" b="1" u="sng" spc="-125" dirty="0">
                <a:solidFill>
                  <a:srgbClr val="0000ED"/>
                </a:solidFill>
                <a:uFill>
                  <a:solidFill>
                    <a:srgbClr val="0000ED"/>
                  </a:solidFill>
                </a:uFill>
                <a:latin typeface="Times New Roman"/>
                <a:cs typeface="Times New Roman"/>
                <a:hlinkClick r:id="rId7" action="ppaction://hlinksldjump"/>
              </a:rPr>
              <a:t> </a:t>
            </a:r>
            <a:r>
              <a:rPr sz="1450" b="1" u="sng" spc="-10" dirty="0">
                <a:solidFill>
                  <a:srgbClr val="0000ED"/>
                </a:solidFill>
                <a:uFill>
                  <a:solidFill>
                    <a:srgbClr val="0000ED"/>
                  </a:solidFill>
                </a:uFill>
                <a:latin typeface="Times New Roman"/>
                <a:cs typeface="Times New Roman"/>
                <a:hlinkClick r:id="rId7" action="ppaction://hlinksldjump"/>
              </a:rPr>
              <a:t>Methods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8" action="ppaction://hlinksldjump"/>
              </a:rPr>
              <a:t>Introduction </a:t>
            </a:r>
            <a:r>
              <a:rPr sz="1450" b="1" u="sng" spc="-5" dirty="0">
                <a:solidFill>
                  <a:srgbClr val="0000ED"/>
                </a:solidFill>
                <a:uFill>
                  <a:solidFill>
                    <a:srgbClr val="0000ED"/>
                  </a:solidFill>
                </a:uFill>
                <a:latin typeface="Times New Roman"/>
                <a:cs typeface="Times New Roman"/>
                <a:hlinkClick r:id="rId8" action="ppaction://hlinksldjump"/>
              </a:rPr>
              <a:t>- </a:t>
            </a:r>
            <a:r>
              <a:rPr sz="1450" b="1" u="sng" spc="-10" dirty="0">
                <a:solidFill>
                  <a:srgbClr val="0000ED"/>
                </a:solidFill>
                <a:uFill>
                  <a:solidFill>
                    <a:srgbClr val="0000ED"/>
                  </a:solidFill>
                </a:uFill>
                <a:latin typeface="Times New Roman"/>
                <a:cs typeface="Times New Roman"/>
                <a:hlinkClick r:id="rId8" action="ppaction://hlinksldjump"/>
              </a:rPr>
              <a:t>Basic </a:t>
            </a:r>
            <a:r>
              <a:rPr sz="1450" b="1" u="sng" spc="-15" dirty="0">
                <a:solidFill>
                  <a:srgbClr val="0000ED"/>
                </a:solidFill>
                <a:uFill>
                  <a:solidFill>
                    <a:srgbClr val="0000ED"/>
                  </a:solidFill>
                </a:uFill>
                <a:latin typeface="Times New Roman"/>
                <a:cs typeface="Times New Roman"/>
                <a:hlinkClick r:id="rId8" action="ppaction://hlinksldjump"/>
              </a:rPr>
              <a:t>PHP</a:t>
            </a:r>
            <a:r>
              <a:rPr sz="1450" b="1" u="sng" spc="-75" dirty="0">
                <a:solidFill>
                  <a:srgbClr val="0000ED"/>
                </a:solidFill>
                <a:uFill>
                  <a:solidFill>
                    <a:srgbClr val="0000ED"/>
                  </a:solidFill>
                </a:uFill>
                <a:latin typeface="Times New Roman"/>
                <a:cs typeface="Times New Roman"/>
                <a:hlinkClick r:id="rId8" action="ppaction://hlinksldjump"/>
              </a:rPr>
              <a:t> </a:t>
            </a:r>
            <a:r>
              <a:rPr sz="1450" b="1" u="sng" spc="-10" dirty="0">
                <a:solidFill>
                  <a:srgbClr val="0000ED"/>
                </a:solidFill>
                <a:uFill>
                  <a:solidFill>
                    <a:srgbClr val="0000ED"/>
                  </a:solidFill>
                </a:uFill>
                <a:latin typeface="Times New Roman"/>
                <a:cs typeface="Times New Roman"/>
                <a:hlinkClick r:id="rId8" action="ppaction://hlinksldjump"/>
              </a:rPr>
              <a:t>Syntax</a:t>
            </a:r>
            <a:endParaRPr sz="1450">
              <a:latin typeface="Times New Roman"/>
              <a:cs typeface="Times New Roman"/>
            </a:endParaRPr>
          </a:p>
          <a:p>
            <a:pPr marL="213360">
              <a:lnSpc>
                <a:spcPct val="100000"/>
              </a:lnSpc>
              <a:spcBef>
                <a:spcPts val="640"/>
              </a:spcBef>
            </a:pPr>
            <a:r>
              <a:rPr sz="1450" b="1" u="sng" spc="-50" dirty="0">
                <a:solidFill>
                  <a:srgbClr val="0000ED"/>
                </a:solidFill>
                <a:uFill>
                  <a:solidFill>
                    <a:srgbClr val="0000ED"/>
                  </a:solidFill>
                </a:uFill>
                <a:latin typeface="Times New Roman"/>
                <a:cs typeface="Times New Roman"/>
                <a:hlinkClick r:id="rId8" action="ppaction://hlinksldjump"/>
              </a:rPr>
              <a:t>Your </a:t>
            </a:r>
            <a:r>
              <a:rPr sz="1450" b="1" u="sng" spc="-10" dirty="0">
                <a:solidFill>
                  <a:srgbClr val="0000ED"/>
                </a:solidFill>
                <a:uFill>
                  <a:solidFill>
                    <a:srgbClr val="0000ED"/>
                  </a:solidFill>
                </a:uFill>
                <a:latin typeface="Times New Roman"/>
                <a:cs typeface="Times New Roman"/>
                <a:hlinkClick r:id="rId8" action="ppaction://hlinksldjump"/>
              </a:rPr>
              <a:t>first PHP-enabled page – Hello</a:t>
            </a:r>
            <a:r>
              <a:rPr sz="1450" b="1" u="sng" spc="20" dirty="0">
                <a:solidFill>
                  <a:srgbClr val="0000ED"/>
                </a:solidFill>
                <a:uFill>
                  <a:solidFill>
                    <a:srgbClr val="0000ED"/>
                  </a:solidFill>
                </a:uFill>
                <a:latin typeface="Times New Roman"/>
                <a:cs typeface="Times New Roman"/>
                <a:hlinkClick r:id="rId8" action="ppaction://hlinksldjump"/>
              </a:rPr>
              <a:t> </a:t>
            </a:r>
            <a:r>
              <a:rPr sz="1450" b="1" u="sng" spc="-25" dirty="0">
                <a:solidFill>
                  <a:srgbClr val="0000ED"/>
                </a:solidFill>
                <a:uFill>
                  <a:solidFill>
                    <a:srgbClr val="0000ED"/>
                  </a:solidFill>
                </a:uFill>
                <a:latin typeface="Times New Roman"/>
                <a:cs typeface="Times New Roman"/>
                <a:hlinkClick r:id="rId8" action="ppaction://hlinksldjump"/>
              </a:rPr>
              <a:t>World!</a:t>
            </a:r>
            <a:endParaRPr sz="1450">
              <a:latin typeface="Times New Roman"/>
              <a:cs typeface="Times New Roman"/>
            </a:endParaRPr>
          </a:p>
          <a:p>
            <a:pPr marL="12700">
              <a:lnSpc>
                <a:spcPct val="100000"/>
              </a:lnSpc>
              <a:spcBef>
                <a:spcPts val="635"/>
              </a:spcBef>
            </a:pPr>
            <a:r>
              <a:rPr sz="1450" b="1" u="sng" spc="-10" dirty="0">
                <a:solidFill>
                  <a:srgbClr val="0000ED"/>
                </a:solidFill>
                <a:uFill>
                  <a:solidFill>
                    <a:srgbClr val="0000ED"/>
                  </a:solidFill>
                </a:uFill>
                <a:latin typeface="Times New Roman"/>
                <a:cs typeface="Times New Roman"/>
                <a:hlinkClick r:id="rId9" action="ppaction://hlinksldjump"/>
              </a:rPr>
              <a:t>Some Fun Right</a:t>
            </a:r>
            <a:r>
              <a:rPr sz="1450" b="1" u="sng" dirty="0">
                <a:solidFill>
                  <a:srgbClr val="0000ED"/>
                </a:solidFill>
                <a:uFill>
                  <a:solidFill>
                    <a:srgbClr val="0000ED"/>
                  </a:solidFill>
                </a:uFill>
                <a:latin typeface="Times New Roman"/>
                <a:cs typeface="Times New Roman"/>
                <a:hlinkClick r:id="rId9" action="ppaction://hlinksldjump"/>
              </a:rPr>
              <a:t> </a:t>
            </a:r>
            <a:r>
              <a:rPr sz="1450" b="1" u="sng" spc="-40" dirty="0">
                <a:solidFill>
                  <a:srgbClr val="0000ED"/>
                </a:solidFill>
                <a:uFill>
                  <a:solidFill>
                    <a:srgbClr val="0000ED"/>
                  </a:solidFill>
                </a:uFill>
                <a:latin typeface="Times New Roman"/>
                <a:cs typeface="Times New Roman"/>
                <a:hlinkClick r:id="rId9" action="ppaction://hlinksldjump"/>
              </a:rPr>
              <a:t>Away</a:t>
            </a:r>
            <a:endParaRPr sz="1450">
              <a:latin typeface="Times New Roman"/>
              <a:cs typeface="Times New Roman"/>
            </a:endParaRPr>
          </a:p>
          <a:p>
            <a:pPr marL="213360" marR="2053589">
              <a:lnSpc>
                <a:spcPct val="136600"/>
              </a:lnSpc>
            </a:pPr>
            <a:r>
              <a:rPr sz="1450" b="1" u="sng" spc="-10" dirty="0">
                <a:solidFill>
                  <a:srgbClr val="0000ED"/>
                </a:solidFill>
                <a:uFill>
                  <a:solidFill>
                    <a:srgbClr val="0000ED"/>
                  </a:solidFill>
                </a:uFill>
                <a:latin typeface="Times New Roman"/>
                <a:cs typeface="Times New Roman"/>
                <a:hlinkClick r:id="rId9" action="ppaction://hlinksldjump"/>
              </a:rPr>
              <a:t>A Countdown</a:t>
            </a:r>
            <a:r>
              <a:rPr sz="1450" b="1" u="sng" spc="-155"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Counter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0" action="ppaction://hlinksldjump"/>
              </a:rPr>
              <a:t>Exercise</a:t>
            </a:r>
            <a:endParaRPr sz="1450">
              <a:latin typeface="Times New Roman"/>
              <a:cs typeface="Times New Roman"/>
            </a:endParaRPr>
          </a:p>
          <a:p>
            <a:pPr marL="213360" marR="1609725" indent="-201295">
              <a:lnSpc>
                <a:spcPct val="136600"/>
              </a:lnSpc>
            </a:pPr>
            <a:r>
              <a:rPr sz="1450" b="1" u="sng" spc="-10" dirty="0">
                <a:solidFill>
                  <a:srgbClr val="0000ED"/>
                </a:solidFill>
                <a:uFill>
                  <a:solidFill>
                    <a:srgbClr val="0000ED"/>
                  </a:solidFill>
                </a:uFill>
                <a:latin typeface="Times New Roman"/>
                <a:cs typeface="Times New Roman"/>
                <a:hlinkClick r:id="rId11" action="ppaction://hlinksldjump"/>
              </a:rPr>
              <a:t>Editors and Staying Organized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Editors</a:t>
            </a:r>
            <a:endParaRPr sz="1450">
              <a:latin typeface="Times New Roman"/>
              <a:cs typeface="Times New Roman"/>
            </a:endParaRPr>
          </a:p>
          <a:p>
            <a:pPr marL="423545" marR="1555115">
              <a:lnSpc>
                <a:spcPct val="136600"/>
              </a:lnSpc>
            </a:pPr>
            <a:r>
              <a:rPr sz="1450" b="1" u="sng" spc="-15" dirty="0">
                <a:solidFill>
                  <a:srgbClr val="0000ED"/>
                </a:solidFill>
                <a:uFill>
                  <a:solidFill>
                    <a:srgbClr val="0000ED"/>
                  </a:solidFill>
                </a:uFill>
                <a:latin typeface="Times New Roman"/>
                <a:cs typeface="Times New Roman"/>
                <a:hlinkClick r:id="rId11" action="ppaction://hlinksldjump"/>
              </a:rPr>
              <a:t>Microsoft Expression </a:t>
            </a:r>
            <a:r>
              <a:rPr sz="1450" b="1" u="sng" spc="-40" dirty="0">
                <a:solidFill>
                  <a:srgbClr val="0000ED"/>
                </a:solidFill>
                <a:uFill>
                  <a:solidFill>
                    <a:srgbClr val="0000ED"/>
                  </a:solidFill>
                </a:uFill>
                <a:latin typeface="Times New Roman"/>
                <a:cs typeface="Times New Roman"/>
                <a:hlinkClick r:id="rId11" action="ppaction://hlinksldjump"/>
              </a:rPr>
              <a:t>Web </a:t>
            </a:r>
            <a:r>
              <a:rPr sz="1450" b="1" spc="-4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PhpDesigner</a:t>
            </a:r>
            <a:endParaRPr sz="1450">
              <a:latin typeface="Times New Roman"/>
              <a:cs typeface="Times New Roman"/>
            </a:endParaRPr>
          </a:p>
          <a:p>
            <a:pPr marL="213360" marR="2736850" indent="210185">
              <a:lnSpc>
                <a:spcPct val="136600"/>
              </a:lnSpc>
            </a:pPr>
            <a:r>
              <a:rPr sz="1450" b="1" u="sng" spc="-15" dirty="0">
                <a:solidFill>
                  <a:srgbClr val="0000ED"/>
                </a:solidFill>
                <a:uFill>
                  <a:solidFill>
                    <a:srgbClr val="0000ED"/>
                  </a:solidFill>
                </a:uFill>
                <a:latin typeface="Times New Roman"/>
                <a:cs typeface="Times New Roman"/>
                <a:hlinkClick r:id="rId12" action="ppaction://hlinksldjump"/>
              </a:rPr>
              <a:t>EditR</a:t>
            </a:r>
            <a:r>
              <a:rPr sz="1450" b="1" u="sng" spc="-10" dirty="0">
                <a:solidFill>
                  <a:srgbClr val="0000ED"/>
                </a:solidFill>
                <a:uFill>
                  <a:solidFill>
                    <a:srgbClr val="0000ED"/>
                  </a:solidFill>
                </a:uFill>
                <a:latin typeface="Times New Roman"/>
                <a:cs typeface="Times New Roman"/>
                <a:hlinkClick r:id="rId12" action="ppaction://hlinksldjump"/>
              </a:rPr>
              <a:t>ocke</a:t>
            </a:r>
            <a:r>
              <a:rPr sz="1450" b="1" u="sng" spc="-5" dirty="0">
                <a:solidFill>
                  <a:srgbClr val="0000ED"/>
                </a:solidFill>
                <a:uFill>
                  <a:solidFill>
                    <a:srgbClr val="0000ED"/>
                  </a:solidFill>
                </a:uFill>
                <a:latin typeface="Times New Roman"/>
                <a:cs typeface="Times New Roman"/>
                <a:hlinkClick r:id="rId12" action="ppaction://hlinksldjump"/>
              </a:rPr>
              <a:t>t </a:t>
            </a:r>
            <a:r>
              <a:rPr sz="1450" b="1" spc="-5" dirty="0">
                <a:solidFill>
                  <a:srgbClr val="0000ED"/>
                </a:solidFill>
                <a:latin typeface="Times New Roman"/>
                <a:cs typeface="Times New Roman"/>
              </a:rPr>
              <a:t> </a:t>
            </a:r>
            <a:r>
              <a:rPr sz="1450" b="1" u="sng" spc="-20" dirty="0">
                <a:solidFill>
                  <a:srgbClr val="0000ED"/>
                </a:solidFill>
                <a:uFill>
                  <a:solidFill>
                    <a:srgbClr val="0000ED"/>
                  </a:solidFill>
                </a:uFill>
                <a:latin typeface="Times New Roman"/>
                <a:cs typeface="Times New Roman"/>
                <a:hlinkClick r:id="rId12" action="ppaction://hlinksldjump"/>
              </a:rPr>
              <a:t>Free </a:t>
            </a:r>
            <a:r>
              <a:rPr sz="1450" b="1" u="sng" spc="-10" dirty="0">
                <a:solidFill>
                  <a:srgbClr val="0000ED"/>
                </a:solidFill>
                <a:uFill>
                  <a:solidFill>
                    <a:srgbClr val="0000ED"/>
                  </a:solidFill>
                </a:uFill>
                <a:latin typeface="Times New Roman"/>
                <a:cs typeface="Times New Roman"/>
                <a:hlinkClick r:id="rId12" action="ppaction://hlinksldjump"/>
              </a:rPr>
              <a:t>Editors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2" action="ppaction://hlinksldjump"/>
              </a:rPr>
              <a:t>Includes</a:t>
            </a:r>
            <a:endParaRPr sz="1450">
              <a:latin typeface="Times New Roman"/>
              <a:cs typeface="Times New Roman"/>
            </a:endParaRPr>
          </a:p>
          <a:p>
            <a:pPr marL="423545" marR="2376170">
              <a:lnSpc>
                <a:spcPct val="136600"/>
              </a:lnSpc>
            </a:pPr>
            <a:r>
              <a:rPr sz="1450" b="1" u="sng" spc="-10" dirty="0">
                <a:solidFill>
                  <a:srgbClr val="0000ED"/>
                </a:solidFill>
                <a:uFill>
                  <a:solidFill>
                    <a:srgbClr val="0000ED"/>
                  </a:solidFill>
                </a:uFill>
                <a:latin typeface="Times New Roman"/>
                <a:cs typeface="Times New Roman"/>
                <a:hlinkClick r:id="rId13" action="ppaction://hlinksldjump"/>
              </a:rPr>
              <a:t>Basic example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3" action="ppaction://hlinksldjump"/>
              </a:rPr>
              <a:t>HTML</a:t>
            </a:r>
            <a:r>
              <a:rPr sz="1450" b="1" u="sng" spc="-150" dirty="0">
                <a:solidFill>
                  <a:srgbClr val="0000ED"/>
                </a:solidFill>
                <a:uFill>
                  <a:solidFill>
                    <a:srgbClr val="0000ED"/>
                  </a:solidFill>
                </a:uFill>
                <a:latin typeface="Times New Roman"/>
                <a:cs typeface="Times New Roman"/>
                <a:hlinkClick r:id="rId13" action="ppaction://hlinksldjump"/>
              </a:rPr>
              <a:t> </a:t>
            </a:r>
            <a:r>
              <a:rPr sz="1450" b="1" u="sng" spc="-10" dirty="0">
                <a:solidFill>
                  <a:srgbClr val="0000ED"/>
                </a:solidFill>
                <a:uFill>
                  <a:solidFill>
                    <a:srgbClr val="0000ED"/>
                  </a:solidFill>
                </a:uFill>
                <a:latin typeface="Times New Roman"/>
                <a:cs typeface="Times New Roman"/>
                <a:hlinkClick r:id="rId13" action="ppaction://hlinksldjump"/>
              </a:rPr>
              <a:t>example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4" action="ppaction://hlinksldjump"/>
              </a:rPr>
              <a:t>Code example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rPr>
              <a:t>Best</a:t>
            </a:r>
            <a:r>
              <a:rPr sz="1450" b="1" u="sng" spc="-25" dirty="0">
                <a:solidFill>
                  <a:srgbClr val="0000ED"/>
                </a:solidFill>
                <a:uFill>
                  <a:solidFill>
                    <a:srgbClr val="0000ED"/>
                  </a:solidFill>
                </a:uFill>
                <a:latin typeface="Times New Roman"/>
                <a:cs typeface="Times New Roman"/>
              </a:rPr>
              <a:t> </a:t>
            </a:r>
            <a:r>
              <a:rPr sz="1450" b="1" u="sng" spc="-10" dirty="0">
                <a:solidFill>
                  <a:srgbClr val="0000ED"/>
                </a:solidFill>
                <a:uFill>
                  <a:solidFill>
                    <a:srgbClr val="0000ED"/>
                  </a:solidFill>
                </a:uFill>
                <a:latin typeface="Times New Roman"/>
                <a:cs typeface="Times New Roman"/>
              </a:rPr>
              <a:t>Practices</a:t>
            </a:r>
            <a:endParaRPr sz="1450">
              <a:latin typeface="Times New Roman"/>
              <a:cs typeface="Times New Roman"/>
            </a:endParaRPr>
          </a:p>
          <a:p>
            <a:pPr marL="213360" marR="967105" indent="-201295">
              <a:lnSpc>
                <a:spcPct val="136600"/>
              </a:lnSpc>
            </a:pPr>
            <a:r>
              <a:rPr sz="1450" b="1" u="sng" spc="-25" dirty="0">
                <a:solidFill>
                  <a:srgbClr val="0000ED"/>
                </a:solidFill>
                <a:uFill>
                  <a:solidFill>
                    <a:srgbClr val="0000ED"/>
                  </a:solidFill>
                </a:uFill>
                <a:latin typeface="Times New Roman"/>
                <a:cs typeface="Times New Roman"/>
                <a:hlinkClick r:id="rId15" action="ppaction://hlinksldjump"/>
              </a:rPr>
              <a:t>Variables, </a:t>
            </a:r>
            <a:r>
              <a:rPr sz="1450" b="1" u="sng" spc="-10" dirty="0">
                <a:solidFill>
                  <a:srgbClr val="0000ED"/>
                </a:solidFill>
                <a:uFill>
                  <a:solidFill>
                    <a:srgbClr val="0000ED"/>
                  </a:solidFill>
                </a:uFill>
                <a:latin typeface="Times New Roman"/>
                <a:cs typeface="Times New Roman"/>
                <a:hlinkClick r:id="rId15" action="ppaction://hlinksldjump"/>
              </a:rPr>
              <a:t>Numbers, Dates, and Strings </a:t>
            </a:r>
            <a:r>
              <a:rPr sz="1450" b="1" spc="-10" dirty="0">
                <a:solidFill>
                  <a:srgbClr val="0000ED"/>
                </a:solidFill>
                <a:latin typeface="Times New Roman"/>
                <a:cs typeface="Times New Roman"/>
              </a:rPr>
              <a:t> </a:t>
            </a:r>
            <a:r>
              <a:rPr sz="1450" b="1" u="sng" spc="-25" dirty="0">
                <a:solidFill>
                  <a:srgbClr val="0000ED"/>
                </a:solidFill>
                <a:uFill>
                  <a:solidFill>
                    <a:srgbClr val="0000ED"/>
                  </a:solidFill>
                </a:uFill>
                <a:latin typeface="Times New Roman"/>
                <a:cs typeface="Times New Roman"/>
                <a:hlinkClick r:id="rId15" action="ppaction://hlinksldjump"/>
              </a:rPr>
              <a:t>Variables</a:t>
            </a:r>
            <a:endParaRPr sz="1450">
              <a:latin typeface="Times New Roman"/>
              <a:cs typeface="Times New Roman"/>
            </a:endParaRPr>
          </a:p>
          <a:p>
            <a:pPr marL="213360" marR="5080">
              <a:lnSpc>
                <a:spcPct val="136600"/>
              </a:lnSpc>
            </a:pPr>
            <a:r>
              <a:rPr sz="1450" b="1" u="sng" spc="-25" dirty="0">
                <a:solidFill>
                  <a:srgbClr val="0000ED"/>
                </a:solidFill>
                <a:uFill>
                  <a:solidFill>
                    <a:srgbClr val="0000ED"/>
                  </a:solidFill>
                </a:uFill>
                <a:latin typeface="Times New Roman"/>
                <a:cs typeface="Times New Roman"/>
                <a:hlinkClick r:id="rId16" action="ppaction://hlinksldjump"/>
              </a:rPr>
              <a:t>Variable </a:t>
            </a:r>
            <a:r>
              <a:rPr sz="1450" b="1" u="sng" spc="-10" dirty="0">
                <a:solidFill>
                  <a:srgbClr val="0000ED"/>
                </a:solidFill>
                <a:uFill>
                  <a:solidFill>
                    <a:srgbClr val="0000ED"/>
                  </a:solidFill>
                </a:uFill>
                <a:latin typeface="Times New Roman"/>
                <a:cs typeface="Times New Roman"/>
                <a:hlinkClick r:id="rId16" action="ppaction://hlinksldjump"/>
              </a:rPr>
              <a:t>Naming Conventions and Best Practices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6" action="ppaction://hlinksldjump"/>
              </a:rPr>
              <a:t>Numbers</a:t>
            </a:r>
            <a:endParaRPr sz="1450">
              <a:latin typeface="Times New Roman"/>
              <a:cs typeface="Times New Roman"/>
            </a:endParaRPr>
          </a:p>
          <a:p>
            <a:pPr marL="423545">
              <a:lnSpc>
                <a:spcPct val="100000"/>
              </a:lnSpc>
              <a:spcBef>
                <a:spcPts val="635"/>
              </a:spcBef>
            </a:pPr>
            <a:r>
              <a:rPr sz="1450" b="1" u="sng" spc="-10" dirty="0">
                <a:solidFill>
                  <a:srgbClr val="0000ED"/>
                </a:solidFill>
                <a:uFill>
                  <a:solidFill>
                    <a:srgbClr val="0000ED"/>
                  </a:solidFill>
                </a:uFill>
                <a:latin typeface="Times New Roman"/>
                <a:cs typeface="Times New Roman"/>
                <a:hlinkClick r:id="rId16" action="ppaction://hlinksldjump"/>
              </a:rPr>
              <a:t>Basic Arithmetic</a:t>
            </a:r>
            <a:endParaRPr sz="1450">
              <a:latin typeface="Times New Roman"/>
              <a:cs typeface="Times New Roman"/>
            </a:endParaRPr>
          </a:p>
          <a:p>
            <a:pPr marL="423545" marR="1203960">
              <a:lnSpc>
                <a:spcPct val="136600"/>
              </a:lnSpc>
            </a:pPr>
            <a:r>
              <a:rPr sz="1450" b="1" u="sng" spc="-10" dirty="0">
                <a:solidFill>
                  <a:srgbClr val="0000ED"/>
                </a:solidFill>
                <a:uFill>
                  <a:solidFill>
                    <a:srgbClr val="0000ED"/>
                  </a:solidFill>
                </a:uFill>
                <a:latin typeface="Times New Roman"/>
                <a:cs typeface="Times New Roman"/>
                <a:hlinkClick r:id="rId17" action="ppaction://hlinksldjump"/>
              </a:rPr>
              <a:t>Common Arithmetic Shortcuts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7" action="ppaction://hlinksldjump"/>
              </a:rPr>
              <a:t>Useful Numeric</a:t>
            </a:r>
            <a:r>
              <a:rPr sz="1450" b="1" u="sng" spc="-20" dirty="0">
                <a:solidFill>
                  <a:srgbClr val="0000ED"/>
                </a:solidFill>
                <a:uFill>
                  <a:solidFill>
                    <a:srgbClr val="0000ED"/>
                  </a:solidFill>
                </a:uFill>
                <a:latin typeface="Times New Roman"/>
                <a:cs typeface="Times New Roman"/>
                <a:hlinkClick r:id="rId17" action="ppaction://hlinksldjump"/>
              </a:rPr>
              <a:t> </a:t>
            </a:r>
            <a:r>
              <a:rPr sz="1450" b="1" u="sng" spc="-10" dirty="0">
                <a:solidFill>
                  <a:srgbClr val="0000ED"/>
                </a:solidFill>
                <a:uFill>
                  <a:solidFill>
                    <a:srgbClr val="0000ED"/>
                  </a:solidFill>
                </a:uFill>
                <a:latin typeface="Times New Roman"/>
                <a:cs typeface="Times New Roman"/>
                <a:hlinkClick r:id="rId17" action="ppaction://hlinksldjump"/>
              </a:rPr>
              <a:t>Functions</a:t>
            </a:r>
            <a:endParaRPr sz="1450">
              <a:latin typeface="Times New Roman"/>
              <a:cs typeface="Times New Roman"/>
            </a:endParaRPr>
          </a:p>
          <a:p>
            <a:pPr marL="213360">
              <a:lnSpc>
                <a:spcPct val="100000"/>
              </a:lnSpc>
              <a:spcBef>
                <a:spcPts val="635"/>
              </a:spcBef>
            </a:pPr>
            <a:r>
              <a:rPr sz="1450" b="1" u="sng" spc="-10" dirty="0">
                <a:solidFill>
                  <a:srgbClr val="0000ED"/>
                </a:solidFill>
                <a:uFill>
                  <a:solidFill>
                    <a:srgbClr val="0000ED"/>
                  </a:solidFill>
                </a:uFill>
                <a:latin typeface="Times New Roman"/>
                <a:cs typeface="Times New Roman"/>
                <a:hlinkClick r:id="rId17" action="ppaction://hlinksldjump"/>
              </a:rPr>
              <a:t>Strings</a:t>
            </a:r>
            <a:endParaRPr sz="145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923254"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57435"/>
            <a:ext cx="6438900" cy="1621790"/>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Some Fun </a:t>
            </a:r>
            <a:r>
              <a:rPr sz="2000" b="1" dirty="0">
                <a:latin typeface="Times New Roman"/>
                <a:cs typeface="Times New Roman"/>
              </a:rPr>
              <a:t>Right</a:t>
            </a:r>
            <a:r>
              <a:rPr sz="2000" b="1" spc="-15" dirty="0">
                <a:latin typeface="Times New Roman"/>
                <a:cs typeface="Times New Roman"/>
              </a:rPr>
              <a:t> </a:t>
            </a:r>
            <a:r>
              <a:rPr sz="2000" b="1" spc="-30" dirty="0">
                <a:latin typeface="Times New Roman"/>
                <a:cs typeface="Times New Roman"/>
              </a:rPr>
              <a:t>Away</a:t>
            </a:r>
            <a:endParaRPr sz="2000">
              <a:latin typeface="Times New Roman"/>
              <a:cs typeface="Times New Roman"/>
            </a:endParaRPr>
          </a:p>
          <a:p>
            <a:pPr marL="12700">
              <a:lnSpc>
                <a:spcPct val="100000"/>
              </a:lnSpc>
              <a:spcBef>
                <a:spcPts val="1045"/>
              </a:spcBef>
            </a:pPr>
            <a:r>
              <a:rPr sz="1650" b="1" dirty="0">
                <a:solidFill>
                  <a:srgbClr val="003366"/>
                </a:solidFill>
                <a:latin typeface="Times New Roman"/>
                <a:cs typeface="Times New Roman"/>
              </a:rPr>
              <a:t>A Countdown</a:t>
            </a:r>
            <a:r>
              <a:rPr sz="1650" b="1" spc="-95" dirty="0">
                <a:solidFill>
                  <a:srgbClr val="003366"/>
                </a:solidFill>
                <a:latin typeface="Times New Roman"/>
                <a:cs typeface="Times New Roman"/>
              </a:rPr>
              <a:t> </a:t>
            </a:r>
            <a:r>
              <a:rPr sz="1650" b="1" spc="-5" dirty="0">
                <a:solidFill>
                  <a:srgbClr val="003366"/>
                </a:solidFill>
                <a:latin typeface="Times New Roman"/>
                <a:cs typeface="Times New Roman"/>
              </a:rPr>
              <a:t>Counter</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Since most </a:t>
            </a:r>
            <a:r>
              <a:rPr sz="1450" spc="-5" dirty="0">
                <a:latin typeface="Times New Roman"/>
                <a:cs typeface="Times New Roman"/>
              </a:rPr>
              <a:t>of </a:t>
            </a:r>
            <a:r>
              <a:rPr sz="1450" spc="-10" dirty="0">
                <a:latin typeface="Times New Roman"/>
                <a:cs typeface="Times New Roman"/>
              </a:rPr>
              <a:t>you who purchased this book did it by sponsoring the project on  </a:t>
            </a:r>
            <a:r>
              <a:rPr sz="1450" spc="-15" dirty="0">
                <a:latin typeface="Times New Roman"/>
                <a:cs typeface="Times New Roman"/>
              </a:rPr>
              <a:t>Kickstarter, </a:t>
            </a:r>
            <a:r>
              <a:rPr sz="1450" spc="-10" dirty="0">
                <a:latin typeface="Times New Roman"/>
                <a:cs typeface="Times New Roman"/>
              </a:rPr>
              <a:t>you are familiar with the idea </a:t>
            </a:r>
            <a:r>
              <a:rPr sz="1450" spc="-5" dirty="0">
                <a:latin typeface="Times New Roman"/>
                <a:cs typeface="Times New Roman"/>
              </a:rPr>
              <a:t>of a </a:t>
            </a:r>
            <a:r>
              <a:rPr sz="1450" spc="-10" dirty="0">
                <a:latin typeface="Times New Roman"/>
                <a:cs typeface="Times New Roman"/>
              </a:rPr>
              <a:t>countdown to </a:t>
            </a:r>
            <a:r>
              <a:rPr sz="1450" spc="-5" dirty="0">
                <a:latin typeface="Times New Roman"/>
                <a:cs typeface="Times New Roman"/>
              </a:rPr>
              <a:t>a </a:t>
            </a:r>
            <a:r>
              <a:rPr sz="1450" spc="-10" dirty="0">
                <a:latin typeface="Times New Roman"/>
                <a:cs typeface="Times New Roman"/>
              </a:rPr>
              <a:t>specific date and time.  The idea is to create excitement and </a:t>
            </a:r>
            <a:r>
              <a:rPr sz="1450" spc="-5" dirty="0">
                <a:latin typeface="Times New Roman"/>
                <a:cs typeface="Times New Roman"/>
              </a:rPr>
              <a:t>a </a:t>
            </a:r>
            <a:r>
              <a:rPr sz="1450" spc="-10" dirty="0">
                <a:latin typeface="Times New Roman"/>
                <a:cs typeface="Times New Roman"/>
              </a:rPr>
              <a:t>sense </a:t>
            </a:r>
            <a:r>
              <a:rPr sz="1450" spc="-5" dirty="0">
                <a:latin typeface="Times New Roman"/>
                <a:cs typeface="Times New Roman"/>
              </a:rPr>
              <a:t>of</a:t>
            </a:r>
            <a:r>
              <a:rPr sz="1450" spc="35" dirty="0">
                <a:latin typeface="Times New Roman"/>
                <a:cs typeface="Times New Roman"/>
              </a:rPr>
              <a:t> </a:t>
            </a:r>
            <a:r>
              <a:rPr sz="1450" spc="-25" dirty="0">
                <a:latin typeface="Times New Roman"/>
                <a:cs typeface="Times New Roman"/>
              </a:rPr>
              <a:t>urgency.</a:t>
            </a:r>
            <a:endParaRPr sz="1450">
              <a:latin typeface="Times New Roman"/>
              <a:cs typeface="Times New Roman"/>
            </a:endParaRPr>
          </a:p>
        </p:txBody>
      </p:sp>
      <p:sp>
        <p:nvSpPr>
          <p:cNvPr id="4" name="object 4"/>
          <p:cNvSpPr/>
          <p:nvPr/>
        </p:nvSpPr>
        <p:spPr>
          <a:xfrm>
            <a:off x="2422542" y="3567046"/>
            <a:ext cx="2705774" cy="370424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7331757"/>
            <a:ext cx="6408420"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How would you create such </a:t>
            </a:r>
            <a:r>
              <a:rPr sz="1450" spc="-5" dirty="0">
                <a:latin typeface="Times New Roman"/>
                <a:cs typeface="Times New Roman"/>
              </a:rPr>
              <a:t>a </a:t>
            </a:r>
            <a:r>
              <a:rPr sz="1450" spc="-10" dirty="0">
                <a:latin typeface="Times New Roman"/>
                <a:cs typeface="Times New Roman"/>
              </a:rPr>
              <a:t>thing in PHP? First we need to set </a:t>
            </a:r>
            <a:r>
              <a:rPr sz="1450" spc="-5" dirty="0">
                <a:latin typeface="Times New Roman"/>
                <a:cs typeface="Times New Roman"/>
              </a:rPr>
              <a:t>our </a:t>
            </a:r>
            <a:r>
              <a:rPr sz="1450" spc="-15" dirty="0">
                <a:latin typeface="Times New Roman"/>
                <a:cs typeface="Times New Roman"/>
              </a:rPr>
              <a:t>target </a:t>
            </a:r>
            <a:r>
              <a:rPr sz="1450" spc="-10" dirty="0">
                <a:latin typeface="Times New Roman"/>
                <a:cs typeface="Times New Roman"/>
              </a:rPr>
              <a:t>date—the  time we are counting down to. In the case </a:t>
            </a:r>
            <a:r>
              <a:rPr sz="1450" spc="-5" dirty="0">
                <a:latin typeface="Times New Roman"/>
                <a:cs typeface="Times New Roman"/>
              </a:rPr>
              <a:t>of </a:t>
            </a:r>
            <a:r>
              <a:rPr sz="1450" spc="-10" dirty="0">
                <a:latin typeface="Times New Roman"/>
                <a:cs typeface="Times New Roman"/>
              </a:rPr>
              <a:t>the Kickstarter project that launched this  </a:t>
            </a:r>
            <a:r>
              <a:rPr sz="1450" spc="-5" dirty="0">
                <a:latin typeface="Times New Roman"/>
                <a:cs typeface="Times New Roman"/>
              </a:rPr>
              <a:t>book, </a:t>
            </a:r>
            <a:r>
              <a:rPr sz="1450" spc="-10" dirty="0">
                <a:latin typeface="Times New Roman"/>
                <a:cs typeface="Times New Roman"/>
              </a:rPr>
              <a:t>the </a:t>
            </a:r>
            <a:r>
              <a:rPr sz="1450" spc="-15" dirty="0">
                <a:latin typeface="Times New Roman"/>
                <a:cs typeface="Times New Roman"/>
              </a:rPr>
              <a:t>target </a:t>
            </a:r>
            <a:r>
              <a:rPr sz="1450" spc="-10" dirty="0">
                <a:latin typeface="Times New Roman"/>
                <a:cs typeface="Times New Roman"/>
              </a:rPr>
              <a:t>time was 30-September-2012. </a:t>
            </a:r>
            <a:r>
              <a:rPr sz="1450" spc="-60" dirty="0">
                <a:latin typeface="Times New Roman"/>
                <a:cs typeface="Times New Roman"/>
              </a:rPr>
              <a:t>You </a:t>
            </a:r>
            <a:r>
              <a:rPr sz="1450" spc="-10" dirty="0">
                <a:latin typeface="Times New Roman"/>
                <a:cs typeface="Times New Roman"/>
              </a:rPr>
              <a:t>can create </a:t>
            </a:r>
            <a:r>
              <a:rPr sz="1450" spc="-5" dirty="0">
                <a:latin typeface="Times New Roman"/>
                <a:cs typeface="Times New Roman"/>
              </a:rPr>
              <a:t>a </a:t>
            </a:r>
            <a:r>
              <a:rPr sz="1450" spc="-10" dirty="0">
                <a:latin typeface="Times New Roman"/>
                <a:cs typeface="Times New Roman"/>
              </a:rPr>
              <a:t>variable in PHP to hold  the </a:t>
            </a:r>
            <a:r>
              <a:rPr sz="1450" spc="-15" dirty="0">
                <a:latin typeface="Times New Roman"/>
                <a:cs typeface="Times New Roman"/>
              </a:rPr>
              <a:t>target </a:t>
            </a:r>
            <a:r>
              <a:rPr sz="1450" spc="-10" dirty="0">
                <a:latin typeface="Times New Roman"/>
                <a:cs typeface="Times New Roman"/>
              </a:rPr>
              <a:t>time by using the </a:t>
            </a:r>
            <a:r>
              <a:rPr sz="1450" u="sng" spc="-10" dirty="0">
                <a:solidFill>
                  <a:srgbClr val="0000ED"/>
                </a:solidFill>
                <a:uFill>
                  <a:solidFill>
                    <a:srgbClr val="0000ED"/>
                  </a:solidFill>
                </a:uFill>
                <a:latin typeface="Times New Roman"/>
                <a:cs typeface="Times New Roman"/>
                <a:hlinkClick r:id="rId4"/>
              </a:rPr>
              <a:t>mktime</a:t>
            </a:r>
            <a:r>
              <a:rPr sz="1450" spc="-10" dirty="0">
                <a:solidFill>
                  <a:srgbClr val="0000ED"/>
                </a:solidFill>
                <a:latin typeface="Times New Roman"/>
                <a:cs typeface="Times New Roman"/>
                <a:hlinkClick r:id="rId4"/>
              </a:rPr>
              <a:t> </a:t>
            </a:r>
            <a:r>
              <a:rPr sz="1450" spc="-10" dirty="0">
                <a:latin typeface="Times New Roman"/>
                <a:cs typeface="Times New Roman"/>
              </a:rPr>
              <a:t>(make time) function as</a:t>
            </a:r>
            <a:r>
              <a:rPr sz="1450" spc="60"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
        <p:nvSpPr>
          <p:cNvPr id="6" name="object 6"/>
          <p:cNvSpPr/>
          <p:nvPr/>
        </p:nvSpPr>
        <p:spPr>
          <a:xfrm>
            <a:off x="1874075" y="8597496"/>
            <a:ext cx="3811851" cy="265241"/>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32538" y="448167"/>
            <a:ext cx="5694923" cy="462801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5740305"/>
            <a:ext cx="494347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Next, we need to get the current date. </a:t>
            </a:r>
            <a:r>
              <a:rPr sz="1450" spc="-70" dirty="0">
                <a:latin typeface="Times New Roman"/>
                <a:cs typeface="Times New Roman"/>
              </a:rPr>
              <a:t>We </a:t>
            </a:r>
            <a:r>
              <a:rPr sz="1450" spc="-10" dirty="0">
                <a:latin typeface="Times New Roman"/>
                <a:cs typeface="Times New Roman"/>
              </a:rPr>
              <a:t>can do that with this</a:t>
            </a:r>
            <a:r>
              <a:rPr sz="1450" spc="180" dirty="0">
                <a:latin typeface="Times New Roman"/>
                <a:cs typeface="Times New Roman"/>
              </a:rPr>
              <a:t> </a:t>
            </a:r>
            <a:r>
              <a:rPr sz="1450" spc="-10" dirty="0">
                <a:latin typeface="Times New Roman"/>
                <a:cs typeface="Times New Roman"/>
              </a:rPr>
              <a:t>line:</a:t>
            </a:r>
            <a:endParaRPr sz="1450">
              <a:latin typeface="Times New Roman"/>
              <a:cs typeface="Times New Roman"/>
            </a:endParaRPr>
          </a:p>
        </p:txBody>
      </p:sp>
      <p:sp>
        <p:nvSpPr>
          <p:cNvPr id="4" name="object 4"/>
          <p:cNvSpPr/>
          <p:nvPr/>
        </p:nvSpPr>
        <p:spPr>
          <a:xfrm>
            <a:off x="2907022" y="6374951"/>
            <a:ext cx="1755096" cy="23780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6892735"/>
            <a:ext cx="6326505" cy="839469"/>
          </a:xfrm>
          <a:prstGeom prst="rect">
            <a:avLst/>
          </a:prstGeom>
        </p:spPr>
        <p:txBody>
          <a:bodyPr vert="horz" wrap="square" lIns="0" tIns="93345" rIns="0" bIns="0" rtlCol="0">
            <a:spAutoFit/>
          </a:bodyPr>
          <a:lstStyle/>
          <a:p>
            <a:pPr marL="12700">
              <a:lnSpc>
                <a:spcPct val="100000"/>
              </a:lnSpc>
              <a:spcBef>
                <a:spcPts val="735"/>
              </a:spcBef>
            </a:pPr>
            <a:r>
              <a:rPr sz="1450" spc="-5" dirty="0">
                <a:latin typeface="Times New Roman"/>
                <a:cs typeface="Times New Roman"/>
              </a:rPr>
              <a:t>I </a:t>
            </a:r>
            <a:r>
              <a:rPr sz="1450" spc="-10" dirty="0">
                <a:latin typeface="Times New Roman"/>
                <a:cs typeface="Times New Roman"/>
              </a:rPr>
              <a:t>think you can figure </a:t>
            </a:r>
            <a:r>
              <a:rPr sz="1450" spc="-5" dirty="0">
                <a:latin typeface="Times New Roman"/>
                <a:cs typeface="Times New Roman"/>
              </a:rPr>
              <a:t>out </a:t>
            </a:r>
            <a:r>
              <a:rPr sz="1450" spc="-10" dirty="0">
                <a:latin typeface="Times New Roman"/>
                <a:cs typeface="Times New Roman"/>
              </a:rPr>
              <a:t>what the time() function does on </a:t>
            </a:r>
            <a:r>
              <a:rPr sz="1450" spc="-5" dirty="0">
                <a:latin typeface="Times New Roman"/>
                <a:cs typeface="Times New Roman"/>
              </a:rPr>
              <a:t>your </a:t>
            </a:r>
            <a:r>
              <a:rPr sz="1450" spc="-10" dirty="0">
                <a:latin typeface="Times New Roman"/>
                <a:cs typeface="Times New Roman"/>
              </a:rPr>
              <a:t>own.</a:t>
            </a:r>
            <a:r>
              <a:rPr sz="1450" spc="65" dirty="0">
                <a:latin typeface="Times New Roman"/>
                <a:cs typeface="Times New Roman"/>
              </a:rPr>
              <a:t> </a:t>
            </a:r>
            <a:r>
              <a:rPr sz="1450" spc="-10" dirty="0">
                <a:latin typeface="Times New Roman"/>
                <a:cs typeface="Times New Roman"/>
              </a:rPr>
              <a:t>:)</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Next, we now have to find the </a:t>
            </a:r>
            <a:r>
              <a:rPr sz="1450" spc="-15" dirty="0">
                <a:latin typeface="Times New Roman"/>
                <a:cs typeface="Times New Roman"/>
              </a:rPr>
              <a:t>difference </a:t>
            </a:r>
            <a:r>
              <a:rPr sz="1450" spc="-10" dirty="0">
                <a:latin typeface="Times New Roman"/>
                <a:cs typeface="Times New Roman"/>
              </a:rPr>
              <a:t>between the current time and the </a:t>
            </a:r>
            <a:r>
              <a:rPr sz="1450" spc="-15" dirty="0">
                <a:latin typeface="Times New Roman"/>
                <a:cs typeface="Times New Roman"/>
              </a:rPr>
              <a:t>target </a:t>
            </a:r>
            <a:r>
              <a:rPr sz="1450" spc="-10" dirty="0">
                <a:latin typeface="Times New Roman"/>
                <a:cs typeface="Times New Roman"/>
              </a:rPr>
              <a:t>time.  </a:t>
            </a:r>
            <a:r>
              <a:rPr sz="1450" spc="-60" dirty="0">
                <a:latin typeface="Times New Roman"/>
                <a:cs typeface="Times New Roman"/>
              </a:rPr>
              <a:t>To </a:t>
            </a:r>
            <a:r>
              <a:rPr sz="1450" spc="-10" dirty="0">
                <a:latin typeface="Times New Roman"/>
                <a:cs typeface="Times New Roman"/>
              </a:rPr>
              <a:t>do that we simply need to</a:t>
            </a:r>
            <a:r>
              <a:rPr sz="1450" spc="70" dirty="0">
                <a:latin typeface="Times New Roman"/>
                <a:cs typeface="Times New Roman"/>
              </a:rPr>
              <a:t> </a:t>
            </a:r>
            <a:r>
              <a:rPr sz="1450" spc="-10" dirty="0">
                <a:latin typeface="Times New Roman"/>
                <a:cs typeface="Times New Roman"/>
              </a:rPr>
              <a:t>subtract:</a:t>
            </a:r>
            <a:endParaRPr sz="1450">
              <a:latin typeface="Times New Roman"/>
              <a:cs typeface="Times New Roman"/>
            </a:endParaRPr>
          </a:p>
        </p:txBody>
      </p:sp>
      <p:sp>
        <p:nvSpPr>
          <p:cNvPr id="6" name="object 6"/>
          <p:cNvSpPr/>
          <p:nvPr/>
        </p:nvSpPr>
        <p:spPr>
          <a:xfrm>
            <a:off x="2294567" y="8121890"/>
            <a:ext cx="2970867" cy="26524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8749429"/>
            <a:ext cx="6466205"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Since the timestamp is measured in seconds, we need to convert this into whatever units  we want. If we want hours we can divide by </a:t>
            </a:r>
            <a:r>
              <a:rPr sz="1450" spc="-5" dirty="0">
                <a:latin typeface="Times New Roman"/>
                <a:cs typeface="Times New Roman"/>
              </a:rPr>
              <a:t>3,600, </a:t>
            </a:r>
            <a:r>
              <a:rPr sz="1450" spc="-10" dirty="0">
                <a:latin typeface="Times New Roman"/>
                <a:cs typeface="Times New Roman"/>
              </a:rPr>
              <a:t>however in </a:t>
            </a:r>
            <a:r>
              <a:rPr sz="1450" spc="-5" dirty="0">
                <a:latin typeface="Times New Roman"/>
                <a:cs typeface="Times New Roman"/>
              </a:rPr>
              <a:t>our </a:t>
            </a:r>
            <a:r>
              <a:rPr sz="1450" spc="-10" dirty="0">
                <a:latin typeface="Times New Roman"/>
                <a:cs typeface="Times New Roman"/>
              </a:rPr>
              <a:t>example we will </a:t>
            </a:r>
            <a:r>
              <a:rPr sz="1450" spc="-5" dirty="0">
                <a:latin typeface="Times New Roman"/>
                <a:cs typeface="Times New Roman"/>
              </a:rPr>
              <a:t>be  </a:t>
            </a:r>
            <a:r>
              <a:rPr sz="1450" spc="-10" dirty="0">
                <a:latin typeface="Times New Roman"/>
                <a:cs typeface="Times New Roman"/>
              </a:rPr>
              <a:t>using days so we need to divide by </a:t>
            </a:r>
            <a:r>
              <a:rPr sz="1450" spc="-5" dirty="0">
                <a:latin typeface="Times New Roman"/>
                <a:cs typeface="Times New Roman"/>
              </a:rPr>
              <a:t>86,400 </a:t>
            </a:r>
            <a:r>
              <a:rPr sz="1450" spc="-10" dirty="0">
                <a:latin typeface="Times New Roman"/>
                <a:cs typeface="Times New Roman"/>
              </a:rPr>
              <a:t>(the number </a:t>
            </a:r>
            <a:r>
              <a:rPr sz="1450" spc="-5" dirty="0">
                <a:latin typeface="Times New Roman"/>
                <a:cs typeface="Times New Roman"/>
              </a:rPr>
              <a:t>of </a:t>
            </a:r>
            <a:r>
              <a:rPr sz="1450" spc="-10" dirty="0">
                <a:latin typeface="Times New Roman"/>
                <a:cs typeface="Times New Roman"/>
              </a:rPr>
              <a:t>seconds in </a:t>
            </a:r>
            <a:r>
              <a:rPr sz="1450" spc="-5" dirty="0">
                <a:latin typeface="Times New Roman"/>
                <a:cs typeface="Times New Roman"/>
              </a:rPr>
              <a:t>a </a:t>
            </a:r>
            <a:r>
              <a:rPr sz="1450" spc="-25" dirty="0">
                <a:latin typeface="Times New Roman"/>
                <a:cs typeface="Times New Roman"/>
              </a:rPr>
              <a:t>day.) </a:t>
            </a:r>
            <a:r>
              <a:rPr sz="1450" spc="-70" dirty="0">
                <a:latin typeface="Times New Roman"/>
                <a:cs typeface="Times New Roman"/>
              </a:rPr>
              <a:t>We </a:t>
            </a:r>
            <a:r>
              <a:rPr sz="1450" spc="-10" dirty="0">
                <a:latin typeface="Times New Roman"/>
                <a:cs typeface="Times New Roman"/>
              </a:rPr>
              <a:t>also  want to make sure </a:t>
            </a:r>
            <a:r>
              <a:rPr sz="1450" spc="-5" dirty="0">
                <a:latin typeface="Times New Roman"/>
                <a:cs typeface="Times New Roman"/>
              </a:rPr>
              <a:t>our </a:t>
            </a:r>
            <a:r>
              <a:rPr sz="1450" spc="-10" dirty="0">
                <a:latin typeface="Times New Roman"/>
                <a:cs typeface="Times New Roman"/>
              </a:rPr>
              <a:t>number is an </a:t>
            </a:r>
            <a:r>
              <a:rPr sz="1450" spc="-15" dirty="0">
                <a:latin typeface="Times New Roman"/>
                <a:cs typeface="Times New Roman"/>
              </a:rPr>
              <a:t>integer, </a:t>
            </a:r>
            <a:r>
              <a:rPr sz="1450" spc="-10" dirty="0">
                <a:latin typeface="Times New Roman"/>
                <a:cs typeface="Times New Roman"/>
              </a:rPr>
              <a:t>so we will use the int</a:t>
            </a:r>
            <a:r>
              <a:rPr sz="1450" spc="90"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p:txBody>
      </p:sp>
      <p:sp>
        <p:nvSpPr>
          <p:cNvPr id="8" name="object 8"/>
          <p:cNvSpPr/>
          <p:nvPr/>
        </p:nvSpPr>
        <p:spPr>
          <a:xfrm>
            <a:off x="2148308" y="9713341"/>
            <a:ext cx="3263383" cy="256095"/>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719001"/>
            <a:ext cx="3697604"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When we </a:t>
            </a:r>
            <a:r>
              <a:rPr sz="1450" spc="-5" dirty="0">
                <a:latin typeface="Times New Roman"/>
                <a:cs typeface="Times New Roman"/>
              </a:rPr>
              <a:t>put </a:t>
            </a:r>
            <a:r>
              <a:rPr sz="1450" spc="-10" dirty="0">
                <a:latin typeface="Times New Roman"/>
                <a:cs typeface="Times New Roman"/>
              </a:rPr>
              <a:t>it all </a:t>
            </a:r>
            <a:r>
              <a:rPr sz="1450" spc="-15" dirty="0">
                <a:latin typeface="Times New Roman"/>
                <a:cs typeface="Times New Roman"/>
              </a:rPr>
              <a:t>together, </a:t>
            </a:r>
            <a:r>
              <a:rPr sz="1450" spc="-10" dirty="0">
                <a:latin typeface="Times New Roman"/>
                <a:cs typeface="Times New Roman"/>
              </a:rPr>
              <a:t>we get </a:t>
            </a:r>
            <a:r>
              <a:rPr sz="1450" spc="-5" dirty="0">
                <a:latin typeface="Times New Roman"/>
                <a:cs typeface="Times New Roman"/>
              </a:rPr>
              <a:t>our </a:t>
            </a:r>
            <a:r>
              <a:rPr sz="1450" spc="-10" dirty="0">
                <a:latin typeface="Times New Roman"/>
                <a:cs typeface="Times New Roman"/>
              </a:rPr>
              <a:t>final</a:t>
            </a:r>
            <a:r>
              <a:rPr sz="1450" spc="30" dirty="0">
                <a:latin typeface="Times New Roman"/>
                <a:cs typeface="Times New Roman"/>
              </a:rPr>
              <a:t> </a:t>
            </a:r>
            <a:r>
              <a:rPr sz="1450" spc="-10" dirty="0">
                <a:latin typeface="Times New Roman"/>
                <a:cs typeface="Times New Roman"/>
              </a:rPr>
              <a:t>code:</a:t>
            </a:r>
            <a:endParaRPr sz="1450">
              <a:latin typeface="Times New Roman"/>
              <a:cs typeface="Times New Roman"/>
            </a:endParaRPr>
          </a:p>
        </p:txBody>
      </p:sp>
      <p:sp>
        <p:nvSpPr>
          <p:cNvPr id="3" name="object 3"/>
          <p:cNvSpPr/>
          <p:nvPr/>
        </p:nvSpPr>
        <p:spPr>
          <a:xfrm>
            <a:off x="1828369" y="1051821"/>
            <a:ext cx="3912403" cy="151828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4500" y="2821637"/>
            <a:ext cx="5076825" cy="721995"/>
          </a:xfrm>
          <a:prstGeom prst="rect">
            <a:avLst/>
          </a:prstGeom>
        </p:spPr>
        <p:txBody>
          <a:bodyPr vert="horz" wrap="square" lIns="0" tIns="133350" rIns="0" bIns="0" rtlCol="0">
            <a:spAutoFit/>
          </a:bodyPr>
          <a:lstStyle/>
          <a:p>
            <a:pPr marL="12700">
              <a:lnSpc>
                <a:spcPct val="100000"/>
              </a:lnSpc>
              <a:spcBef>
                <a:spcPts val="1050"/>
              </a:spcBef>
            </a:pPr>
            <a:r>
              <a:rPr sz="1650" b="1" spc="-5" dirty="0">
                <a:solidFill>
                  <a:srgbClr val="003366"/>
                </a:solidFill>
                <a:latin typeface="Times New Roman"/>
                <a:cs typeface="Times New Roman"/>
              </a:rPr>
              <a:t>Exercise</a:t>
            </a:r>
            <a:endParaRPr sz="1650">
              <a:latin typeface="Times New Roman"/>
              <a:cs typeface="Times New Roman"/>
            </a:endParaRPr>
          </a:p>
          <a:p>
            <a:pPr marL="186055">
              <a:lnSpc>
                <a:spcPct val="100000"/>
              </a:lnSpc>
              <a:spcBef>
                <a:spcPts val="810"/>
              </a:spcBef>
            </a:pPr>
            <a:r>
              <a:rPr sz="1450" spc="-10" dirty="0">
                <a:latin typeface="Times New Roman"/>
                <a:cs typeface="Times New Roman"/>
              </a:rPr>
              <a:t>Build </a:t>
            </a:r>
            <a:r>
              <a:rPr sz="1450" spc="-5" dirty="0">
                <a:latin typeface="Times New Roman"/>
                <a:cs typeface="Times New Roman"/>
              </a:rPr>
              <a:t>a </a:t>
            </a:r>
            <a:r>
              <a:rPr sz="1450" spc="-10" dirty="0">
                <a:latin typeface="Times New Roman"/>
                <a:cs typeface="Times New Roman"/>
              </a:rPr>
              <a:t>countdown timer to an event that is significant in </a:t>
            </a:r>
            <a:r>
              <a:rPr sz="1450" spc="-5" dirty="0">
                <a:latin typeface="Times New Roman"/>
                <a:cs typeface="Times New Roman"/>
              </a:rPr>
              <a:t>your</a:t>
            </a:r>
            <a:r>
              <a:rPr sz="1450" spc="90" dirty="0">
                <a:latin typeface="Times New Roman"/>
                <a:cs typeface="Times New Roman"/>
              </a:rPr>
              <a:t> </a:t>
            </a:r>
            <a:r>
              <a:rPr sz="1450" spc="-10" dirty="0">
                <a:latin typeface="Times New Roman"/>
                <a:cs typeface="Times New Roman"/>
              </a:rPr>
              <a:t>life.</a:t>
            </a:r>
            <a:endParaRPr sz="145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877548" cy="1353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20848"/>
            <a:ext cx="6630034" cy="357949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Editors </a:t>
            </a:r>
            <a:r>
              <a:rPr sz="2000" b="1" spc="5" dirty="0">
                <a:latin typeface="Times New Roman"/>
                <a:cs typeface="Times New Roman"/>
              </a:rPr>
              <a:t>and </a:t>
            </a:r>
            <a:r>
              <a:rPr sz="2000" b="1" dirty="0">
                <a:latin typeface="Times New Roman"/>
                <a:cs typeface="Times New Roman"/>
              </a:rPr>
              <a:t>Staying</a:t>
            </a:r>
            <a:r>
              <a:rPr sz="2000" b="1" spc="-10" dirty="0">
                <a:latin typeface="Times New Roman"/>
                <a:cs typeface="Times New Roman"/>
              </a:rPr>
              <a:t> </a:t>
            </a:r>
            <a:r>
              <a:rPr sz="2000" b="1" dirty="0">
                <a:latin typeface="Times New Roman"/>
                <a:cs typeface="Times New Roman"/>
              </a:rPr>
              <a:t>Organized</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Editors</a:t>
            </a:r>
            <a:endParaRPr sz="1650">
              <a:latin typeface="Times New Roman"/>
              <a:cs typeface="Times New Roman"/>
            </a:endParaRPr>
          </a:p>
          <a:p>
            <a:pPr marL="186055" marR="328930">
              <a:lnSpc>
                <a:spcPts val="1660"/>
              </a:lnSpc>
              <a:spcBef>
                <a:spcPts val="935"/>
              </a:spcBef>
            </a:pPr>
            <a:r>
              <a:rPr sz="1450" spc="-10" dirty="0">
                <a:latin typeface="Times New Roman"/>
                <a:cs typeface="Times New Roman"/>
              </a:rPr>
              <a:t>An editor is the software you use to write </a:t>
            </a:r>
            <a:r>
              <a:rPr sz="1450" spc="-5" dirty="0">
                <a:latin typeface="Times New Roman"/>
                <a:cs typeface="Times New Roman"/>
              </a:rPr>
              <a:t>your </a:t>
            </a:r>
            <a:r>
              <a:rPr sz="1450" spc="-15" dirty="0">
                <a:latin typeface="Times New Roman"/>
                <a:cs typeface="Times New Roman"/>
              </a:rPr>
              <a:t>HTML </a:t>
            </a:r>
            <a:r>
              <a:rPr sz="1450" spc="-10" dirty="0">
                <a:latin typeface="Times New Roman"/>
                <a:cs typeface="Times New Roman"/>
              </a:rPr>
              <a:t>and code with. For instance,  Microsoft </a:t>
            </a:r>
            <a:r>
              <a:rPr sz="1450" spc="-40" dirty="0">
                <a:latin typeface="Times New Roman"/>
                <a:cs typeface="Times New Roman"/>
              </a:rPr>
              <a:t>Word </a:t>
            </a:r>
            <a:r>
              <a:rPr sz="1450" spc="-10" dirty="0">
                <a:latin typeface="Times New Roman"/>
                <a:cs typeface="Times New Roman"/>
              </a:rPr>
              <a:t>is the editor that you use to write documents. If you’re going to get  serious about learning PHP and writing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code, an editor that is specifically  designed for PHP will </a:t>
            </a:r>
            <a:r>
              <a:rPr sz="1450" spc="-5" dirty="0">
                <a:latin typeface="Times New Roman"/>
                <a:cs typeface="Times New Roman"/>
              </a:rPr>
              <a:t>be </a:t>
            </a:r>
            <a:r>
              <a:rPr sz="1450" spc="-10" dirty="0">
                <a:latin typeface="Times New Roman"/>
                <a:cs typeface="Times New Roman"/>
              </a:rPr>
              <a:t>very</a:t>
            </a:r>
            <a:r>
              <a:rPr sz="1450" spc="-45" dirty="0">
                <a:latin typeface="Times New Roman"/>
                <a:cs typeface="Times New Roman"/>
              </a:rPr>
              <a:t> </a:t>
            </a:r>
            <a:r>
              <a:rPr sz="1450" spc="-10" dirty="0">
                <a:latin typeface="Times New Roman"/>
                <a:cs typeface="Times New Roman"/>
              </a:rPr>
              <a:t>helpful.</a:t>
            </a:r>
            <a:endParaRPr sz="1450">
              <a:latin typeface="Times New Roman"/>
              <a:cs typeface="Times New Roman"/>
            </a:endParaRPr>
          </a:p>
          <a:p>
            <a:pPr marL="186055" marR="112395">
              <a:lnSpc>
                <a:spcPts val="1660"/>
              </a:lnSpc>
              <a:spcBef>
                <a:spcPts val="705"/>
              </a:spcBef>
            </a:pPr>
            <a:r>
              <a:rPr sz="1450" spc="-5" dirty="0">
                <a:latin typeface="Times New Roman"/>
                <a:cs typeface="Times New Roman"/>
              </a:rPr>
              <a:t>I </a:t>
            </a:r>
            <a:r>
              <a:rPr sz="1450" spc="-10" dirty="0">
                <a:latin typeface="Times New Roman"/>
                <a:cs typeface="Times New Roman"/>
              </a:rPr>
              <a:t>use two </a:t>
            </a:r>
            <a:r>
              <a:rPr sz="1450" spc="-15" dirty="0">
                <a:latin typeface="Times New Roman"/>
                <a:cs typeface="Times New Roman"/>
              </a:rPr>
              <a:t>different </a:t>
            </a:r>
            <a:r>
              <a:rPr sz="1450" spc="-10" dirty="0">
                <a:latin typeface="Times New Roman"/>
                <a:cs typeface="Times New Roman"/>
              </a:rPr>
              <a:t>editors, depending on what </a:t>
            </a:r>
            <a:r>
              <a:rPr sz="1450" spc="-5" dirty="0">
                <a:latin typeface="Times New Roman"/>
                <a:cs typeface="Times New Roman"/>
              </a:rPr>
              <a:t>I </a:t>
            </a:r>
            <a:r>
              <a:rPr sz="1450" spc="-10" dirty="0">
                <a:latin typeface="Times New Roman"/>
                <a:cs typeface="Times New Roman"/>
              </a:rPr>
              <a:t>am focused </a:t>
            </a:r>
            <a:r>
              <a:rPr sz="1450" spc="-5" dirty="0">
                <a:latin typeface="Times New Roman"/>
                <a:cs typeface="Times New Roman"/>
              </a:rPr>
              <a:t>on. </a:t>
            </a:r>
            <a:r>
              <a:rPr sz="1450" spc="-10" dirty="0">
                <a:latin typeface="Times New Roman"/>
                <a:cs typeface="Times New Roman"/>
              </a:rPr>
              <a:t>When </a:t>
            </a:r>
            <a:r>
              <a:rPr sz="1450" spc="-5" dirty="0">
                <a:latin typeface="Times New Roman"/>
                <a:cs typeface="Times New Roman"/>
              </a:rPr>
              <a:t>I </a:t>
            </a:r>
            <a:r>
              <a:rPr sz="1450" spc="-10" dirty="0">
                <a:latin typeface="Times New Roman"/>
                <a:cs typeface="Times New Roman"/>
              </a:rPr>
              <a:t>am writing  </a:t>
            </a:r>
            <a:r>
              <a:rPr sz="1450" spc="-15" dirty="0">
                <a:latin typeface="Times New Roman"/>
                <a:cs typeface="Times New Roman"/>
              </a:rPr>
              <a:t>HTML, </a:t>
            </a:r>
            <a:r>
              <a:rPr sz="1450" spc="-5" dirty="0">
                <a:latin typeface="Times New Roman"/>
                <a:cs typeface="Times New Roman"/>
              </a:rPr>
              <a:t>I </a:t>
            </a:r>
            <a:r>
              <a:rPr sz="1450" spc="-10" dirty="0">
                <a:latin typeface="Times New Roman"/>
                <a:cs typeface="Times New Roman"/>
              </a:rPr>
              <a:t>mostly use</a:t>
            </a:r>
            <a:r>
              <a:rPr sz="1450" spc="-10" dirty="0">
                <a:solidFill>
                  <a:srgbClr val="0000ED"/>
                </a:solidFill>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3"/>
              </a:rPr>
              <a:t>Microsoft Expression </a:t>
            </a:r>
            <a:r>
              <a:rPr sz="1450" u="sng" spc="-50" dirty="0">
                <a:solidFill>
                  <a:srgbClr val="0000ED"/>
                </a:solidFill>
                <a:uFill>
                  <a:solidFill>
                    <a:srgbClr val="0000ED"/>
                  </a:solidFill>
                </a:uFill>
                <a:latin typeface="Times New Roman"/>
                <a:cs typeface="Times New Roman"/>
                <a:hlinkClick r:id="rId3"/>
              </a:rPr>
              <a:t>Web </a:t>
            </a:r>
            <a:r>
              <a:rPr sz="1450" u="sng" spc="-5" dirty="0">
                <a:solidFill>
                  <a:srgbClr val="0000ED"/>
                </a:solidFill>
                <a:uFill>
                  <a:solidFill>
                    <a:srgbClr val="0000ED"/>
                  </a:solidFill>
                </a:uFill>
                <a:latin typeface="Times New Roman"/>
                <a:cs typeface="Times New Roman"/>
                <a:hlinkClick r:id="rId3"/>
              </a:rPr>
              <a:t>4.</a:t>
            </a:r>
            <a:r>
              <a:rPr sz="1450" spc="-5" dirty="0">
                <a:solidFill>
                  <a:srgbClr val="0000ED"/>
                </a:solidFill>
                <a:latin typeface="Times New Roman"/>
                <a:cs typeface="Times New Roman"/>
                <a:hlinkClick r:id="rId3"/>
              </a:rPr>
              <a:t> </a:t>
            </a:r>
            <a:r>
              <a:rPr sz="1450" spc="-10" dirty="0">
                <a:latin typeface="Times New Roman"/>
                <a:cs typeface="Times New Roman"/>
              </a:rPr>
              <a:t>When </a:t>
            </a:r>
            <a:r>
              <a:rPr sz="1450" spc="-5" dirty="0">
                <a:latin typeface="Times New Roman"/>
                <a:cs typeface="Times New Roman"/>
              </a:rPr>
              <a:t>I </a:t>
            </a:r>
            <a:r>
              <a:rPr sz="1450" spc="-10" dirty="0">
                <a:latin typeface="Times New Roman"/>
                <a:cs typeface="Times New Roman"/>
              </a:rPr>
              <a:t>am writing PHP code, </a:t>
            </a:r>
            <a:r>
              <a:rPr sz="1450" spc="-5" dirty="0">
                <a:latin typeface="Times New Roman"/>
                <a:cs typeface="Times New Roman"/>
              </a:rPr>
              <a:t>I </a:t>
            </a:r>
            <a:r>
              <a:rPr sz="1450" spc="-10" dirty="0">
                <a:latin typeface="Times New Roman"/>
                <a:cs typeface="Times New Roman"/>
              </a:rPr>
              <a:t>use  software called</a:t>
            </a:r>
            <a:r>
              <a:rPr sz="1450" spc="-5" dirty="0">
                <a:solidFill>
                  <a:srgbClr val="0000ED"/>
                </a:solidFill>
                <a:latin typeface="Times New Roman"/>
                <a:cs typeface="Times New Roman"/>
                <a:hlinkClick r:id="rId4"/>
              </a:rPr>
              <a:t> </a:t>
            </a:r>
            <a:r>
              <a:rPr sz="1450" u="sng" spc="-15" dirty="0">
                <a:solidFill>
                  <a:srgbClr val="0000ED"/>
                </a:solidFill>
                <a:uFill>
                  <a:solidFill>
                    <a:srgbClr val="0000ED"/>
                  </a:solidFill>
                </a:uFill>
                <a:latin typeface="Times New Roman"/>
                <a:cs typeface="Times New Roman"/>
                <a:hlinkClick r:id="rId4"/>
              </a:rPr>
              <a:t>phpDesigner.</a:t>
            </a:r>
            <a:endParaRPr sz="1450">
              <a:latin typeface="Times New Roman"/>
              <a:cs typeface="Times New Roman"/>
            </a:endParaRPr>
          </a:p>
          <a:p>
            <a:pPr marL="186055">
              <a:lnSpc>
                <a:spcPct val="100000"/>
              </a:lnSpc>
              <a:spcBef>
                <a:spcPts val="585"/>
              </a:spcBef>
            </a:pPr>
            <a:r>
              <a:rPr sz="1450" b="1" i="1" spc="-10" dirty="0">
                <a:solidFill>
                  <a:srgbClr val="003366"/>
                </a:solidFill>
                <a:latin typeface="Times New Roman"/>
                <a:cs typeface="Times New Roman"/>
              </a:rPr>
              <a:t>Microsoft Expression</a:t>
            </a:r>
            <a:r>
              <a:rPr sz="1450" b="1" i="1" spc="-5" dirty="0">
                <a:solidFill>
                  <a:srgbClr val="003366"/>
                </a:solidFill>
                <a:latin typeface="Times New Roman"/>
                <a:cs typeface="Times New Roman"/>
              </a:rPr>
              <a:t> </a:t>
            </a:r>
            <a:r>
              <a:rPr sz="1450" b="1" i="1" spc="-45" dirty="0">
                <a:solidFill>
                  <a:srgbClr val="003366"/>
                </a:solidFill>
                <a:latin typeface="Times New Roman"/>
                <a:cs typeface="Times New Roman"/>
              </a:rPr>
              <a:t>Web</a:t>
            </a:r>
            <a:endParaRPr sz="1450">
              <a:latin typeface="Times New Roman"/>
              <a:cs typeface="Times New Roman"/>
            </a:endParaRPr>
          </a:p>
          <a:p>
            <a:pPr marL="186055" marR="5080">
              <a:lnSpc>
                <a:spcPts val="1660"/>
              </a:lnSpc>
              <a:spcBef>
                <a:spcPts val="760"/>
              </a:spcBef>
            </a:pPr>
            <a:r>
              <a:rPr sz="1450" spc="-25" dirty="0">
                <a:latin typeface="Times New Roman"/>
                <a:cs typeface="Times New Roman"/>
              </a:rPr>
              <a:t>What’s </a:t>
            </a:r>
            <a:r>
              <a:rPr sz="1450" spc="-10" dirty="0">
                <a:latin typeface="Times New Roman"/>
                <a:cs typeface="Times New Roman"/>
              </a:rPr>
              <a:t>nice about Expression </a:t>
            </a:r>
            <a:r>
              <a:rPr sz="1450" spc="-50" dirty="0">
                <a:latin typeface="Times New Roman"/>
                <a:cs typeface="Times New Roman"/>
              </a:rPr>
              <a:t>Web </a:t>
            </a:r>
            <a:r>
              <a:rPr sz="1450" spc="-10" dirty="0">
                <a:latin typeface="Times New Roman"/>
                <a:cs typeface="Times New Roman"/>
              </a:rPr>
              <a:t>is that it </a:t>
            </a:r>
            <a:r>
              <a:rPr sz="1450" spc="-15" dirty="0">
                <a:latin typeface="Times New Roman"/>
                <a:cs typeface="Times New Roman"/>
              </a:rPr>
              <a:t>offers </a:t>
            </a:r>
            <a:r>
              <a:rPr sz="1450" spc="-5" dirty="0">
                <a:latin typeface="Times New Roman"/>
                <a:cs typeface="Times New Roman"/>
              </a:rPr>
              <a:t>a </a:t>
            </a:r>
            <a:r>
              <a:rPr sz="1450" spc="-10" dirty="0">
                <a:latin typeface="Times New Roman"/>
                <a:cs typeface="Times New Roman"/>
              </a:rPr>
              <a:t>split screen— </a:t>
            </a:r>
            <a:r>
              <a:rPr sz="1450" spc="-15" dirty="0">
                <a:latin typeface="Times New Roman"/>
                <a:cs typeface="Times New Roman"/>
              </a:rPr>
              <a:t>HTML </a:t>
            </a:r>
            <a:r>
              <a:rPr sz="1450" spc="-10" dirty="0">
                <a:latin typeface="Times New Roman"/>
                <a:cs typeface="Times New Roman"/>
              </a:rPr>
              <a:t>code on the  top and the code as it would </a:t>
            </a:r>
            <a:r>
              <a:rPr sz="1450" spc="-5" dirty="0">
                <a:latin typeface="Times New Roman"/>
                <a:cs typeface="Times New Roman"/>
              </a:rPr>
              <a:t>be </a:t>
            </a:r>
            <a:r>
              <a:rPr sz="1450" spc="-10" dirty="0">
                <a:latin typeface="Times New Roman"/>
                <a:cs typeface="Times New Roman"/>
              </a:rPr>
              <a:t>rendered in </a:t>
            </a:r>
            <a:r>
              <a:rPr sz="1450" spc="-5" dirty="0">
                <a:latin typeface="Times New Roman"/>
                <a:cs typeface="Times New Roman"/>
              </a:rPr>
              <a:t>a </a:t>
            </a:r>
            <a:r>
              <a:rPr sz="1450" spc="-10" dirty="0">
                <a:latin typeface="Times New Roman"/>
                <a:cs typeface="Times New Roman"/>
              </a:rPr>
              <a:t>browser on the bottom. And you can make  edits in either pane, and it automatically updates the other</a:t>
            </a:r>
            <a:r>
              <a:rPr sz="1450" spc="50" dirty="0">
                <a:latin typeface="Times New Roman"/>
                <a:cs typeface="Times New Roman"/>
              </a:rPr>
              <a:t> </a:t>
            </a:r>
            <a:r>
              <a:rPr sz="1450" spc="-10" dirty="0">
                <a:latin typeface="Times New Roman"/>
                <a:cs typeface="Times New Roman"/>
              </a:rPr>
              <a:t>one.</a:t>
            </a:r>
            <a:endParaRPr sz="1450">
              <a:latin typeface="Times New Roman"/>
              <a:cs typeface="Times New Roman"/>
            </a:endParaRPr>
          </a:p>
        </p:txBody>
      </p:sp>
      <p:sp>
        <p:nvSpPr>
          <p:cNvPr id="4" name="object 4"/>
          <p:cNvSpPr/>
          <p:nvPr/>
        </p:nvSpPr>
        <p:spPr>
          <a:xfrm>
            <a:off x="457200" y="5487763"/>
            <a:ext cx="6645601" cy="3704240"/>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618181" y="9170158"/>
            <a:ext cx="6449695" cy="105029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PhpDesigner</a:t>
            </a:r>
            <a:endParaRPr sz="1450">
              <a:latin typeface="Times New Roman"/>
              <a:cs typeface="Times New Roman"/>
            </a:endParaRPr>
          </a:p>
          <a:p>
            <a:pPr marL="12700" marR="5080" algn="just">
              <a:lnSpc>
                <a:spcPts val="1660"/>
              </a:lnSpc>
              <a:spcBef>
                <a:spcPts val="760"/>
              </a:spcBef>
            </a:pPr>
            <a:r>
              <a:rPr sz="1450" spc="-10" dirty="0">
                <a:latin typeface="Times New Roman"/>
                <a:cs typeface="Times New Roman"/>
              </a:rPr>
              <a:t>When </a:t>
            </a:r>
            <a:r>
              <a:rPr sz="1450" spc="-5" dirty="0">
                <a:latin typeface="Times New Roman"/>
                <a:cs typeface="Times New Roman"/>
              </a:rPr>
              <a:t>I </a:t>
            </a:r>
            <a:r>
              <a:rPr sz="1450" spc="-10" dirty="0">
                <a:latin typeface="Times New Roman"/>
                <a:cs typeface="Times New Roman"/>
              </a:rPr>
              <a:t>am working with PHP code, </a:t>
            </a:r>
            <a:r>
              <a:rPr sz="1450" spc="-5" dirty="0">
                <a:latin typeface="Times New Roman"/>
                <a:cs typeface="Times New Roman"/>
              </a:rPr>
              <a:t>I </a:t>
            </a:r>
            <a:r>
              <a:rPr sz="1450" spc="-10" dirty="0">
                <a:latin typeface="Times New Roman"/>
                <a:cs typeface="Times New Roman"/>
              </a:rPr>
              <a:t>use an editor called </a:t>
            </a:r>
            <a:r>
              <a:rPr sz="1450" u="sng" spc="-10" dirty="0">
                <a:solidFill>
                  <a:srgbClr val="0000ED"/>
                </a:solidFill>
                <a:uFill>
                  <a:solidFill>
                    <a:srgbClr val="0000ED"/>
                  </a:solidFill>
                </a:uFill>
                <a:latin typeface="Times New Roman"/>
                <a:cs typeface="Times New Roman"/>
                <a:hlinkClick r:id="rId4"/>
              </a:rPr>
              <a:t>phpDesigner</a:t>
            </a:r>
            <a:r>
              <a:rPr sz="1450" spc="-10" dirty="0">
                <a:latin typeface="Times New Roman"/>
                <a:cs typeface="Times New Roman"/>
              </a:rPr>
              <a:t>, which is shown  </a:t>
            </a:r>
            <a:r>
              <a:rPr sz="1450" spc="-25" dirty="0">
                <a:latin typeface="Times New Roman"/>
                <a:cs typeface="Times New Roman"/>
              </a:rPr>
              <a:t>below. What’s </a:t>
            </a:r>
            <a:r>
              <a:rPr sz="1450" spc="-10" dirty="0">
                <a:latin typeface="Times New Roman"/>
                <a:cs typeface="Times New Roman"/>
              </a:rPr>
              <a:t>nice about it is that it color-codes PHP text and </a:t>
            </a:r>
            <a:r>
              <a:rPr sz="1450" spc="-15" dirty="0">
                <a:latin typeface="Times New Roman"/>
                <a:cs typeface="Times New Roman"/>
              </a:rPr>
              <a:t>HTML, </a:t>
            </a:r>
            <a:r>
              <a:rPr sz="1450" spc="-10" dirty="0">
                <a:latin typeface="Times New Roman"/>
                <a:cs typeface="Times New Roman"/>
              </a:rPr>
              <a:t>and this makes it  much easier to see what you are working</a:t>
            </a:r>
            <a:r>
              <a:rPr sz="1450" spc="25" dirty="0">
                <a:latin typeface="Times New Roman"/>
                <a:cs typeface="Times New Roman"/>
              </a:rPr>
              <a:t> </a:t>
            </a:r>
            <a:r>
              <a:rPr sz="1450" spc="-5" dirty="0">
                <a:latin typeface="Times New Roman"/>
                <a:cs typeface="Times New Roman"/>
              </a:rPr>
              <a:t>on.</a:t>
            </a:r>
            <a:endParaRPr sz="1450">
              <a:latin typeface="Times New Roman"/>
              <a:cs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56345" y="448167"/>
            <a:ext cx="3656451" cy="27072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3133617"/>
            <a:ext cx="4528185" cy="629285"/>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EditRocket</a:t>
            </a:r>
            <a:endParaRPr sz="1450">
              <a:latin typeface="Times New Roman"/>
              <a:cs typeface="Times New Roman"/>
            </a:endParaRPr>
          </a:p>
          <a:p>
            <a:pPr marL="12700">
              <a:lnSpc>
                <a:spcPct val="100000"/>
              </a:lnSpc>
              <a:spcBef>
                <a:spcPts val="640"/>
              </a:spcBef>
            </a:pPr>
            <a:r>
              <a:rPr sz="1450" spc="-10" dirty="0">
                <a:latin typeface="Times New Roman"/>
                <a:cs typeface="Times New Roman"/>
              </a:rPr>
              <a:t>Those </a:t>
            </a:r>
            <a:r>
              <a:rPr sz="1450" spc="-5" dirty="0">
                <a:latin typeface="Times New Roman"/>
                <a:cs typeface="Times New Roman"/>
              </a:rPr>
              <a:t>of </a:t>
            </a:r>
            <a:r>
              <a:rPr sz="1450" spc="-10" dirty="0">
                <a:latin typeface="Times New Roman"/>
                <a:cs typeface="Times New Roman"/>
              </a:rPr>
              <a:t>you working on Macs will probably like</a:t>
            </a:r>
            <a:r>
              <a:rPr sz="1450" spc="60"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3"/>
              </a:rPr>
              <a:t>EditRocket</a:t>
            </a:r>
            <a:endParaRPr sz="1450">
              <a:latin typeface="Times New Roman"/>
              <a:cs typeface="Times New Roman"/>
            </a:endParaRPr>
          </a:p>
        </p:txBody>
      </p:sp>
      <p:sp>
        <p:nvSpPr>
          <p:cNvPr id="4" name="object 4"/>
          <p:cNvSpPr/>
          <p:nvPr/>
        </p:nvSpPr>
        <p:spPr>
          <a:xfrm>
            <a:off x="457200" y="3850580"/>
            <a:ext cx="6645601" cy="3960336"/>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44500" y="7760626"/>
            <a:ext cx="6654800" cy="2392045"/>
          </a:xfrm>
          <a:prstGeom prst="rect">
            <a:avLst/>
          </a:prstGeom>
        </p:spPr>
        <p:txBody>
          <a:bodyPr vert="horz" wrap="square" lIns="0" tIns="133350" rIns="0" bIns="0" rtlCol="0">
            <a:spAutoFit/>
          </a:bodyPr>
          <a:lstStyle/>
          <a:p>
            <a:pPr marL="12700">
              <a:lnSpc>
                <a:spcPct val="100000"/>
              </a:lnSpc>
              <a:spcBef>
                <a:spcPts val="1050"/>
              </a:spcBef>
            </a:pPr>
            <a:r>
              <a:rPr sz="1650" b="1" spc="-10" dirty="0">
                <a:solidFill>
                  <a:srgbClr val="003366"/>
                </a:solidFill>
                <a:latin typeface="Times New Roman"/>
                <a:cs typeface="Times New Roman"/>
              </a:rPr>
              <a:t>Free</a:t>
            </a:r>
            <a:r>
              <a:rPr sz="1650" b="1" spc="-5" dirty="0">
                <a:solidFill>
                  <a:srgbClr val="003366"/>
                </a:solidFill>
                <a:latin typeface="Times New Roman"/>
                <a:cs typeface="Times New Roman"/>
              </a:rPr>
              <a:t> Editors</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When you are just starting out, it makes sense to start with free editors. Then, if you like  working with </a:t>
            </a:r>
            <a:r>
              <a:rPr sz="1450" spc="-50" dirty="0">
                <a:latin typeface="Times New Roman"/>
                <a:cs typeface="Times New Roman"/>
              </a:rPr>
              <a:t>PHP, </a:t>
            </a:r>
            <a:r>
              <a:rPr sz="1450" spc="-10" dirty="0">
                <a:latin typeface="Times New Roman"/>
                <a:cs typeface="Times New Roman"/>
              </a:rPr>
              <a:t>it is </a:t>
            </a:r>
            <a:r>
              <a:rPr sz="1450" spc="-5" dirty="0">
                <a:latin typeface="Times New Roman"/>
                <a:cs typeface="Times New Roman"/>
              </a:rPr>
              <a:t>a </a:t>
            </a:r>
            <a:r>
              <a:rPr sz="1450" spc="-10" dirty="0">
                <a:latin typeface="Times New Roman"/>
                <a:cs typeface="Times New Roman"/>
              </a:rPr>
              <a:t>lot easier to justify spending money on an editor because you  know that you’ll use it, and you will have </a:t>
            </a:r>
            <a:r>
              <a:rPr sz="1450" spc="-5" dirty="0">
                <a:latin typeface="Times New Roman"/>
                <a:cs typeface="Times New Roman"/>
              </a:rPr>
              <a:t>a </a:t>
            </a:r>
            <a:r>
              <a:rPr sz="1450" spc="-10" dirty="0">
                <a:latin typeface="Times New Roman"/>
                <a:cs typeface="Times New Roman"/>
              </a:rPr>
              <a:t>better sense </a:t>
            </a:r>
            <a:r>
              <a:rPr sz="1450" spc="-5" dirty="0">
                <a:latin typeface="Times New Roman"/>
                <a:cs typeface="Times New Roman"/>
              </a:rPr>
              <a:t>of </a:t>
            </a:r>
            <a:r>
              <a:rPr sz="1450" spc="-10" dirty="0">
                <a:latin typeface="Times New Roman"/>
                <a:cs typeface="Times New Roman"/>
              </a:rPr>
              <a:t>what you are looking</a:t>
            </a:r>
            <a:r>
              <a:rPr sz="1450" spc="155" dirty="0">
                <a:latin typeface="Times New Roman"/>
                <a:cs typeface="Times New Roman"/>
              </a:rPr>
              <a:t> </a:t>
            </a:r>
            <a:r>
              <a:rPr sz="1450" spc="-30" dirty="0">
                <a:latin typeface="Times New Roman"/>
                <a:cs typeface="Times New Roman"/>
              </a:rPr>
              <a:t>for.</a:t>
            </a:r>
            <a:endParaRPr sz="1450">
              <a:latin typeface="Times New Roman"/>
              <a:cs typeface="Times New Roman"/>
            </a:endParaRPr>
          </a:p>
          <a:p>
            <a:pPr marL="186055" marR="699770">
              <a:lnSpc>
                <a:spcPts val="2380"/>
              </a:lnSpc>
              <a:spcBef>
                <a:spcPts val="130"/>
              </a:spcBef>
            </a:pPr>
            <a:r>
              <a:rPr sz="1450" u="sng" spc="-15" dirty="0">
                <a:solidFill>
                  <a:srgbClr val="0000ED"/>
                </a:solidFill>
                <a:uFill>
                  <a:solidFill>
                    <a:srgbClr val="0000ED"/>
                  </a:solidFill>
                </a:uFill>
                <a:latin typeface="Times New Roman"/>
                <a:cs typeface="Times New Roman"/>
                <a:hlinkClick r:id="rId5"/>
              </a:rPr>
              <a:t>Programmer’s </a:t>
            </a:r>
            <a:r>
              <a:rPr sz="1450" u="sng" spc="-10" dirty="0">
                <a:solidFill>
                  <a:srgbClr val="0000ED"/>
                </a:solidFill>
                <a:uFill>
                  <a:solidFill>
                    <a:srgbClr val="0000ED"/>
                  </a:solidFill>
                </a:uFill>
                <a:latin typeface="Times New Roman"/>
                <a:cs typeface="Times New Roman"/>
                <a:hlinkClick r:id="rId5"/>
              </a:rPr>
              <a:t>Notepad</a:t>
            </a:r>
            <a:r>
              <a:rPr sz="1450" spc="-10" dirty="0">
                <a:solidFill>
                  <a:srgbClr val="0000ED"/>
                </a:solidFill>
                <a:latin typeface="Times New Roman"/>
                <a:cs typeface="Times New Roman"/>
                <a:hlinkClick r:id="rId5"/>
              </a:rPr>
              <a:t>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good all purpose </a:t>
            </a:r>
            <a:r>
              <a:rPr sz="1450" spc="-20" dirty="0">
                <a:latin typeface="Times New Roman"/>
                <a:cs typeface="Times New Roman"/>
              </a:rPr>
              <a:t>editor. </a:t>
            </a:r>
            <a:r>
              <a:rPr sz="1450" u="sng" spc="-10" dirty="0">
                <a:solidFill>
                  <a:srgbClr val="0000ED"/>
                </a:solidFill>
                <a:uFill>
                  <a:solidFill>
                    <a:srgbClr val="0000ED"/>
                  </a:solidFill>
                </a:uFill>
                <a:latin typeface="Times New Roman"/>
                <a:cs typeface="Times New Roman"/>
                <a:hlinkClick r:id="rId6"/>
              </a:rPr>
              <a:t>Notepad++</a:t>
            </a:r>
            <a:r>
              <a:rPr sz="1450" spc="-10" dirty="0">
                <a:solidFill>
                  <a:srgbClr val="0000ED"/>
                </a:solidFill>
                <a:latin typeface="Times New Roman"/>
                <a:cs typeface="Times New Roman"/>
                <a:hlinkClick r:id="rId6"/>
              </a:rPr>
              <a:t> </a:t>
            </a:r>
            <a:r>
              <a:rPr sz="1450" spc="-10" dirty="0">
                <a:latin typeface="Times New Roman"/>
                <a:cs typeface="Times New Roman"/>
              </a:rPr>
              <a:t>is another one.  </a:t>
            </a:r>
            <a:r>
              <a:rPr sz="1450" u="sng" spc="-10" dirty="0">
                <a:solidFill>
                  <a:srgbClr val="0000ED"/>
                </a:solidFill>
                <a:uFill>
                  <a:solidFill>
                    <a:srgbClr val="0000ED"/>
                  </a:solidFill>
                </a:uFill>
                <a:latin typeface="Times New Roman"/>
                <a:cs typeface="Times New Roman"/>
                <a:hlinkClick r:id="rId7"/>
              </a:rPr>
              <a:t>Dev-PHP</a:t>
            </a:r>
            <a:r>
              <a:rPr sz="1450" spc="-10" dirty="0">
                <a:solidFill>
                  <a:srgbClr val="0000ED"/>
                </a:solidFill>
                <a:latin typeface="Times New Roman"/>
                <a:cs typeface="Times New Roman"/>
                <a:hlinkClick r:id="rId7"/>
              </a:rPr>
              <a:t>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PHP-specific</a:t>
            </a:r>
            <a:r>
              <a:rPr sz="1450" dirty="0">
                <a:latin typeface="Times New Roman"/>
                <a:cs typeface="Times New Roman"/>
              </a:rPr>
              <a:t> </a:t>
            </a:r>
            <a:r>
              <a:rPr sz="1450" spc="-20" dirty="0">
                <a:latin typeface="Times New Roman"/>
                <a:cs typeface="Times New Roman"/>
              </a:rPr>
              <a:t>editor.</a:t>
            </a:r>
            <a:endParaRPr sz="1450">
              <a:latin typeface="Times New Roman"/>
              <a:cs typeface="Times New Roman"/>
            </a:endParaRPr>
          </a:p>
          <a:p>
            <a:pPr marL="186055">
              <a:lnSpc>
                <a:spcPct val="100000"/>
              </a:lnSpc>
              <a:spcBef>
                <a:spcPts val="450"/>
              </a:spcBef>
            </a:pPr>
            <a:r>
              <a:rPr sz="1450" u="sng" spc="-25" dirty="0">
                <a:solidFill>
                  <a:srgbClr val="0000ED"/>
                </a:solidFill>
                <a:uFill>
                  <a:solidFill>
                    <a:srgbClr val="0000ED"/>
                  </a:solidFill>
                </a:uFill>
                <a:latin typeface="Times New Roman"/>
                <a:cs typeface="Times New Roman"/>
                <a:hlinkClick r:id="rId8"/>
              </a:rPr>
              <a:t>TextWrangler</a:t>
            </a:r>
            <a:r>
              <a:rPr sz="1450" spc="-25" dirty="0">
                <a:solidFill>
                  <a:srgbClr val="0000ED"/>
                </a:solidFill>
                <a:latin typeface="Times New Roman"/>
                <a:cs typeface="Times New Roman"/>
                <a:hlinkClick r:id="rId8"/>
              </a:rPr>
              <a:t>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good editor for the</a:t>
            </a:r>
            <a:r>
              <a:rPr sz="1450" spc="35" dirty="0">
                <a:latin typeface="Times New Roman"/>
                <a:cs typeface="Times New Roman"/>
              </a:rPr>
              <a:t> </a:t>
            </a:r>
            <a:r>
              <a:rPr sz="1450" spc="-10" dirty="0">
                <a:latin typeface="Times New Roman"/>
                <a:cs typeface="Times New Roman"/>
              </a:rPr>
              <a:t>Mac.</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Includes</a:t>
            </a:r>
            <a:endParaRPr sz="1650">
              <a:latin typeface="Times New Roman"/>
              <a:cs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364605" cy="2623185"/>
          </a:xfrm>
          <a:prstGeom prst="rect">
            <a:avLst/>
          </a:prstGeom>
        </p:spPr>
        <p:txBody>
          <a:bodyPr vert="horz" wrap="square" lIns="0" tIns="26670" rIns="0" bIns="0" rtlCol="0">
            <a:spAutoFit/>
          </a:bodyPr>
          <a:lstStyle/>
          <a:p>
            <a:pPr marL="12700" marR="88900">
              <a:lnSpc>
                <a:spcPts val="1660"/>
              </a:lnSpc>
              <a:spcBef>
                <a:spcPts val="210"/>
              </a:spcBef>
            </a:pPr>
            <a:r>
              <a:rPr sz="1450" spc="-10" dirty="0">
                <a:latin typeface="Times New Roman"/>
                <a:cs typeface="Times New Roman"/>
              </a:rPr>
              <a:t>One </a:t>
            </a:r>
            <a:r>
              <a:rPr sz="1450" spc="-5" dirty="0">
                <a:latin typeface="Times New Roman"/>
                <a:cs typeface="Times New Roman"/>
              </a:rPr>
              <a:t>of </a:t>
            </a:r>
            <a:r>
              <a:rPr sz="1450" spc="-10" dirty="0">
                <a:latin typeface="Times New Roman"/>
                <a:cs typeface="Times New Roman"/>
              </a:rPr>
              <a:t>the greatest features </a:t>
            </a:r>
            <a:r>
              <a:rPr sz="1450" spc="-5" dirty="0">
                <a:latin typeface="Times New Roman"/>
                <a:cs typeface="Times New Roman"/>
              </a:rPr>
              <a:t>of </a:t>
            </a:r>
            <a:r>
              <a:rPr sz="1450" spc="-10" dirty="0">
                <a:latin typeface="Times New Roman"/>
                <a:cs typeface="Times New Roman"/>
              </a:rPr>
              <a:t>PHP is the include statement (and the related “require”  statement).</a:t>
            </a:r>
            <a:endParaRPr sz="1450">
              <a:latin typeface="Times New Roman"/>
              <a:cs typeface="Times New Roman"/>
            </a:endParaRPr>
          </a:p>
          <a:p>
            <a:pPr marL="12700" marR="71120">
              <a:lnSpc>
                <a:spcPts val="1660"/>
              </a:lnSpc>
              <a:spcBef>
                <a:spcPts val="715"/>
              </a:spcBef>
            </a:pPr>
            <a:r>
              <a:rPr sz="1450" spc="-10" dirty="0">
                <a:latin typeface="Times New Roman"/>
                <a:cs typeface="Times New Roman"/>
              </a:rPr>
              <a:t>What this feature enables is that you can take the parts </a:t>
            </a:r>
            <a:r>
              <a:rPr sz="1450" spc="-5" dirty="0">
                <a:latin typeface="Times New Roman"/>
                <a:cs typeface="Times New Roman"/>
              </a:rPr>
              <a:t>of a </a:t>
            </a:r>
            <a:r>
              <a:rPr sz="1450" spc="-10" dirty="0">
                <a:latin typeface="Times New Roman"/>
                <a:cs typeface="Times New Roman"/>
              </a:rPr>
              <a:t>page that would otherwise  </a:t>
            </a:r>
            <a:r>
              <a:rPr sz="1450" spc="-5" dirty="0">
                <a:latin typeface="Times New Roman"/>
                <a:cs typeface="Times New Roman"/>
              </a:rPr>
              <a:t>be </a:t>
            </a:r>
            <a:r>
              <a:rPr sz="1450" spc="-10" dirty="0">
                <a:latin typeface="Times New Roman"/>
                <a:cs typeface="Times New Roman"/>
              </a:rPr>
              <a:t>repeated over and over in multiple pages and </a:t>
            </a:r>
            <a:r>
              <a:rPr sz="1450" spc="-5" dirty="0">
                <a:latin typeface="Times New Roman"/>
                <a:cs typeface="Times New Roman"/>
              </a:rPr>
              <a:t>put </a:t>
            </a:r>
            <a:r>
              <a:rPr sz="1450" spc="-10" dirty="0">
                <a:latin typeface="Times New Roman"/>
                <a:cs typeface="Times New Roman"/>
              </a:rPr>
              <a:t>those parts into </a:t>
            </a:r>
            <a:r>
              <a:rPr sz="1450" spc="-5" dirty="0">
                <a:latin typeface="Times New Roman"/>
                <a:cs typeface="Times New Roman"/>
              </a:rPr>
              <a:t>a </a:t>
            </a:r>
            <a:r>
              <a:rPr sz="1450" spc="-10" dirty="0">
                <a:latin typeface="Times New Roman"/>
                <a:cs typeface="Times New Roman"/>
              </a:rPr>
              <a:t>separate file,  which you can insert anywhere you would like it just by using the include</a:t>
            </a:r>
            <a:r>
              <a:rPr sz="1450" spc="155" dirty="0">
                <a:latin typeface="Times New Roman"/>
                <a:cs typeface="Times New Roman"/>
              </a:rPr>
              <a:t> </a:t>
            </a:r>
            <a:r>
              <a:rPr sz="1450" spc="-10" dirty="0">
                <a:latin typeface="Times New Roman"/>
                <a:cs typeface="Times New Roman"/>
              </a:rPr>
              <a:t>statement.</a:t>
            </a:r>
            <a:endParaRPr sz="1450">
              <a:latin typeface="Times New Roman"/>
              <a:cs typeface="Times New Roman"/>
            </a:endParaRPr>
          </a:p>
          <a:p>
            <a:pPr marL="12700" marR="5080" algn="just">
              <a:lnSpc>
                <a:spcPts val="1660"/>
              </a:lnSpc>
              <a:spcBef>
                <a:spcPts val="710"/>
              </a:spcBef>
            </a:pPr>
            <a:r>
              <a:rPr sz="1450" spc="-10" dirty="0">
                <a:latin typeface="Times New Roman"/>
                <a:cs typeface="Times New Roman"/>
              </a:rPr>
              <a:t>Using include files can save </a:t>
            </a:r>
            <a:r>
              <a:rPr sz="1450" spc="-5" dirty="0">
                <a:latin typeface="Times New Roman"/>
                <a:cs typeface="Times New Roman"/>
              </a:rPr>
              <a:t>a </a:t>
            </a:r>
            <a:r>
              <a:rPr sz="1450" u="sng" spc="-10" dirty="0">
                <a:uFill>
                  <a:solidFill>
                    <a:srgbClr val="000000"/>
                  </a:solidFill>
                </a:uFill>
                <a:latin typeface="Times New Roman"/>
                <a:cs typeface="Times New Roman"/>
              </a:rPr>
              <a:t>lot</a:t>
            </a:r>
            <a:r>
              <a:rPr sz="1450" spc="-10" dirty="0">
                <a:latin typeface="Times New Roman"/>
                <a:cs typeface="Times New Roman"/>
              </a:rPr>
              <a:t> </a:t>
            </a:r>
            <a:r>
              <a:rPr sz="1450" spc="-5" dirty="0">
                <a:latin typeface="Times New Roman"/>
                <a:cs typeface="Times New Roman"/>
              </a:rPr>
              <a:t>of </a:t>
            </a:r>
            <a:r>
              <a:rPr sz="1450" spc="-10" dirty="0">
                <a:latin typeface="Times New Roman"/>
                <a:cs typeface="Times New Roman"/>
              </a:rPr>
              <a:t>work. For instance, if </a:t>
            </a:r>
            <a:r>
              <a:rPr sz="1450" spc="-5" dirty="0">
                <a:latin typeface="Times New Roman"/>
                <a:cs typeface="Times New Roman"/>
              </a:rPr>
              <a:t>your </a:t>
            </a:r>
            <a:r>
              <a:rPr sz="1450" spc="-10" dirty="0">
                <a:latin typeface="Times New Roman"/>
                <a:cs typeface="Times New Roman"/>
              </a:rPr>
              <a:t>web site has </a:t>
            </a:r>
            <a:r>
              <a:rPr sz="1450" spc="-5" dirty="0">
                <a:latin typeface="Times New Roman"/>
                <a:cs typeface="Times New Roman"/>
              </a:rPr>
              <a:t>a </a:t>
            </a:r>
            <a:r>
              <a:rPr sz="1450" spc="-10" dirty="0">
                <a:latin typeface="Times New Roman"/>
                <a:cs typeface="Times New Roman"/>
              </a:rPr>
              <a:t>standard  header </a:t>
            </a:r>
            <a:r>
              <a:rPr sz="1450" spc="-5" dirty="0">
                <a:latin typeface="Times New Roman"/>
                <a:cs typeface="Times New Roman"/>
              </a:rPr>
              <a:t>or </a:t>
            </a:r>
            <a:r>
              <a:rPr sz="1450" spc="-15" dirty="0">
                <a:latin typeface="Times New Roman"/>
                <a:cs typeface="Times New Roman"/>
              </a:rPr>
              <a:t>footer, </a:t>
            </a:r>
            <a:r>
              <a:rPr sz="1450" spc="-5" dirty="0">
                <a:latin typeface="Times New Roman"/>
                <a:cs typeface="Times New Roman"/>
              </a:rPr>
              <a:t>or </a:t>
            </a:r>
            <a:r>
              <a:rPr sz="1450" spc="-10" dirty="0">
                <a:latin typeface="Times New Roman"/>
                <a:cs typeface="Times New Roman"/>
              </a:rPr>
              <a:t>if it has </a:t>
            </a:r>
            <a:r>
              <a:rPr sz="1450" spc="-5" dirty="0">
                <a:latin typeface="Times New Roman"/>
                <a:cs typeface="Times New Roman"/>
              </a:rPr>
              <a:t>a </a:t>
            </a:r>
            <a:r>
              <a:rPr sz="1450" spc="-10" dirty="0">
                <a:latin typeface="Times New Roman"/>
                <a:cs typeface="Times New Roman"/>
              </a:rPr>
              <a:t>menu for navigation, those elements would likely appear  on virtually every page. </a:t>
            </a:r>
            <a:r>
              <a:rPr sz="1450" spc="-25" dirty="0">
                <a:latin typeface="Times New Roman"/>
                <a:cs typeface="Times New Roman"/>
              </a:rPr>
              <a:t>With </a:t>
            </a:r>
            <a:r>
              <a:rPr sz="1450" spc="-10" dirty="0">
                <a:latin typeface="Times New Roman"/>
                <a:cs typeface="Times New Roman"/>
              </a:rPr>
              <a:t>ordinary </a:t>
            </a:r>
            <a:r>
              <a:rPr sz="1450" spc="-15" dirty="0">
                <a:latin typeface="Times New Roman"/>
                <a:cs typeface="Times New Roman"/>
              </a:rPr>
              <a:t>HTML, </a:t>
            </a:r>
            <a:r>
              <a:rPr sz="1450" spc="-10" dirty="0">
                <a:latin typeface="Times New Roman"/>
                <a:cs typeface="Times New Roman"/>
              </a:rPr>
              <a:t>that means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duplicated</a:t>
            </a:r>
            <a:r>
              <a:rPr sz="1450" spc="130" dirty="0">
                <a:latin typeface="Times New Roman"/>
                <a:cs typeface="Times New Roman"/>
              </a:rPr>
              <a:t> </a:t>
            </a:r>
            <a:r>
              <a:rPr sz="1450" spc="-10" dirty="0">
                <a:latin typeface="Times New Roman"/>
                <a:cs typeface="Times New Roman"/>
              </a:rPr>
              <a:t>code.</a:t>
            </a:r>
            <a:endParaRPr sz="1450">
              <a:latin typeface="Times New Roman"/>
              <a:cs typeface="Times New Roman"/>
            </a:endParaRPr>
          </a:p>
          <a:p>
            <a:pPr marL="12700" algn="just">
              <a:lnSpc>
                <a:spcPts val="1605"/>
              </a:lnSpc>
            </a:pPr>
            <a:r>
              <a:rPr sz="1450" spc="-10" dirty="0">
                <a:latin typeface="Times New Roman"/>
                <a:cs typeface="Times New Roman"/>
              </a:rPr>
              <a:t>Duplicated code is fine, until you need to change it—then it becomes </a:t>
            </a:r>
            <a:r>
              <a:rPr sz="1450" spc="-5" dirty="0">
                <a:latin typeface="Times New Roman"/>
                <a:cs typeface="Times New Roman"/>
              </a:rPr>
              <a:t>a </a:t>
            </a:r>
            <a:r>
              <a:rPr sz="1450" spc="-10" dirty="0">
                <a:latin typeface="Times New Roman"/>
                <a:cs typeface="Times New Roman"/>
              </a:rPr>
              <a:t>major</a:t>
            </a:r>
            <a:r>
              <a:rPr sz="1450" spc="155" dirty="0">
                <a:latin typeface="Times New Roman"/>
                <a:cs typeface="Times New Roman"/>
              </a:rPr>
              <a:t> </a:t>
            </a:r>
            <a:r>
              <a:rPr sz="1450" spc="-10" dirty="0">
                <a:latin typeface="Times New Roman"/>
                <a:cs typeface="Times New Roman"/>
              </a:rPr>
              <a:t>pain.</a:t>
            </a:r>
            <a:endParaRPr sz="1450">
              <a:latin typeface="Times New Roman"/>
              <a:cs typeface="Times New Roman"/>
            </a:endParaRPr>
          </a:p>
          <a:p>
            <a:pPr marL="12700" marR="166370" algn="just">
              <a:lnSpc>
                <a:spcPts val="1660"/>
              </a:lnSpc>
              <a:spcBef>
                <a:spcPts val="755"/>
              </a:spcBef>
            </a:pPr>
            <a:r>
              <a:rPr sz="1450" spc="-25" dirty="0">
                <a:latin typeface="Times New Roman"/>
                <a:cs typeface="Times New Roman"/>
              </a:rPr>
              <a:t>With </a:t>
            </a:r>
            <a:r>
              <a:rPr sz="1450" spc="-10" dirty="0">
                <a:latin typeface="Times New Roman"/>
                <a:cs typeface="Times New Roman"/>
              </a:rPr>
              <a:t>PHP and an include file, you only have to change the file itself, and every page  that refers to it will </a:t>
            </a:r>
            <a:r>
              <a:rPr sz="1450" spc="-5" dirty="0">
                <a:latin typeface="Times New Roman"/>
                <a:cs typeface="Times New Roman"/>
              </a:rPr>
              <a:t>be </a:t>
            </a:r>
            <a:r>
              <a:rPr sz="1450" spc="-10" dirty="0">
                <a:latin typeface="Times New Roman"/>
                <a:cs typeface="Times New Roman"/>
              </a:rPr>
              <a:t>updated</a:t>
            </a:r>
            <a:r>
              <a:rPr sz="1450" spc="15" dirty="0">
                <a:latin typeface="Times New Roman"/>
                <a:cs typeface="Times New Roman"/>
              </a:rPr>
              <a:t> </a:t>
            </a:r>
            <a:r>
              <a:rPr sz="1450" spc="-15" dirty="0">
                <a:latin typeface="Times New Roman"/>
                <a:cs typeface="Times New Roman"/>
              </a:rPr>
              <a:t>automatically.</a:t>
            </a:r>
            <a:endParaRPr sz="1450">
              <a:latin typeface="Times New Roman"/>
              <a:cs typeface="Times New Roman"/>
            </a:endParaRPr>
          </a:p>
        </p:txBody>
      </p:sp>
      <p:sp>
        <p:nvSpPr>
          <p:cNvPr id="3" name="object 3"/>
          <p:cNvSpPr/>
          <p:nvPr/>
        </p:nvSpPr>
        <p:spPr>
          <a:xfrm>
            <a:off x="1197631" y="3128025"/>
            <a:ext cx="5173879" cy="203961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5383600"/>
            <a:ext cx="6026150" cy="839469"/>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Basic example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Assume you have </a:t>
            </a:r>
            <a:r>
              <a:rPr sz="1450" spc="-5" dirty="0">
                <a:latin typeface="Times New Roman"/>
                <a:cs typeface="Times New Roman"/>
              </a:rPr>
              <a:t>a </a:t>
            </a:r>
            <a:r>
              <a:rPr sz="1450" spc="-10" dirty="0">
                <a:latin typeface="Times New Roman"/>
                <a:cs typeface="Times New Roman"/>
              </a:rPr>
              <a:t>file called ‘top.php’ which contains the html that you’d like to  appear on the top </a:t>
            </a:r>
            <a:r>
              <a:rPr sz="1450" spc="-5" dirty="0">
                <a:latin typeface="Times New Roman"/>
                <a:cs typeface="Times New Roman"/>
              </a:rPr>
              <a:t>of </a:t>
            </a:r>
            <a:r>
              <a:rPr sz="1450" spc="-10" dirty="0">
                <a:latin typeface="Times New Roman"/>
                <a:cs typeface="Times New Roman"/>
              </a:rPr>
              <a:t>several pages. </a:t>
            </a:r>
            <a:r>
              <a:rPr sz="1450" spc="-60" dirty="0">
                <a:latin typeface="Times New Roman"/>
                <a:cs typeface="Times New Roman"/>
              </a:rPr>
              <a:t>You </a:t>
            </a:r>
            <a:r>
              <a:rPr sz="1450" spc="-10" dirty="0">
                <a:latin typeface="Times New Roman"/>
                <a:cs typeface="Times New Roman"/>
              </a:rPr>
              <a:t>could easily include it on </a:t>
            </a:r>
            <a:r>
              <a:rPr sz="1450" spc="-5" dirty="0">
                <a:latin typeface="Times New Roman"/>
                <a:cs typeface="Times New Roman"/>
              </a:rPr>
              <a:t>a </a:t>
            </a:r>
            <a:r>
              <a:rPr sz="1450" spc="-10" dirty="0">
                <a:latin typeface="Times New Roman"/>
                <a:cs typeface="Times New Roman"/>
              </a:rPr>
              <a:t>page like</a:t>
            </a:r>
            <a:r>
              <a:rPr sz="1450" spc="21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5" name="object 5"/>
          <p:cNvSpPr/>
          <p:nvPr/>
        </p:nvSpPr>
        <p:spPr>
          <a:xfrm>
            <a:off x="1855792" y="6310928"/>
            <a:ext cx="3857556" cy="15091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8328700"/>
            <a:ext cx="6111240" cy="839469"/>
          </a:xfrm>
          <a:prstGeom prst="rect">
            <a:avLst/>
          </a:prstGeom>
        </p:spPr>
        <p:txBody>
          <a:bodyPr vert="horz" wrap="square" lIns="0" tIns="93345" rIns="0" bIns="0" rtlCol="0">
            <a:spAutoFit/>
          </a:bodyPr>
          <a:lstStyle/>
          <a:p>
            <a:pPr marL="12700">
              <a:lnSpc>
                <a:spcPct val="100000"/>
              </a:lnSpc>
              <a:spcBef>
                <a:spcPts val="735"/>
              </a:spcBef>
            </a:pPr>
            <a:r>
              <a:rPr sz="1450" b="1" i="1" spc="-15" dirty="0">
                <a:solidFill>
                  <a:srgbClr val="003366"/>
                </a:solidFill>
                <a:latin typeface="Times New Roman"/>
                <a:cs typeface="Times New Roman"/>
              </a:rPr>
              <a:t>HTML</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example</a:t>
            </a:r>
            <a:endParaRPr sz="1450">
              <a:latin typeface="Times New Roman"/>
              <a:cs typeface="Times New Roman"/>
            </a:endParaRPr>
          </a:p>
          <a:p>
            <a:pPr marL="12700" marR="5080">
              <a:lnSpc>
                <a:spcPts val="1660"/>
              </a:lnSpc>
              <a:spcBef>
                <a:spcPts val="760"/>
              </a:spcBef>
            </a:pPr>
            <a:r>
              <a:rPr sz="1450" spc="-25" dirty="0">
                <a:latin typeface="Times New Roman"/>
                <a:cs typeface="Times New Roman"/>
              </a:rPr>
              <a:t>Let’s </a:t>
            </a:r>
            <a:r>
              <a:rPr sz="1450" spc="-10" dirty="0">
                <a:latin typeface="Times New Roman"/>
                <a:cs typeface="Times New Roman"/>
              </a:rPr>
              <a:t>say you have </a:t>
            </a:r>
            <a:r>
              <a:rPr sz="1450" spc="-5" dirty="0">
                <a:latin typeface="Times New Roman"/>
                <a:cs typeface="Times New Roman"/>
              </a:rPr>
              <a:t>a </a:t>
            </a:r>
            <a:r>
              <a:rPr sz="1450" spc="-10" dirty="0">
                <a:latin typeface="Times New Roman"/>
                <a:cs typeface="Times New Roman"/>
              </a:rPr>
              <a:t>standard menu that should appear on several pages. </a:t>
            </a:r>
            <a:r>
              <a:rPr sz="1450" spc="-25" dirty="0">
                <a:latin typeface="Times New Roman"/>
                <a:cs typeface="Times New Roman"/>
              </a:rPr>
              <a:t>Here’s </a:t>
            </a:r>
            <a:r>
              <a:rPr sz="1450" spc="-10" dirty="0">
                <a:latin typeface="Times New Roman"/>
                <a:cs typeface="Times New Roman"/>
              </a:rPr>
              <a:t>the  code that makes up the</a:t>
            </a:r>
            <a:r>
              <a:rPr sz="1450" spc="10" dirty="0">
                <a:latin typeface="Times New Roman"/>
                <a:cs typeface="Times New Roman"/>
              </a:rPr>
              <a:t> </a:t>
            </a:r>
            <a:r>
              <a:rPr sz="1450" spc="-10" dirty="0">
                <a:latin typeface="Times New Roman"/>
                <a:cs typeface="Times New Roman"/>
              </a:rPr>
              <a:t>menu:</a:t>
            </a:r>
            <a:endParaRPr sz="145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46651" y="448167"/>
            <a:ext cx="3866697" cy="108840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1834846"/>
            <a:ext cx="601980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For every page on which you want the menu, just include the red highlighted</a:t>
            </a:r>
            <a:r>
              <a:rPr sz="1450" spc="170" dirty="0">
                <a:latin typeface="Times New Roman"/>
                <a:cs typeface="Times New Roman"/>
              </a:rPr>
              <a:t> </a:t>
            </a:r>
            <a:r>
              <a:rPr sz="1450" spc="-10" dirty="0">
                <a:latin typeface="Times New Roman"/>
                <a:cs typeface="Times New Roman"/>
              </a:rPr>
              <a:t>text:</a:t>
            </a:r>
            <a:endParaRPr sz="1450">
              <a:latin typeface="Times New Roman"/>
              <a:cs typeface="Times New Roman"/>
            </a:endParaRPr>
          </a:p>
        </p:txBody>
      </p:sp>
      <p:sp>
        <p:nvSpPr>
          <p:cNvPr id="4" name="object 4"/>
          <p:cNvSpPr/>
          <p:nvPr/>
        </p:nvSpPr>
        <p:spPr>
          <a:xfrm>
            <a:off x="1261619" y="2167666"/>
            <a:ext cx="5036762" cy="232315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4999456"/>
            <a:ext cx="6271260" cy="839469"/>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Code example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Assume we have an include file with some PHP variables defined, and that this file is  called (“variables.php”):</a:t>
            </a:r>
            <a:endParaRPr sz="1450">
              <a:latin typeface="Times New Roman"/>
              <a:cs typeface="Times New Roman"/>
            </a:endParaRPr>
          </a:p>
        </p:txBody>
      </p:sp>
      <p:sp>
        <p:nvSpPr>
          <p:cNvPr id="6" name="object 6"/>
          <p:cNvSpPr/>
          <p:nvPr/>
        </p:nvSpPr>
        <p:spPr>
          <a:xfrm>
            <a:off x="2989292" y="5926784"/>
            <a:ext cx="1581415" cy="878042"/>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7194563"/>
            <a:ext cx="361315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Then the variables can </a:t>
            </a:r>
            <a:r>
              <a:rPr sz="1450" spc="-5" dirty="0">
                <a:latin typeface="Times New Roman"/>
                <a:cs typeface="Times New Roman"/>
              </a:rPr>
              <a:t>be </a:t>
            </a:r>
            <a:r>
              <a:rPr sz="1450" spc="-10" dirty="0">
                <a:latin typeface="Times New Roman"/>
                <a:cs typeface="Times New Roman"/>
              </a:rPr>
              <a:t>used in the calling</a:t>
            </a:r>
            <a:r>
              <a:rPr sz="1450" spc="35" dirty="0">
                <a:latin typeface="Times New Roman"/>
                <a:cs typeface="Times New Roman"/>
              </a:rPr>
              <a:t> </a:t>
            </a:r>
            <a:r>
              <a:rPr sz="1450" spc="-10" dirty="0">
                <a:latin typeface="Times New Roman"/>
                <a:cs typeface="Times New Roman"/>
              </a:rPr>
              <a:t>file:</a:t>
            </a:r>
            <a:endParaRPr sz="1450">
              <a:latin typeface="Times New Roman"/>
              <a:cs typeface="Times New Roman"/>
            </a:endParaRPr>
          </a:p>
        </p:txBody>
      </p:sp>
      <p:sp>
        <p:nvSpPr>
          <p:cNvPr id="8" name="object 8"/>
          <p:cNvSpPr/>
          <p:nvPr/>
        </p:nvSpPr>
        <p:spPr>
          <a:xfrm>
            <a:off x="1508429" y="7527382"/>
            <a:ext cx="4543141" cy="214022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457315" cy="105029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Best Practices</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Using include files is </a:t>
            </a:r>
            <a:r>
              <a:rPr sz="1450" spc="-5" dirty="0">
                <a:latin typeface="Times New Roman"/>
                <a:cs typeface="Times New Roman"/>
              </a:rPr>
              <a:t>a </a:t>
            </a:r>
            <a:r>
              <a:rPr sz="1450" spc="-10" dirty="0">
                <a:latin typeface="Times New Roman"/>
                <a:cs typeface="Times New Roman"/>
              </a:rPr>
              <a:t>best practice. The less code you have to repeat, the </a:t>
            </a:r>
            <a:r>
              <a:rPr sz="1450" spc="-20" dirty="0">
                <a:latin typeface="Times New Roman"/>
                <a:cs typeface="Times New Roman"/>
              </a:rPr>
              <a:t>better. </a:t>
            </a:r>
            <a:r>
              <a:rPr sz="1450" spc="-35" dirty="0">
                <a:latin typeface="Times New Roman"/>
                <a:cs typeface="Times New Roman"/>
              </a:rPr>
              <a:t>You’ll  </a:t>
            </a:r>
            <a:r>
              <a:rPr sz="1450" spc="-10" dirty="0">
                <a:latin typeface="Times New Roman"/>
                <a:cs typeface="Times New Roman"/>
              </a:rPr>
              <a:t>see the sample code that goes along with this book makes extensive use </a:t>
            </a:r>
            <a:r>
              <a:rPr sz="1450" spc="-5" dirty="0">
                <a:latin typeface="Times New Roman"/>
                <a:cs typeface="Times New Roman"/>
              </a:rPr>
              <a:t>of </a:t>
            </a:r>
            <a:r>
              <a:rPr sz="1450" spc="-10" dirty="0">
                <a:latin typeface="Times New Roman"/>
                <a:cs typeface="Times New Roman"/>
              </a:rPr>
              <a:t>include  statements.</a:t>
            </a:r>
            <a:endParaRPr sz="1450">
              <a:latin typeface="Times New Roman"/>
              <a:cs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950677"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903165"/>
            <a:ext cx="6597015" cy="2042795"/>
          </a:xfrm>
          <a:prstGeom prst="rect">
            <a:avLst/>
          </a:prstGeom>
        </p:spPr>
        <p:txBody>
          <a:bodyPr vert="horz" wrap="square" lIns="0" tIns="175260" rIns="0" bIns="0" rtlCol="0">
            <a:spAutoFit/>
          </a:bodyPr>
          <a:lstStyle/>
          <a:p>
            <a:pPr marL="12700">
              <a:lnSpc>
                <a:spcPct val="100000"/>
              </a:lnSpc>
              <a:spcBef>
                <a:spcPts val="1380"/>
              </a:spcBef>
            </a:pPr>
            <a:r>
              <a:rPr sz="2000" b="1" spc="-20" dirty="0">
                <a:latin typeface="Times New Roman"/>
                <a:cs typeface="Times New Roman"/>
              </a:rPr>
              <a:t>Variables, </a:t>
            </a:r>
            <a:r>
              <a:rPr sz="2000" b="1" dirty="0">
                <a:latin typeface="Times New Roman"/>
                <a:cs typeface="Times New Roman"/>
              </a:rPr>
              <a:t>Numbers, Dates, </a:t>
            </a:r>
            <a:r>
              <a:rPr sz="2000" b="1" spc="5" dirty="0">
                <a:latin typeface="Times New Roman"/>
                <a:cs typeface="Times New Roman"/>
              </a:rPr>
              <a:t>and</a:t>
            </a:r>
            <a:r>
              <a:rPr sz="2000" b="1" spc="20" dirty="0">
                <a:latin typeface="Times New Roman"/>
                <a:cs typeface="Times New Roman"/>
              </a:rPr>
              <a:t> </a:t>
            </a:r>
            <a:r>
              <a:rPr sz="2000" b="1" dirty="0">
                <a:latin typeface="Times New Roman"/>
                <a:cs typeface="Times New Roman"/>
              </a:rPr>
              <a:t>Strings</a:t>
            </a:r>
            <a:endParaRPr sz="2000">
              <a:latin typeface="Times New Roman"/>
              <a:cs typeface="Times New Roman"/>
            </a:endParaRPr>
          </a:p>
          <a:p>
            <a:pPr marL="12700">
              <a:lnSpc>
                <a:spcPct val="100000"/>
              </a:lnSpc>
              <a:spcBef>
                <a:spcPts val="1045"/>
              </a:spcBef>
            </a:pPr>
            <a:r>
              <a:rPr sz="1650" b="1" spc="-20" dirty="0">
                <a:solidFill>
                  <a:srgbClr val="003366"/>
                </a:solidFill>
                <a:latin typeface="Times New Roman"/>
                <a:cs typeface="Times New Roman"/>
              </a:rPr>
              <a:t>Variables</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A variable is </a:t>
            </a:r>
            <a:r>
              <a:rPr sz="1450" spc="-5" dirty="0">
                <a:latin typeface="Times New Roman"/>
                <a:cs typeface="Times New Roman"/>
              </a:rPr>
              <a:t>a </a:t>
            </a:r>
            <a:r>
              <a:rPr sz="1450" spc="-10" dirty="0">
                <a:latin typeface="Times New Roman"/>
                <a:cs typeface="Times New Roman"/>
              </a:rPr>
              <a:t>place where you can store things, such as </a:t>
            </a:r>
            <a:r>
              <a:rPr sz="1450" spc="-5" dirty="0">
                <a:latin typeface="Times New Roman"/>
                <a:cs typeface="Times New Roman"/>
              </a:rPr>
              <a:t>a </a:t>
            </a:r>
            <a:r>
              <a:rPr sz="1450" spc="-15" dirty="0">
                <a:latin typeface="Times New Roman"/>
                <a:cs typeface="Times New Roman"/>
              </a:rPr>
              <a:t>number, </a:t>
            </a:r>
            <a:r>
              <a:rPr sz="1450" spc="-5" dirty="0">
                <a:latin typeface="Times New Roman"/>
                <a:cs typeface="Times New Roman"/>
              </a:rPr>
              <a:t>a </a:t>
            </a:r>
            <a:r>
              <a:rPr sz="1450" spc="-10" dirty="0">
                <a:latin typeface="Times New Roman"/>
                <a:cs typeface="Times New Roman"/>
              </a:rPr>
              <a:t>date, </a:t>
            </a:r>
            <a:r>
              <a:rPr sz="1450" spc="-5" dirty="0">
                <a:latin typeface="Times New Roman"/>
                <a:cs typeface="Times New Roman"/>
              </a:rPr>
              <a:t>or </a:t>
            </a:r>
            <a:r>
              <a:rPr sz="1450" spc="-10" dirty="0">
                <a:latin typeface="Times New Roman"/>
                <a:cs typeface="Times New Roman"/>
              </a:rPr>
              <a:t>some text.  </a:t>
            </a:r>
            <a:r>
              <a:rPr sz="1450" spc="-60" dirty="0">
                <a:latin typeface="Times New Roman"/>
                <a:cs typeface="Times New Roman"/>
              </a:rPr>
              <a:t>You </a:t>
            </a:r>
            <a:r>
              <a:rPr sz="1450" spc="-5" dirty="0">
                <a:latin typeface="Times New Roman"/>
                <a:cs typeface="Times New Roman"/>
              </a:rPr>
              <a:t>put </a:t>
            </a:r>
            <a:r>
              <a:rPr sz="1450" spc="-10" dirty="0">
                <a:latin typeface="Times New Roman"/>
                <a:cs typeface="Times New Roman"/>
              </a:rPr>
              <a:t>text </a:t>
            </a:r>
            <a:r>
              <a:rPr sz="1450" spc="-5" dirty="0">
                <a:latin typeface="Times New Roman"/>
                <a:cs typeface="Times New Roman"/>
              </a:rPr>
              <a:t>or </a:t>
            </a:r>
            <a:r>
              <a:rPr sz="1450" spc="-10" dirty="0">
                <a:latin typeface="Times New Roman"/>
                <a:cs typeface="Times New Roman"/>
              </a:rPr>
              <a:t>numbers into variables so you can retrieve them </a:t>
            </a:r>
            <a:r>
              <a:rPr sz="1450" spc="-20" dirty="0">
                <a:latin typeface="Times New Roman"/>
                <a:cs typeface="Times New Roman"/>
              </a:rPr>
              <a:t>later, </a:t>
            </a:r>
            <a:r>
              <a:rPr sz="1450" spc="-5" dirty="0">
                <a:latin typeface="Times New Roman"/>
                <a:cs typeface="Times New Roman"/>
              </a:rPr>
              <a:t>or </a:t>
            </a:r>
            <a:r>
              <a:rPr sz="1450" spc="-10" dirty="0">
                <a:latin typeface="Times New Roman"/>
                <a:cs typeface="Times New Roman"/>
              </a:rPr>
              <a:t>so you can  manipulate them. </a:t>
            </a:r>
            <a:r>
              <a:rPr sz="1450" spc="-30" dirty="0">
                <a:latin typeface="Times New Roman"/>
                <a:cs typeface="Times New Roman"/>
              </a:rPr>
              <a:t>Variables </a:t>
            </a:r>
            <a:r>
              <a:rPr sz="1450" spc="-10" dirty="0">
                <a:latin typeface="Times New Roman"/>
                <a:cs typeface="Times New Roman"/>
              </a:rPr>
              <a:t>are called variables because the value that they hold can  </a:t>
            </a:r>
            <a:r>
              <a:rPr sz="1450" spc="-30" dirty="0">
                <a:latin typeface="Times New Roman"/>
                <a:cs typeface="Times New Roman"/>
              </a:rPr>
              <a:t>vary. </a:t>
            </a:r>
            <a:r>
              <a:rPr sz="1450" spc="-10" dirty="0">
                <a:latin typeface="Times New Roman"/>
                <a:cs typeface="Times New Roman"/>
              </a:rPr>
              <a:t>Hence, variables are variable. :) For example, to store the value </a:t>
            </a:r>
            <a:r>
              <a:rPr sz="1450" spc="-5" dirty="0">
                <a:latin typeface="Times New Roman"/>
                <a:cs typeface="Times New Roman"/>
              </a:rPr>
              <a:t>3.89 </a:t>
            </a:r>
            <a:r>
              <a:rPr sz="1450" spc="-10" dirty="0">
                <a:latin typeface="Times New Roman"/>
                <a:cs typeface="Times New Roman"/>
              </a:rPr>
              <a:t>in </a:t>
            </a:r>
            <a:r>
              <a:rPr sz="1450" spc="-5" dirty="0">
                <a:latin typeface="Times New Roman"/>
                <a:cs typeface="Times New Roman"/>
              </a:rPr>
              <a:t>a </a:t>
            </a:r>
            <a:r>
              <a:rPr sz="1450" spc="-10" dirty="0">
                <a:latin typeface="Times New Roman"/>
                <a:cs typeface="Times New Roman"/>
              </a:rPr>
              <a:t>variable  to track the price </a:t>
            </a:r>
            <a:r>
              <a:rPr sz="1450" spc="-5" dirty="0">
                <a:latin typeface="Times New Roman"/>
                <a:cs typeface="Times New Roman"/>
              </a:rPr>
              <a:t>of </a:t>
            </a:r>
            <a:r>
              <a:rPr sz="1450" spc="-10" dirty="0">
                <a:latin typeface="Times New Roman"/>
                <a:cs typeface="Times New Roman"/>
              </a:rPr>
              <a:t>gasoline, the following syntax would</a:t>
            </a:r>
            <a:r>
              <a:rPr sz="1450" spc="45" dirty="0">
                <a:latin typeface="Times New Roman"/>
                <a:cs typeface="Times New Roman"/>
              </a:rPr>
              <a:t> </a:t>
            </a:r>
            <a:r>
              <a:rPr sz="1450" spc="-10" dirty="0">
                <a:latin typeface="Times New Roman"/>
                <a:cs typeface="Times New Roman"/>
              </a:rPr>
              <a:t>apply:</a:t>
            </a:r>
            <a:endParaRPr sz="1450">
              <a:latin typeface="Times New Roman"/>
              <a:cs typeface="Times New Roman"/>
            </a:endParaRPr>
          </a:p>
        </p:txBody>
      </p:sp>
      <p:sp>
        <p:nvSpPr>
          <p:cNvPr id="4" name="object 4"/>
          <p:cNvSpPr/>
          <p:nvPr/>
        </p:nvSpPr>
        <p:spPr>
          <a:xfrm>
            <a:off x="2843034" y="4033506"/>
            <a:ext cx="1883072" cy="23780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4560435"/>
            <a:ext cx="5897880"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Storing the price </a:t>
            </a:r>
            <a:r>
              <a:rPr sz="1450" spc="-5" dirty="0">
                <a:latin typeface="Times New Roman"/>
                <a:cs typeface="Times New Roman"/>
              </a:rPr>
              <a:t>of </a:t>
            </a:r>
            <a:r>
              <a:rPr sz="1450" spc="-10" dirty="0">
                <a:latin typeface="Times New Roman"/>
                <a:cs typeface="Times New Roman"/>
              </a:rPr>
              <a:t>gas is </a:t>
            </a:r>
            <a:r>
              <a:rPr sz="1450" spc="-5" dirty="0">
                <a:latin typeface="Times New Roman"/>
                <a:cs typeface="Times New Roman"/>
              </a:rPr>
              <a:t>a </a:t>
            </a:r>
            <a:r>
              <a:rPr sz="1450" spc="-10" dirty="0">
                <a:latin typeface="Times New Roman"/>
                <a:cs typeface="Times New Roman"/>
              </a:rPr>
              <a:t>good use </a:t>
            </a:r>
            <a:r>
              <a:rPr sz="1450" spc="-5" dirty="0">
                <a:latin typeface="Times New Roman"/>
                <a:cs typeface="Times New Roman"/>
              </a:rPr>
              <a:t>of a </a:t>
            </a:r>
            <a:r>
              <a:rPr sz="1450" spc="-10" dirty="0">
                <a:latin typeface="Times New Roman"/>
                <a:cs typeface="Times New Roman"/>
              </a:rPr>
              <a:t>variable because we know the price </a:t>
            </a:r>
            <a:r>
              <a:rPr sz="1450" spc="-5" dirty="0">
                <a:latin typeface="Times New Roman"/>
                <a:cs typeface="Times New Roman"/>
              </a:rPr>
              <a:t>of  </a:t>
            </a:r>
            <a:r>
              <a:rPr sz="1450" spc="-10" dirty="0">
                <a:latin typeface="Times New Roman"/>
                <a:cs typeface="Times New Roman"/>
              </a:rPr>
              <a:t>gasoline is anything </a:t>
            </a:r>
            <a:r>
              <a:rPr sz="1450" spc="-5" dirty="0">
                <a:latin typeface="Times New Roman"/>
                <a:cs typeface="Times New Roman"/>
              </a:rPr>
              <a:t>but </a:t>
            </a:r>
            <a:r>
              <a:rPr sz="1450" spc="-10" dirty="0">
                <a:latin typeface="Times New Roman"/>
                <a:cs typeface="Times New Roman"/>
              </a:rPr>
              <a:t>static! On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day </a:t>
            </a:r>
            <a:r>
              <a:rPr sz="1450" spc="-5" dirty="0">
                <a:latin typeface="Times New Roman"/>
                <a:cs typeface="Times New Roman"/>
              </a:rPr>
              <a:t>your </a:t>
            </a:r>
            <a:r>
              <a:rPr sz="1450" spc="-10" dirty="0">
                <a:latin typeface="Times New Roman"/>
                <a:cs typeface="Times New Roman"/>
              </a:rPr>
              <a:t>variable might contain </a:t>
            </a:r>
            <a:r>
              <a:rPr sz="1450" spc="-5" dirty="0">
                <a:latin typeface="Times New Roman"/>
                <a:cs typeface="Times New Roman"/>
              </a:rPr>
              <a:t>a  </a:t>
            </a:r>
            <a:r>
              <a:rPr sz="1450" spc="-15" dirty="0">
                <a:latin typeface="Times New Roman"/>
                <a:cs typeface="Times New Roman"/>
              </a:rPr>
              <a:t>different</a:t>
            </a:r>
            <a:r>
              <a:rPr sz="1450" spc="-10" dirty="0">
                <a:latin typeface="Times New Roman"/>
                <a:cs typeface="Times New Roman"/>
              </a:rPr>
              <a:t> value:</a:t>
            </a:r>
            <a:endParaRPr sz="1450">
              <a:latin typeface="Times New Roman"/>
              <a:cs typeface="Times New Roman"/>
            </a:endParaRPr>
          </a:p>
        </p:txBody>
      </p:sp>
      <p:sp>
        <p:nvSpPr>
          <p:cNvPr id="6" name="object 6"/>
          <p:cNvSpPr/>
          <p:nvPr/>
        </p:nvSpPr>
        <p:spPr>
          <a:xfrm>
            <a:off x="2852176" y="5313984"/>
            <a:ext cx="1864790" cy="26524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877499"/>
            <a:ext cx="6487160" cy="138874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Although </a:t>
            </a:r>
            <a:r>
              <a:rPr sz="1450" i="1" spc="-10" dirty="0">
                <a:latin typeface="Times New Roman"/>
                <a:cs typeface="Times New Roman"/>
              </a:rPr>
              <a:t>in theory </a:t>
            </a:r>
            <a:r>
              <a:rPr sz="1450" spc="-10" dirty="0">
                <a:latin typeface="Times New Roman"/>
                <a:cs typeface="Times New Roman"/>
              </a:rPr>
              <a:t>you can name </a:t>
            </a:r>
            <a:r>
              <a:rPr sz="1450" spc="-5" dirty="0">
                <a:latin typeface="Times New Roman"/>
                <a:cs typeface="Times New Roman"/>
              </a:rPr>
              <a:t>your </a:t>
            </a:r>
            <a:r>
              <a:rPr sz="1450" spc="-10" dirty="0">
                <a:latin typeface="Times New Roman"/>
                <a:cs typeface="Times New Roman"/>
              </a:rPr>
              <a:t>variable just about anything you want, it is </a:t>
            </a:r>
            <a:r>
              <a:rPr sz="1450" spc="-5" dirty="0">
                <a:latin typeface="Times New Roman"/>
                <a:cs typeface="Times New Roman"/>
              </a:rPr>
              <a:t>a </a:t>
            </a:r>
            <a:r>
              <a:rPr sz="1450" i="1" spc="-10" dirty="0">
                <a:latin typeface="Times New Roman"/>
                <a:cs typeface="Times New Roman"/>
              </a:rPr>
              <a:t>best  practice </a:t>
            </a:r>
            <a:r>
              <a:rPr sz="1450" spc="-10" dirty="0">
                <a:latin typeface="Times New Roman"/>
                <a:cs typeface="Times New Roman"/>
              </a:rPr>
              <a:t>to give </a:t>
            </a:r>
            <a:r>
              <a:rPr sz="1450" spc="-5" dirty="0">
                <a:latin typeface="Times New Roman"/>
                <a:cs typeface="Times New Roman"/>
              </a:rPr>
              <a:t>your </a:t>
            </a:r>
            <a:r>
              <a:rPr sz="1450" spc="-10" dirty="0">
                <a:latin typeface="Times New Roman"/>
                <a:cs typeface="Times New Roman"/>
              </a:rPr>
              <a:t>variables </a:t>
            </a:r>
            <a:r>
              <a:rPr sz="1450" spc="-5" dirty="0">
                <a:latin typeface="Times New Roman"/>
                <a:cs typeface="Times New Roman"/>
              </a:rPr>
              <a:t>a </a:t>
            </a:r>
            <a:r>
              <a:rPr sz="1450" spc="-10" dirty="0">
                <a:latin typeface="Times New Roman"/>
                <a:cs typeface="Times New Roman"/>
              </a:rPr>
              <a:t>name that makes their purpose easy for humans to  understand.</a:t>
            </a:r>
            <a:endParaRPr sz="1450">
              <a:latin typeface="Times New Roman"/>
              <a:cs typeface="Times New Roman"/>
            </a:endParaRPr>
          </a:p>
          <a:p>
            <a:pPr marL="12700" marR="22225">
              <a:lnSpc>
                <a:spcPts val="1660"/>
              </a:lnSpc>
              <a:spcBef>
                <a:spcPts val="710"/>
              </a:spcBef>
            </a:pPr>
            <a:r>
              <a:rPr sz="1450" spc="-10" dirty="0">
                <a:latin typeface="Times New Roman"/>
                <a:cs typeface="Times New Roman"/>
              </a:rPr>
              <a:t>For instance, in PHP it would </a:t>
            </a:r>
            <a:r>
              <a:rPr sz="1450" spc="-5" dirty="0">
                <a:latin typeface="Times New Roman"/>
                <a:cs typeface="Times New Roman"/>
              </a:rPr>
              <a:t>be </a:t>
            </a:r>
            <a:r>
              <a:rPr sz="1450" spc="-10" dirty="0">
                <a:latin typeface="Times New Roman"/>
                <a:cs typeface="Times New Roman"/>
              </a:rPr>
              <a:t>perfectly OK to name </a:t>
            </a:r>
            <a:r>
              <a:rPr sz="1450" spc="-5" dirty="0">
                <a:latin typeface="Times New Roman"/>
                <a:cs typeface="Times New Roman"/>
              </a:rPr>
              <a:t>your </a:t>
            </a:r>
            <a:r>
              <a:rPr sz="1450" spc="-10" dirty="0">
                <a:latin typeface="Times New Roman"/>
                <a:cs typeface="Times New Roman"/>
              </a:rPr>
              <a:t>variables $a, </a:t>
            </a:r>
            <a:r>
              <a:rPr sz="1450" spc="-5" dirty="0">
                <a:latin typeface="Times New Roman"/>
                <a:cs typeface="Times New Roman"/>
              </a:rPr>
              <a:t>$b, </a:t>
            </a:r>
            <a:r>
              <a:rPr sz="1450" spc="-10" dirty="0">
                <a:latin typeface="Times New Roman"/>
                <a:cs typeface="Times New Roman"/>
              </a:rPr>
              <a:t>and </a:t>
            </a:r>
            <a:r>
              <a:rPr sz="1450" spc="-5" dirty="0">
                <a:latin typeface="Times New Roman"/>
                <a:cs typeface="Times New Roman"/>
              </a:rPr>
              <a:t>$c </a:t>
            </a:r>
            <a:r>
              <a:rPr sz="1450" spc="-10" dirty="0">
                <a:latin typeface="Times New Roman"/>
                <a:cs typeface="Times New Roman"/>
              </a:rPr>
              <a:t>to  store information about the </a:t>
            </a:r>
            <a:r>
              <a:rPr sz="1450" spc="-20" dirty="0">
                <a:latin typeface="Times New Roman"/>
                <a:cs typeface="Times New Roman"/>
              </a:rPr>
              <a:t>color, </a:t>
            </a:r>
            <a:r>
              <a:rPr sz="1450" spc="-10" dirty="0">
                <a:latin typeface="Times New Roman"/>
                <a:cs typeface="Times New Roman"/>
              </a:rPr>
              <a:t>model, and year </a:t>
            </a:r>
            <a:r>
              <a:rPr sz="1450" spc="-5" dirty="0">
                <a:latin typeface="Times New Roman"/>
                <a:cs typeface="Times New Roman"/>
              </a:rPr>
              <a:t>of </a:t>
            </a:r>
            <a:r>
              <a:rPr sz="1450" spc="-10" dirty="0">
                <a:latin typeface="Times New Roman"/>
                <a:cs typeface="Times New Roman"/>
              </a:rPr>
              <a:t>an automobile, doing so would </a:t>
            </a:r>
            <a:r>
              <a:rPr sz="1450" spc="-5" dirty="0">
                <a:latin typeface="Times New Roman"/>
                <a:cs typeface="Times New Roman"/>
              </a:rPr>
              <a:t>not  </a:t>
            </a:r>
            <a:r>
              <a:rPr sz="1450" spc="-10" dirty="0">
                <a:latin typeface="Times New Roman"/>
                <a:cs typeface="Times New Roman"/>
              </a:rPr>
              <a:t>result in very readable code. See</a:t>
            </a:r>
            <a:r>
              <a:rPr sz="1450" spc="15"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5"/>
              </a:rPr>
              <a:t>http://www.joyofphp.com/variables-bad-form/</a:t>
            </a:r>
            <a:endParaRPr sz="1450">
              <a:latin typeface="Times New Roman"/>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4135" y="448167"/>
            <a:ext cx="4451730" cy="335668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4167146"/>
            <a:ext cx="6292850"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While the code above may </a:t>
            </a:r>
            <a:r>
              <a:rPr sz="1450" spc="-5" dirty="0">
                <a:latin typeface="Times New Roman"/>
                <a:cs typeface="Times New Roman"/>
              </a:rPr>
              <a:t>be </a:t>
            </a:r>
            <a:r>
              <a:rPr sz="1450" spc="-10" dirty="0">
                <a:latin typeface="Times New Roman"/>
                <a:cs typeface="Times New Roman"/>
              </a:rPr>
              <a:t>syntactically correct, it is far better to take </a:t>
            </a:r>
            <a:r>
              <a:rPr sz="1450" spc="-5" dirty="0">
                <a:latin typeface="Times New Roman"/>
                <a:cs typeface="Times New Roman"/>
              </a:rPr>
              <a:t>a </a:t>
            </a:r>
            <a:r>
              <a:rPr sz="1450" spc="-10" dirty="0">
                <a:latin typeface="Times New Roman"/>
                <a:cs typeface="Times New Roman"/>
              </a:rPr>
              <a:t>moment </a:t>
            </a:r>
            <a:r>
              <a:rPr sz="1450" spc="-5" dirty="0">
                <a:latin typeface="Times New Roman"/>
                <a:cs typeface="Times New Roman"/>
              </a:rPr>
              <a:t>or  </a:t>
            </a:r>
            <a:r>
              <a:rPr sz="1450" spc="-10" dirty="0">
                <a:latin typeface="Times New Roman"/>
                <a:cs typeface="Times New Roman"/>
              </a:rPr>
              <a:t>two and think about the </a:t>
            </a:r>
            <a:r>
              <a:rPr sz="1450" i="1" spc="-10" dirty="0">
                <a:latin typeface="Times New Roman"/>
                <a:cs typeface="Times New Roman"/>
              </a:rPr>
              <a:t>purpose </a:t>
            </a:r>
            <a:r>
              <a:rPr sz="1450" spc="-5" dirty="0">
                <a:latin typeface="Times New Roman"/>
                <a:cs typeface="Times New Roman"/>
              </a:rPr>
              <a:t>of your </a:t>
            </a:r>
            <a:r>
              <a:rPr sz="1450" spc="-10" dirty="0">
                <a:latin typeface="Times New Roman"/>
                <a:cs typeface="Times New Roman"/>
              </a:rPr>
              <a:t>variables and name them for their</a:t>
            </a:r>
            <a:r>
              <a:rPr sz="1450" spc="130" dirty="0">
                <a:latin typeface="Times New Roman"/>
                <a:cs typeface="Times New Roman"/>
              </a:rPr>
              <a:t> </a:t>
            </a:r>
            <a:r>
              <a:rPr sz="1450" spc="-10" dirty="0">
                <a:latin typeface="Times New Roman"/>
                <a:cs typeface="Times New Roman"/>
              </a:rPr>
              <a:t>purpose.</a:t>
            </a:r>
            <a:endParaRPr sz="1450">
              <a:latin typeface="Times New Roman"/>
              <a:cs typeface="Times New Roman"/>
            </a:endParaRPr>
          </a:p>
          <a:p>
            <a:pPr marL="12700">
              <a:lnSpc>
                <a:spcPts val="1570"/>
              </a:lnSpc>
            </a:pPr>
            <a:r>
              <a:rPr sz="1450" spc="-10" dirty="0">
                <a:latin typeface="Times New Roman"/>
                <a:cs typeface="Times New Roman"/>
              </a:rPr>
              <a:t>Compare the above with the following code, which has the identical output as</a:t>
            </a:r>
            <a:r>
              <a:rPr sz="1450" spc="120" dirty="0">
                <a:latin typeface="Times New Roman"/>
                <a:cs typeface="Times New Roman"/>
              </a:rPr>
              <a:t> </a:t>
            </a:r>
            <a:r>
              <a:rPr sz="1450" spc="-10" dirty="0">
                <a:latin typeface="Times New Roman"/>
                <a:cs typeface="Times New Roman"/>
              </a:rPr>
              <a:t>the</a:t>
            </a:r>
            <a:endParaRPr sz="1450">
              <a:latin typeface="Times New Roman"/>
              <a:cs typeface="Times New Roman"/>
            </a:endParaRPr>
          </a:p>
          <a:p>
            <a:pPr marL="12700">
              <a:lnSpc>
                <a:spcPts val="1700"/>
              </a:lnSpc>
            </a:pPr>
            <a:r>
              <a:rPr sz="1450" spc="-10" dirty="0">
                <a:latin typeface="Times New Roman"/>
                <a:cs typeface="Times New Roman"/>
              </a:rPr>
              <a:t>previous code:</a:t>
            </a:r>
            <a:endParaRPr sz="1450">
              <a:latin typeface="Times New Roman"/>
              <a:cs typeface="Times New Roman"/>
            </a:endParaRPr>
          </a:p>
        </p:txBody>
      </p:sp>
      <p:sp>
        <p:nvSpPr>
          <p:cNvPr id="4" name="object 4"/>
          <p:cNvSpPr/>
          <p:nvPr/>
        </p:nvSpPr>
        <p:spPr>
          <a:xfrm>
            <a:off x="1234196" y="5131058"/>
            <a:ext cx="5100750" cy="316461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8511626"/>
            <a:ext cx="6477635" cy="1562100"/>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See </a:t>
            </a:r>
            <a:r>
              <a:rPr sz="1450" u="sng" spc="-10" dirty="0">
                <a:solidFill>
                  <a:srgbClr val="0000ED"/>
                </a:solidFill>
                <a:uFill>
                  <a:solidFill>
                    <a:srgbClr val="0000ED"/>
                  </a:solidFill>
                </a:uFill>
                <a:latin typeface="Times New Roman"/>
                <a:cs typeface="Times New Roman"/>
                <a:hlinkClick r:id="rId4"/>
              </a:rPr>
              <a:t>http://www.joyofphp.com/variables-good-form/</a:t>
            </a:r>
            <a:endParaRPr sz="1450">
              <a:latin typeface="Times New Roman"/>
              <a:cs typeface="Times New Roman"/>
            </a:endParaRPr>
          </a:p>
          <a:p>
            <a:pPr marL="12700" marR="5080">
              <a:lnSpc>
                <a:spcPts val="1660"/>
              </a:lnSpc>
              <a:spcBef>
                <a:spcPts val="760"/>
              </a:spcBef>
            </a:pPr>
            <a:r>
              <a:rPr sz="1450" spc="-25" dirty="0">
                <a:latin typeface="Times New Roman"/>
                <a:cs typeface="Times New Roman"/>
              </a:rPr>
              <a:t>Wouldn’t </a:t>
            </a:r>
            <a:r>
              <a:rPr sz="1450" spc="-10" dirty="0">
                <a:latin typeface="Times New Roman"/>
                <a:cs typeface="Times New Roman"/>
              </a:rPr>
              <a:t>you agree that the second style </a:t>
            </a:r>
            <a:r>
              <a:rPr sz="1450" spc="-5" dirty="0">
                <a:latin typeface="Times New Roman"/>
                <a:cs typeface="Times New Roman"/>
              </a:rPr>
              <a:t>of </a:t>
            </a:r>
            <a:r>
              <a:rPr sz="1450" spc="-10" dirty="0">
                <a:latin typeface="Times New Roman"/>
                <a:cs typeface="Times New Roman"/>
              </a:rPr>
              <a:t>coding is far easier to read and follow? In </a:t>
            </a:r>
            <a:r>
              <a:rPr sz="1450" spc="-5" dirty="0">
                <a:latin typeface="Times New Roman"/>
                <a:cs typeface="Times New Roman"/>
              </a:rPr>
              <a:t>a  </a:t>
            </a:r>
            <a:r>
              <a:rPr sz="1450" spc="-10" dirty="0">
                <a:latin typeface="Times New Roman"/>
                <a:cs typeface="Times New Roman"/>
              </a:rPr>
              <a:t>small example like this it </a:t>
            </a:r>
            <a:r>
              <a:rPr sz="1450" spc="-15" dirty="0">
                <a:latin typeface="Times New Roman"/>
                <a:cs typeface="Times New Roman"/>
              </a:rPr>
              <a:t>doesn’t </a:t>
            </a:r>
            <a:r>
              <a:rPr sz="1450" spc="-10" dirty="0">
                <a:latin typeface="Times New Roman"/>
                <a:cs typeface="Times New Roman"/>
              </a:rPr>
              <a:t>really matter that much, </a:t>
            </a:r>
            <a:r>
              <a:rPr sz="1450" spc="-5" dirty="0">
                <a:latin typeface="Times New Roman"/>
                <a:cs typeface="Times New Roman"/>
              </a:rPr>
              <a:t>but </a:t>
            </a:r>
            <a:r>
              <a:rPr sz="1450" spc="-10" dirty="0">
                <a:latin typeface="Times New Roman"/>
                <a:cs typeface="Times New Roman"/>
              </a:rPr>
              <a:t>as you start writing longer  and more complex code, naming conventions will make </a:t>
            </a:r>
            <a:r>
              <a:rPr sz="1450" spc="-5" dirty="0">
                <a:latin typeface="Times New Roman"/>
                <a:cs typeface="Times New Roman"/>
              </a:rPr>
              <a:t>a </a:t>
            </a:r>
            <a:r>
              <a:rPr sz="1450" spc="-10" dirty="0">
                <a:latin typeface="Times New Roman"/>
                <a:cs typeface="Times New Roman"/>
              </a:rPr>
              <a:t>big</a:t>
            </a:r>
            <a:r>
              <a:rPr sz="1450" spc="40" dirty="0">
                <a:latin typeface="Times New Roman"/>
                <a:cs typeface="Times New Roman"/>
              </a:rPr>
              <a:t> </a:t>
            </a:r>
            <a:r>
              <a:rPr sz="1450" spc="-10" dirty="0">
                <a:latin typeface="Times New Roman"/>
                <a:cs typeface="Times New Roman"/>
              </a:rPr>
              <a:t>difference.</a:t>
            </a:r>
            <a:endParaRPr sz="1450">
              <a:latin typeface="Times New Roman"/>
              <a:cs typeface="Times New Roman"/>
            </a:endParaRPr>
          </a:p>
          <a:p>
            <a:pPr marL="12700" marR="151765">
              <a:lnSpc>
                <a:spcPts val="1660"/>
              </a:lnSpc>
              <a:spcBef>
                <a:spcPts val="710"/>
              </a:spcBef>
            </a:pPr>
            <a:r>
              <a:rPr sz="1450" spc="-60" dirty="0">
                <a:latin typeface="Times New Roman"/>
                <a:cs typeface="Times New Roman"/>
              </a:rPr>
              <a:t>You </a:t>
            </a:r>
            <a:r>
              <a:rPr sz="1450" spc="-15" dirty="0">
                <a:latin typeface="Times New Roman"/>
                <a:cs typeface="Times New Roman"/>
              </a:rPr>
              <a:t>don’t </a:t>
            </a:r>
            <a:r>
              <a:rPr sz="1450" spc="-10" dirty="0">
                <a:latin typeface="Times New Roman"/>
                <a:cs typeface="Times New Roman"/>
              </a:rPr>
              <a:t>have to declare </a:t>
            </a:r>
            <a:r>
              <a:rPr sz="1450" spc="-5" dirty="0">
                <a:latin typeface="Times New Roman"/>
                <a:cs typeface="Times New Roman"/>
              </a:rPr>
              <a:t>a </a:t>
            </a:r>
            <a:r>
              <a:rPr sz="1450" spc="-10" dirty="0">
                <a:latin typeface="Times New Roman"/>
                <a:cs typeface="Times New Roman"/>
              </a:rPr>
              <a:t>variable in PHP prior to using it. The variable will exist as  soon as you assign </a:t>
            </a:r>
            <a:r>
              <a:rPr sz="1450" spc="-5" dirty="0">
                <a:latin typeface="Times New Roman"/>
                <a:cs typeface="Times New Roman"/>
              </a:rPr>
              <a:t>a </a:t>
            </a:r>
            <a:r>
              <a:rPr sz="1450" spc="-10" dirty="0">
                <a:latin typeface="Times New Roman"/>
                <a:cs typeface="Times New Roman"/>
              </a:rPr>
              <a:t>value to</a:t>
            </a:r>
            <a:r>
              <a:rPr sz="1450" spc="15"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4745" y="334857"/>
            <a:ext cx="4437380" cy="9684385"/>
          </a:xfrm>
          <a:prstGeom prst="rect">
            <a:avLst/>
          </a:prstGeom>
        </p:spPr>
        <p:txBody>
          <a:bodyPr vert="horz" wrap="square" lIns="0" tIns="12700" rIns="0" bIns="0" rtlCol="0">
            <a:spAutoFit/>
          </a:bodyPr>
          <a:lstStyle/>
          <a:p>
            <a:pPr marL="213360" marR="2157730" indent="210185">
              <a:lnSpc>
                <a:spcPct val="136600"/>
              </a:lnSpc>
              <a:spcBef>
                <a:spcPts val="100"/>
              </a:spcBef>
            </a:pPr>
            <a:r>
              <a:rPr sz="1450" b="1" u="sng" spc="-10" dirty="0">
                <a:solidFill>
                  <a:srgbClr val="0000ED"/>
                </a:solidFill>
                <a:uFill>
                  <a:solidFill>
                    <a:srgbClr val="0000ED"/>
                  </a:solidFill>
                </a:uFill>
                <a:latin typeface="Times New Roman"/>
                <a:cs typeface="Times New Roman"/>
                <a:hlinkClick r:id="rId2" action="ppaction://hlinksldjump"/>
              </a:rPr>
              <a:t>Useful String Functions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3" action="ppaction://hlinksldjump"/>
              </a:rPr>
              <a:t>Sources </a:t>
            </a:r>
            <a:r>
              <a:rPr sz="1450" b="1" u="sng" spc="-5" dirty="0">
                <a:solidFill>
                  <a:srgbClr val="0000ED"/>
                </a:solidFill>
                <a:uFill>
                  <a:solidFill>
                    <a:srgbClr val="0000ED"/>
                  </a:solidFill>
                </a:uFill>
                <a:latin typeface="Times New Roman"/>
                <a:cs typeface="Times New Roman"/>
                <a:hlinkClick r:id="rId3" action="ppaction://hlinksldjump"/>
              </a:rPr>
              <a:t>of</a:t>
            </a:r>
            <a:r>
              <a:rPr sz="1450" b="1" u="sng" spc="-50" dirty="0">
                <a:solidFill>
                  <a:srgbClr val="0000ED"/>
                </a:solidFill>
                <a:uFill>
                  <a:solidFill>
                    <a:srgbClr val="0000ED"/>
                  </a:solidFill>
                </a:uFill>
                <a:latin typeface="Times New Roman"/>
                <a:cs typeface="Times New Roman"/>
                <a:hlinkClick r:id="rId3" action="ppaction://hlinksldjump"/>
              </a:rPr>
              <a:t> </a:t>
            </a:r>
            <a:r>
              <a:rPr sz="1450" b="1" u="sng" spc="-10" dirty="0">
                <a:solidFill>
                  <a:srgbClr val="0000ED"/>
                </a:solidFill>
                <a:uFill>
                  <a:solidFill>
                    <a:srgbClr val="0000ED"/>
                  </a:solidFill>
                </a:uFill>
                <a:latin typeface="Times New Roman"/>
                <a:cs typeface="Times New Roman"/>
                <a:hlinkClick r:id="rId3" action="ppaction://hlinksldjump"/>
              </a:rPr>
              <a:t>Documentation</a:t>
            </a:r>
            <a:endParaRPr sz="1450">
              <a:latin typeface="Times New Roman"/>
              <a:cs typeface="Times New Roman"/>
            </a:endParaRPr>
          </a:p>
          <a:p>
            <a:pPr marL="423545">
              <a:lnSpc>
                <a:spcPct val="100000"/>
              </a:lnSpc>
              <a:spcBef>
                <a:spcPts val="635"/>
              </a:spcBef>
            </a:pPr>
            <a:r>
              <a:rPr sz="1450" b="1" u="sng" spc="-15" dirty="0">
                <a:solidFill>
                  <a:srgbClr val="0000ED"/>
                </a:solidFill>
                <a:uFill>
                  <a:solidFill>
                    <a:srgbClr val="0000ED"/>
                  </a:solidFill>
                </a:uFill>
                <a:latin typeface="Times New Roman"/>
                <a:cs typeface="Times New Roman"/>
                <a:hlinkClick r:id="rId3" action="ppaction://hlinksldjump"/>
              </a:rPr>
              <a:t>Exercise</a:t>
            </a:r>
            <a:endParaRPr sz="1450">
              <a:latin typeface="Times New Roman"/>
              <a:cs typeface="Times New Roman"/>
            </a:endParaRPr>
          </a:p>
          <a:p>
            <a:pPr marL="423545" marR="653415">
              <a:lnSpc>
                <a:spcPct val="136600"/>
              </a:lnSpc>
            </a:pPr>
            <a:r>
              <a:rPr sz="1450" b="1" u="sng" spc="-10" dirty="0">
                <a:solidFill>
                  <a:srgbClr val="0000ED"/>
                </a:solidFill>
                <a:uFill>
                  <a:solidFill>
                    <a:srgbClr val="0000ED"/>
                  </a:solidFill>
                </a:uFill>
                <a:latin typeface="Times New Roman"/>
                <a:cs typeface="Times New Roman"/>
                <a:hlinkClick r:id="rId3" action="ppaction://hlinksldjump"/>
              </a:rPr>
              <a:t>How to </a:t>
            </a:r>
            <a:r>
              <a:rPr sz="1450" b="1" u="sng" spc="-15" dirty="0">
                <a:solidFill>
                  <a:srgbClr val="0000ED"/>
                </a:solidFill>
                <a:uFill>
                  <a:solidFill>
                    <a:srgbClr val="0000ED"/>
                  </a:solidFill>
                </a:uFill>
                <a:latin typeface="Times New Roman"/>
                <a:cs typeface="Times New Roman"/>
                <a:hlinkClick r:id="rId3" action="ppaction://hlinksldjump"/>
              </a:rPr>
              <a:t>Interpret </a:t>
            </a:r>
            <a:r>
              <a:rPr sz="1450" b="1" u="sng" spc="-30" dirty="0">
                <a:solidFill>
                  <a:srgbClr val="0000ED"/>
                </a:solidFill>
                <a:uFill>
                  <a:solidFill>
                    <a:srgbClr val="0000ED"/>
                  </a:solidFill>
                </a:uFill>
                <a:latin typeface="Times New Roman"/>
                <a:cs typeface="Times New Roman"/>
                <a:hlinkClick r:id="rId3" action="ppaction://hlinksldjump"/>
              </a:rPr>
              <a:t>PHP.NET </a:t>
            </a:r>
            <a:r>
              <a:rPr sz="1450" b="1" u="sng" spc="-10" dirty="0">
                <a:solidFill>
                  <a:srgbClr val="0000ED"/>
                </a:solidFill>
                <a:uFill>
                  <a:solidFill>
                    <a:srgbClr val="0000ED"/>
                  </a:solidFill>
                </a:uFill>
                <a:latin typeface="Times New Roman"/>
                <a:cs typeface="Times New Roman"/>
                <a:hlinkClick r:id="rId3" action="ppaction://hlinksldjump"/>
              </a:rPr>
              <a:t>documentation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4" action="ppaction://hlinksldjump"/>
              </a:rPr>
              <a:t>Return </a:t>
            </a:r>
            <a:r>
              <a:rPr sz="1450" b="1" u="sng" spc="-35" dirty="0">
                <a:solidFill>
                  <a:srgbClr val="0000ED"/>
                </a:solidFill>
                <a:uFill>
                  <a:solidFill>
                    <a:srgbClr val="0000ED"/>
                  </a:solidFill>
                </a:uFill>
                <a:latin typeface="Times New Roman"/>
                <a:cs typeface="Times New Roman"/>
                <a:hlinkClick r:id="rId4" action="ppaction://hlinksldjump"/>
              </a:rPr>
              <a:t>Value</a:t>
            </a:r>
            <a:endParaRPr sz="1450">
              <a:latin typeface="Times New Roman"/>
              <a:cs typeface="Times New Roman"/>
            </a:endParaRPr>
          </a:p>
          <a:p>
            <a:pPr marL="423545" marR="2802255">
              <a:lnSpc>
                <a:spcPct val="136600"/>
              </a:lnSpc>
            </a:pPr>
            <a:r>
              <a:rPr sz="1450" b="1" u="sng" spc="-10" dirty="0">
                <a:solidFill>
                  <a:srgbClr val="0000ED"/>
                </a:solidFill>
                <a:uFill>
                  <a:solidFill>
                    <a:srgbClr val="0000ED"/>
                  </a:solidFill>
                </a:uFill>
                <a:latin typeface="Times New Roman"/>
                <a:cs typeface="Times New Roman"/>
                <a:hlinkClick r:id="rId4" action="ppaction://hlinksldjump"/>
              </a:rPr>
              <a:t>Function</a:t>
            </a:r>
            <a:r>
              <a:rPr sz="1450" b="1" u="sng" spc="-80" dirty="0">
                <a:solidFill>
                  <a:srgbClr val="0000ED"/>
                </a:solidFill>
                <a:uFill>
                  <a:solidFill>
                    <a:srgbClr val="0000ED"/>
                  </a:solidFill>
                </a:uFill>
                <a:latin typeface="Times New Roman"/>
                <a:cs typeface="Times New Roman"/>
                <a:hlinkClick r:id="rId4" action="ppaction://hlinksldjump"/>
              </a:rPr>
              <a:t> </a:t>
            </a:r>
            <a:r>
              <a:rPr sz="1450" b="1" u="sng" spc="-10" dirty="0">
                <a:solidFill>
                  <a:srgbClr val="0000ED"/>
                </a:solidFill>
                <a:uFill>
                  <a:solidFill>
                    <a:srgbClr val="0000ED"/>
                  </a:solidFill>
                </a:uFill>
                <a:latin typeface="Times New Roman"/>
                <a:cs typeface="Times New Roman"/>
                <a:hlinkClick r:id="rId4" action="ppaction://hlinksldjump"/>
              </a:rPr>
              <a:t>Name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4" action="ppaction://hlinksldjump"/>
              </a:rPr>
              <a:t>Parameters</a:t>
            </a:r>
            <a:endParaRPr sz="1450">
              <a:latin typeface="Times New Roman"/>
              <a:cs typeface="Times New Roman"/>
            </a:endParaRPr>
          </a:p>
          <a:p>
            <a:pPr marL="213360">
              <a:lnSpc>
                <a:spcPct val="100000"/>
              </a:lnSpc>
              <a:spcBef>
                <a:spcPts val="640"/>
              </a:spcBef>
            </a:pPr>
            <a:r>
              <a:rPr sz="1450" b="1" u="sng" spc="-10" dirty="0">
                <a:solidFill>
                  <a:srgbClr val="0000ED"/>
                </a:solidFill>
                <a:uFill>
                  <a:solidFill>
                    <a:srgbClr val="0000ED"/>
                  </a:solidFill>
                </a:uFill>
                <a:latin typeface="Times New Roman"/>
                <a:cs typeface="Times New Roman"/>
                <a:hlinkClick r:id="rId5" action="ppaction://hlinksldjump"/>
              </a:rPr>
              <a:t>Dates</a:t>
            </a:r>
            <a:endParaRPr sz="1450">
              <a:latin typeface="Times New Roman"/>
              <a:cs typeface="Times New Roman"/>
            </a:endParaRPr>
          </a:p>
          <a:p>
            <a:pPr marL="213360" marR="1274445" indent="210185">
              <a:lnSpc>
                <a:spcPct val="136600"/>
              </a:lnSpc>
            </a:pPr>
            <a:r>
              <a:rPr sz="1450" b="1" u="sng" spc="-10" dirty="0">
                <a:solidFill>
                  <a:srgbClr val="0000ED"/>
                </a:solidFill>
                <a:uFill>
                  <a:solidFill>
                    <a:srgbClr val="0000ED"/>
                  </a:solidFill>
                </a:uFill>
                <a:latin typeface="Times New Roman"/>
                <a:cs typeface="Times New Roman"/>
                <a:hlinkClick r:id="rId6" action="ppaction://hlinksldjump"/>
              </a:rPr>
              <a:t>Example: Calculating Age in </a:t>
            </a:r>
            <a:r>
              <a:rPr sz="1450" b="1" u="sng" spc="-45" dirty="0">
                <a:solidFill>
                  <a:srgbClr val="0000ED"/>
                </a:solidFill>
                <a:uFill>
                  <a:solidFill>
                    <a:srgbClr val="0000ED"/>
                  </a:solidFill>
                </a:uFill>
                <a:latin typeface="Times New Roman"/>
                <a:cs typeface="Times New Roman"/>
                <a:hlinkClick r:id="rId6" action="ppaction://hlinksldjump"/>
              </a:rPr>
              <a:t>Years </a:t>
            </a:r>
            <a:r>
              <a:rPr sz="1450" b="1" spc="-45" dirty="0">
                <a:solidFill>
                  <a:srgbClr val="0000ED"/>
                </a:solidFill>
                <a:latin typeface="Times New Roman"/>
                <a:cs typeface="Times New Roman"/>
              </a:rPr>
              <a:t> </a:t>
            </a:r>
            <a:r>
              <a:rPr sz="1450" b="1" u="sng" spc="-25" dirty="0">
                <a:solidFill>
                  <a:srgbClr val="0000ED"/>
                </a:solidFill>
                <a:uFill>
                  <a:solidFill>
                    <a:srgbClr val="0000ED"/>
                  </a:solidFill>
                </a:uFill>
                <a:latin typeface="Times New Roman"/>
                <a:cs typeface="Times New Roman"/>
                <a:hlinkClick r:id="rId6" action="ppaction://hlinksldjump"/>
              </a:rPr>
              <a:t>Variable</a:t>
            </a:r>
            <a:r>
              <a:rPr sz="1450" b="1" u="sng" spc="-10" dirty="0">
                <a:solidFill>
                  <a:srgbClr val="0000ED"/>
                </a:solidFill>
                <a:uFill>
                  <a:solidFill>
                    <a:srgbClr val="0000ED"/>
                  </a:solidFill>
                </a:uFill>
                <a:latin typeface="Times New Roman"/>
                <a:cs typeface="Times New Roman"/>
                <a:hlinkClick r:id="rId6" action="ppaction://hlinksldjump"/>
              </a:rPr>
              <a:t> Scope</a:t>
            </a:r>
            <a:endParaRPr sz="1450">
              <a:latin typeface="Times New Roman"/>
              <a:cs typeface="Times New Roman"/>
            </a:endParaRPr>
          </a:p>
          <a:p>
            <a:pPr marL="213360" marR="2945765" indent="-201295">
              <a:lnSpc>
                <a:spcPct val="136600"/>
              </a:lnSpc>
            </a:pPr>
            <a:r>
              <a:rPr sz="1450" b="1" u="sng" spc="-15" dirty="0">
                <a:solidFill>
                  <a:srgbClr val="0000ED"/>
                </a:solidFill>
                <a:uFill>
                  <a:solidFill>
                    <a:srgbClr val="0000ED"/>
                  </a:solidFill>
                </a:uFill>
                <a:latin typeface="Times New Roman"/>
                <a:cs typeface="Times New Roman"/>
                <a:hlinkClick r:id="rId7" action="ppaction://hlinksldjump"/>
              </a:rPr>
              <a:t>Control Structures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7" action="ppaction://hlinksldjump"/>
              </a:rPr>
              <a:t>Introduction</a:t>
            </a:r>
            <a:endParaRPr sz="1450">
              <a:latin typeface="Times New Roman"/>
              <a:cs typeface="Times New Roman"/>
            </a:endParaRPr>
          </a:p>
          <a:p>
            <a:pPr marL="213360">
              <a:lnSpc>
                <a:spcPct val="100000"/>
              </a:lnSpc>
              <a:spcBef>
                <a:spcPts val="635"/>
              </a:spcBef>
            </a:pPr>
            <a:r>
              <a:rPr sz="1450" b="1" u="sng" spc="-10" dirty="0">
                <a:solidFill>
                  <a:srgbClr val="0000ED"/>
                </a:solidFill>
                <a:uFill>
                  <a:solidFill>
                    <a:srgbClr val="0000ED"/>
                  </a:solidFill>
                </a:uFill>
                <a:latin typeface="Times New Roman"/>
                <a:cs typeface="Times New Roman"/>
                <a:hlinkClick r:id="rId7" action="ppaction://hlinksldjump"/>
              </a:rPr>
              <a:t>if</a:t>
            </a:r>
            <a:endParaRPr sz="1450">
              <a:latin typeface="Times New Roman"/>
              <a:cs typeface="Times New Roman"/>
            </a:endParaRPr>
          </a:p>
          <a:p>
            <a:pPr marL="213360">
              <a:lnSpc>
                <a:spcPct val="100000"/>
              </a:lnSpc>
              <a:spcBef>
                <a:spcPts val="635"/>
              </a:spcBef>
            </a:pPr>
            <a:r>
              <a:rPr sz="1450" b="1" u="sng" spc="-10" dirty="0">
                <a:solidFill>
                  <a:srgbClr val="0000ED"/>
                </a:solidFill>
                <a:uFill>
                  <a:solidFill>
                    <a:srgbClr val="0000ED"/>
                  </a:solidFill>
                </a:uFill>
                <a:latin typeface="Times New Roman"/>
                <a:cs typeface="Times New Roman"/>
                <a:hlinkClick r:id="rId8" action="ppaction://hlinksldjump"/>
              </a:rPr>
              <a:t>if… else</a:t>
            </a:r>
            <a:endParaRPr sz="1450">
              <a:latin typeface="Times New Roman"/>
              <a:cs typeface="Times New Roman"/>
            </a:endParaRPr>
          </a:p>
          <a:p>
            <a:pPr marL="213360" marR="2493010">
              <a:lnSpc>
                <a:spcPct val="136600"/>
              </a:lnSpc>
            </a:pPr>
            <a:r>
              <a:rPr sz="1450" b="1" u="sng" spc="-15" dirty="0">
                <a:solidFill>
                  <a:srgbClr val="0000ED"/>
                </a:solidFill>
                <a:uFill>
                  <a:solidFill>
                    <a:srgbClr val="0000ED"/>
                  </a:solidFill>
                </a:uFill>
                <a:latin typeface="Times New Roman"/>
                <a:cs typeface="Times New Roman"/>
                <a:hlinkClick r:id="rId8" action="ppaction://hlinksldjump"/>
              </a:rPr>
              <a:t>Exercise: </a:t>
            </a:r>
            <a:r>
              <a:rPr sz="1450" b="1" u="sng" spc="-10" dirty="0">
                <a:solidFill>
                  <a:srgbClr val="0000ED"/>
                </a:solidFill>
                <a:uFill>
                  <a:solidFill>
                    <a:srgbClr val="0000ED"/>
                  </a:solidFill>
                </a:uFill>
                <a:latin typeface="Times New Roman"/>
                <a:cs typeface="Times New Roman"/>
                <a:hlinkClick r:id="rId8" action="ppaction://hlinksldjump"/>
              </a:rPr>
              <a:t>Open Hours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9" action="ppaction://hlinksldjump"/>
              </a:rPr>
              <a:t>PHP</a:t>
            </a:r>
            <a:r>
              <a:rPr sz="1450" b="1" u="sng" spc="-90"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Switch</a:t>
            </a:r>
            <a:endParaRPr sz="1450">
              <a:latin typeface="Times New Roman"/>
              <a:cs typeface="Times New Roman"/>
            </a:endParaRPr>
          </a:p>
          <a:p>
            <a:pPr marL="423545" marR="3164205" indent="-210820" algn="just">
              <a:lnSpc>
                <a:spcPct val="136600"/>
              </a:lnSpc>
            </a:pPr>
            <a:r>
              <a:rPr sz="1450" b="1" u="sng" spc="-15" dirty="0">
                <a:solidFill>
                  <a:srgbClr val="0000ED"/>
                </a:solidFill>
                <a:uFill>
                  <a:solidFill>
                    <a:srgbClr val="0000ED"/>
                  </a:solidFill>
                </a:uFill>
                <a:latin typeface="Times New Roman"/>
                <a:cs typeface="Times New Roman"/>
                <a:hlinkClick r:id="rId9" action="ppaction://hlinksldjump"/>
              </a:rPr>
              <a:t>PHP</a:t>
            </a:r>
            <a:r>
              <a:rPr sz="1450" b="1" u="sng" spc="-150"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Looping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9" action="ppaction://hlinksldjump"/>
              </a:rPr>
              <a:t>PHP </a:t>
            </a:r>
            <a:r>
              <a:rPr sz="1450" b="1" u="sng" spc="-10" dirty="0">
                <a:solidFill>
                  <a:srgbClr val="0000ED"/>
                </a:solidFill>
                <a:uFill>
                  <a:solidFill>
                    <a:srgbClr val="0000ED"/>
                  </a:solidFill>
                </a:uFill>
                <a:latin typeface="Times New Roman"/>
                <a:cs typeface="Times New Roman"/>
                <a:hlinkClick r:id="rId9" action="ppaction://hlinksldjump"/>
              </a:rPr>
              <a:t>while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0" action="ppaction://hlinksldjump"/>
              </a:rPr>
              <a:t>PHP</a:t>
            </a:r>
            <a:r>
              <a:rPr sz="1450" b="1" u="sng" spc="-100" dirty="0">
                <a:solidFill>
                  <a:srgbClr val="0000ED"/>
                </a:solidFill>
                <a:uFill>
                  <a:solidFill>
                    <a:srgbClr val="0000ED"/>
                  </a:solidFill>
                </a:uFill>
                <a:latin typeface="Times New Roman"/>
                <a:cs typeface="Times New Roman"/>
                <a:hlinkClick r:id="rId10" action="ppaction://hlinksldjump"/>
              </a:rPr>
              <a:t> </a:t>
            </a:r>
            <a:r>
              <a:rPr sz="1450" b="1" u="sng" spc="-10" dirty="0">
                <a:solidFill>
                  <a:srgbClr val="0000ED"/>
                </a:solidFill>
                <a:uFill>
                  <a:solidFill>
                    <a:srgbClr val="0000ED"/>
                  </a:solidFill>
                </a:uFill>
                <a:latin typeface="Times New Roman"/>
                <a:cs typeface="Times New Roman"/>
                <a:hlinkClick r:id="rId10" action="ppaction://hlinksldjump"/>
              </a:rPr>
              <a:t>for</a:t>
            </a:r>
            <a:endParaRPr sz="1450">
              <a:latin typeface="Times New Roman"/>
              <a:cs typeface="Times New Roman"/>
            </a:endParaRPr>
          </a:p>
          <a:p>
            <a:pPr marL="213360" marR="1369695" indent="-201295">
              <a:lnSpc>
                <a:spcPct val="136600"/>
              </a:lnSpc>
            </a:pPr>
            <a:r>
              <a:rPr sz="1450" b="1" u="sng" spc="-10" dirty="0">
                <a:solidFill>
                  <a:srgbClr val="0000ED"/>
                </a:solidFill>
                <a:uFill>
                  <a:solidFill>
                    <a:srgbClr val="0000ED"/>
                  </a:solidFill>
                </a:uFill>
                <a:latin typeface="Times New Roman"/>
                <a:cs typeface="Times New Roman"/>
                <a:hlinkClick r:id="rId11" action="ppaction://hlinksldjump"/>
              </a:rPr>
              <a:t>How to use a database, such </a:t>
            </a:r>
            <a:r>
              <a:rPr sz="1450" b="1" u="sng" spc="-5" dirty="0">
                <a:solidFill>
                  <a:srgbClr val="0000ED"/>
                </a:solidFill>
                <a:uFill>
                  <a:solidFill>
                    <a:srgbClr val="0000ED"/>
                  </a:solidFill>
                </a:uFill>
                <a:latin typeface="Times New Roman"/>
                <a:cs typeface="Times New Roman"/>
                <a:hlinkClick r:id="rId11" action="ppaction://hlinksldjump"/>
              </a:rPr>
              <a:t>as </a:t>
            </a:r>
            <a:r>
              <a:rPr sz="1450" b="1" u="sng" spc="-10" dirty="0">
                <a:solidFill>
                  <a:srgbClr val="0000ED"/>
                </a:solidFill>
                <a:uFill>
                  <a:solidFill>
                    <a:srgbClr val="0000ED"/>
                  </a:solidFill>
                </a:uFill>
                <a:latin typeface="Times New Roman"/>
                <a:cs typeface="Times New Roman"/>
                <a:hlinkClick r:id="rId11" action="ppaction://hlinksldjump"/>
              </a:rPr>
              <a:t>mySQL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1" action="ppaction://hlinksldjump"/>
              </a:rPr>
              <a:t>Introduction</a:t>
            </a:r>
            <a:endParaRPr sz="1450">
              <a:latin typeface="Times New Roman"/>
              <a:cs typeface="Times New Roman"/>
            </a:endParaRPr>
          </a:p>
          <a:p>
            <a:pPr marL="213360">
              <a:lnSpc>
                <a:spcPct val="100000"/>
              </a:lnSpc>
              <a:spcBef>
                <a:spcPts val="635"/>
              </a:spcBef>
            </a:pPr>
            <a:r>
              <a:rPr sz="1450" b="1" u="sng" spc="-10" dirty="0">
                <a:solidFill>
                  <a:srgbClr val="0000ED"/>
                </a:solidFill>
                <a:uFill>
                  <a:solidFill>
                    <a:srgbClr val="0000ED"/>
                  </a:solidFill>
                </a:uFill>
                <a:latin typeface="Times New Roman"/>
                <a:cs typeface="Times New Roman"/>
                <a:hlinkClick r:id="rId11" action="ppaction://hlinksldjump"/>
              </a:rPr>
              <a:t>What </a:t>
            </a:r>
            <a:r>
              <a:rPr sz="1450" b="1" u="sng" spc="-15" dirty="0">
                <a:solidFill>
                  <a:srgbClr val="0000ED"/>
                </a:solidFill>
                <a:uFill>
                  <a:solidFill>
                    <a:srgbClr val="0000ED"/>
                  </a:solidFill>
                </a:uFill>
                <a:latin typeface="Times New Roman"/>
                <a:cs typeface="Times New Roman"/>
                <a:hlinkClick r:id="rId11" action="ppaction://hlinksldjump"/>
              </a:rPr>
              <a:t>are</a:t>
            </a:r>
            <a:r>
              <a:rPr sz="1450" b="1" u="sng" spc="-5" dirty="0">
                <a:solidFill>
                  <a:srgbClr val="0000ED"/>
                </a:solidFill>
                <a:uFill>
                  <a:solidFill>
                    <a:srgbClr val="0000ED"/>
                  </a:solidFill>
                </a:uFill>
                <a:latin typeface="Times New Roman"/>
                <a:cs typeface="Times New Roman"/>
                <a:hlinkClick r:id="rId11" action="ppaction://hlinksldjump"/>
              </a:rPr>
              <a:t> </a:t>
            </a:r>
            <a:r>
              <a:rPr sz="1450" b="1" u="sng" spc="-10" dirty="0">
                <a:solidFill>
                  <a:srgbClr val="0000ED"/>
                </a:solidFill>
                <a:uFill>
                  <a:solidFill>
                    <a:srgbClr val="0000ED"/>
                  </a:solidFill>
                </a:uFill>
                <a:latin typeface="Times New Roman"/>
                <a:cs typeface="Times New Roman"/>
                <a:hlinkClick r:id="rId11" action="ppaction://hlinksldjump"/>
              </a:rPr>
              <a:t>Databases?</a:t>
            </a:r>
            <a:endParaRPr sz="1450">
              <a:latin typeface="Times New Roman"/>
              <a:cs typeface="Times New Roman"/>
            </a:endParaRPr>
          </a:p>
          <a:p>
            <a:pPr marL="423545" marR="1459230" indent="-210820">
              <a:lnSpc>
                <a:spcPct val="136600"/>
              </a:lnSpc>
            </a:pPr>
            <a:r>
              <a:rPr sz="1450" b="1" u="sng" spc="-10" dirty="0">
                <a:solidFill>
                  <a:srgbClr val="0000ED"/>
                </a:solidFill>
                <a:uFill>
                  <a:solidFill>
                    <a:srgbClr val="0000ED"/>
                  </a:solidFill>
                </a:uFill>
                <a:latin typeface="Times New Roman"/>
                <a:cs typeface="Times New Roman"/>
                <a:hlinkClick r:id="rId12" action="ppaction://hlinksldjump"/>
              </a:rPr>
              <a:t>Getting Started with </a:t>
            </a:r>
            <a:r>
              <a:rPr sz="1450" b="1" u="sng" spc="-15" dirty="0">
                <a:solidFill>
                  <a:srgbClr val="0000ED"/>
                </a:solidFill>
                <a:uFill>
                  <a:solidFill>
                    <a:srgbClr val="0000ED"/>
                  </a:solidFill>
                </a:uFill>
                <a:latin typeface="Times New Roman"/>
                <a:cs typeface="Times New Roman"/>
                <a:hlinkClick r:id="rId12" action="ppaction://hlinksldjump"/>
              </a:rPr>
              <a:t>phpMyAdmin </a:t>
            </a:r>
            <a:r>
              <a:rPr sz="1450" b="1" spc="-1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3" action="ppaction://hlinksldjump"/>
              </a:rPr>
              <a:t>What is</a:t>
            </a:r>
            <a:r>
              <a:rPr sz="1450" b="1" u="sng" spc="-5" dirty="0">
                <a:solidFill>
                  <a:srgbClr val="0000ED"/>
                </a:solidFill>
                <a:uFill>
                  <a:solidFill>
                    <a:srgbClr val="0000ED"/>
                  </a:solidFill>
                </a:uFill>
                <a:latin typeface="Times New Roman"/>
                <a:cs typeface="Times New Roman"/>
                <a:hlinkClick r:id="rId13" action="ppaction://hlinksldjump"/>
              </a:rPr>
              <a:t> </a:t>
            </a:r>
            <a:r>
              <a:rPr sz="1450" b="1" u="sng" spc="-15" dirty="0">
                <a:solidFill>
                  <a:srgbClr val="0000ED"/>
                </a:solidFill>
                <a:uFill>
                  <a:solidFill>
                    <a:srgbClr val="0000ED"/>
                  </a:solidFill>
                </a:uFill>
                <a:latin typeface="Times New Roman"/>
                <a:cs typeface="Times New Roman"/>
                <a:hlinkClick r:id="rId13" action="ppaction://hlinksldjump"/>
              </a:rPr>
              <a:t>phpMyAdmin?</a:t>
            </a:r>
            <a:endParaRPr sz="1450">
              <a:latin typeface="Times New Roman"/>
              <a:cs typeface="Times New Roman"/>
            </a:endParaRPr>
          </a:p>
          <a:p>
            <a:pPr marL="423545" marR="815340">
              <a:lnSpc>
                <a:spcPct val="136600"/>
              </a:lnSpc>
            </a:pPr>
            <a:r>
              <a:rPr sz="1450" b="1" u="sng" spc="-10" dirty="0">
                <a:solidFill>
                  <a:srgbClr val="0000ED"/>
                </a:solidFill>
                <a:uFill>
                  <a:solidFill>
                    <a:srgbClr val="0000ED"/>
                  </a:solidFill>
                </a:uFill>
                <a:latin typeface="Times New Roman"/>
                <a:cs typeface="Times New Roman"/>
                <a:hlinkClick r:id="rId13" action="ppaction://hlinksldjump"/>
              </a:rPr>
              <a:t>Using </a:t>
            </a:r>
            <a:r>
              <a:rPr sz="1450" b="1" u="sng" spc="-15" dirty="0">
                <a:solidFill>
                  <a:srgbClr val="0000ED"/>
                </a:solidFill>
                <a:uFill>
                  <a:solidFill>
                    <a:srgbClr val="0000ED"/>
                  </a:solidFill>
                </a:uFill>
                <a:latin typeface="Times New Roman"/>
                <a:cs typeface="Times New Roman"/>
                <a:hlinkClick r:id="rId13" action="ppaction://hlinksldjump"/>
              </a:rPr>
              <a:t>phpMyAdmin </a:t>
            </a:r>
            <a:r>
              <a:rPr sz="1450" b="1" u="sng" spc="-10" dirty="0">
                <a:solidFill>
                  <a:srgbClr val="0000ED"/>
                </a:solidFill>
                <a:uFill>
                  <a:solidFill>
                    <a:srgbClr val="0000ED"/>
                  </a:solidFill>
                </a:uFill>
                <a:latin typeface="Times New Roman"/>
                <a:cs typeface="Times New Roman"/>
                <a:hlinkClick r:id="rId13" action="ppaction://hlinksldjump"/>
              </a:rPr>
              <a:t>to </a:t>
            </a:r>
            <a:r>
              <a:rPr sz="1450" b="1" u="sng" spc="-15" dirty="0">
                <a:solidFill>
                  <a:srgbClr val="0000ED"/>
                </a:solidFill>
                <a:uFill>
                  <a:solidFill>
                    <a:srgbClr val="0000ED"/>
                  </a:solidFill>
                </a:uFill>
                <a:latin typeface="Times New Roman"/>
                <a:cs typeface="Times New Roman"/>
                <a:hlinkClick r:id="rId13" action="ppaction://hlinksldjump"/>
              </a:rPr>
              <a:t>create </a:t>
            </a:r>
            <a:r>
              <a:rPr sz="1450" b="1" u="sng" spc="-10" dirty="0">
                <a:solidFill>
                  <a:srgbClr val="0000ED"/>
                </a:solidFill>
                <a:uFill>
                  <a:solidFill>
                    <a:srgbClr val="0000ED"/>
                  </a:solidFill>
                </a:uFill>
                <a:latin typeface="Times New Roman"/>
                <a:cs typeface="Times New Roman"/>
                <a:hlinkClick r:id="rId13" action="ppaction://hlinksldjump"/>
              </a:rPr>
              <a:t>a database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4" action="ppaction://hlinksldjump"/>
              </a:rPr>
              <a:t>Introduction </a:t>
            </a:r>
            <a:r>
              <a:rPr sz="1450" b="1" u="sng" spc="-10" dirty="0">
                <a:solidFill>
                  <a:srgbClr val="0000ED"/>
                </a:solidFill>
                <a:uFill>
                  <a:solidFill>
                    <a:srgbClr val="0000ED"/>
                  </a:solidFill>
                </a:uFill>
                <a:latin typeface="Times New Roman"/>
                <a:cs typeface="Times New Roman"/>
                <a:hlinkClick r:id="rId14" action="ppaction://hlinksldjump"/>
              </a:rPr>
              <a:t>to</a:t>
            </a:r>
            <a:r>
              <a:rPr sz="1450" b="1" u="sng" dirty="0">
                <a:solidFill>
                  <a:srgbClr val="0000ED"/>
                </a:solidFill>
                <a:uFill>
                  <a:solidFill>
                    <a:srgbClr val="0000ED"/>
                  </a:solidFill>
                </a:uFill>
                <a:latin typeface="Times New Roman"/>
                <a:cs typeface="Times New Roman"/>
                <a:hlinkClick r:id="rId14" action="ppaction://hlinksldjump"/>
              </a:rPr>
              <a:t> </a:t>
            </a:r>
            <a:r>
              <a:rPr sz="1450" b="1" u="sng" spc="-15" dirty="0">
                <a:solidFill>
                  <a:srgbClr val="0000ED"/>
                </a:solidFill>
                <a:uFill>
                  <a:solidFill>
                    <a:srgbClr val="0000ED"/>
                  </a:solidFill>
                </a:uFill>
                <a:latin typeface="Times New Roman"/>
                <a:cs typeface="Times New Roman"/>
                <a:hlinkClick r:id="rId14" action="ppaction://hlinksldjump"/>
              </a:rPr>
              <a:t>SQL</a:t>
            </a:r>
            <a:endParaRPr sz="1450">
              <a:latin typeface="Times New Roman"/>
              <a:cs typeface="Times New Roman"/>
            </a:endParaRPr>
          </a:p>
          <a:p>
            <a:pPr marL="213360" marR="5080" indent="210185">
              <a:lnSpc>
                <a:spcPct val="136600"/>
              </a:lnSpc>
            </a:pPr>
            <a:r>
              <a:rPr sz="1450" b="1" u="sng" spc="-10" dirty="0">
                <a:solidFill>
                  <a:srgbClr val="0000ED"/>
                </a:solidFill>
                <a:uFill>
                  <a:solidFill>
                    <a:srgbClr val="0000ED"/>
                  </a:solidFill>
                </a:uFill>
                <a:latin typeface="Times New Roman"/>
                <a:cs typeface="Times New Roman"/>
                <a:hlinkClick r:id="rId14" action="ppaction://hlinksldjump"/>
              </a:rPr>
              <a:t>Using </a:t>
            </a:r>
            <a:r>
              <a:rPr sz="1450" b="1" u="sng" spc="-15" dirty="0">
                <a:solidFill>
                  <a:srgbClr val="0000ED"/>
                </a:solidFill>
                <a:uFill>
                  <a:solidFill>
                    <a:srgbClr val="0000ED"/>
                  </a:solidFill>
                </a:uFill>
                <a:latin typeface="Times New Roman"/>
                <a:cs typeface="Times New Roman"/>
                <a:hlinkClick r:id="rId14" action="ppaction://hlinksldjump"/>
              </a:rPr>
              <a:t>phpMyAdmin </a:t>
            </a:r>
            <a:r>
              <a:rPr sz="1450" b="1" u="sng" spc="-10" dirty="0">
                <a:solidFill>
                  <a:srgbClr val="0000ED"/>
                </a:solidFill>
                <a:uFill>
                  <a:solidFill>
                    <a:srgbClr val="0000ED"/>
                  </a:solidFill>
                </a:uFill>
                <a:latin typeface="Times New Roman"/>
                <a:cs typeface="Times New Roman"/>
                <a:hlinkClick r:id="rId14" action="ppaction://hlinksldjump"/>
              </a:rPr>
              <a:t>to </a:t>
            </a:r>
            <a:r>
              <a:rPr sz="1450" b="1" u="sng" spc="-15" dirty="0">
                <a:solidFill>
                  <a:srgbClr val="0000ED"/>
                </a:solidFill>
                <a:uFill>
                  <a:solidFill>
                    <a:srgbClr val="0000ED"/>
                  </a:solidFill>
                </a:uFill>
                <a:latin typeface="Times New Roman"/>
                <a:cs typeface="Times New Roman"/>
                <a:hlinkClick r:id="rId14" action="ppaction://hlinksldjump"/>
              </a:rPr>
              <a:t>create </a:t>
            </a:r>
            <a:r>
              <a:rPr sz="1450" b="1" u="sng" spc="-10" dirty="0">
                <a:solidFill>
                  <a:srgbClr val="0000ED"/>
                </a:solidFill>
                <a:uFill>
                  <a:solidFill>
                    <a:srgbClr val="0000ED"/>
                  </a:solidFill>
                </a:uFill>
                <a:latin typeface="Times New Roman"/>
                <a:cs typeface="Times New Roman"/>
                <a:hlinkClick r:id="rId14" action="ppaction://hlinksldjump"/>
              </a:rPr>
              <a:t>a </a:t>
            </a:r>
            <a:r>
              <a:rPr sz="1450" b="1" u="sng" spc="-35" dirty="0">
                <a:solidFill>
                  <a:srgbClr val="0000ED"/>
                </a:solidFill>
                <a:uFill>
                  <a:solidFill>
                    <a:srgbClr val="0000ED"/>
                  </a:solidFill>
                </a:uFill>
                <a:latin typeface="Times New Roman"/>
                <a:cs typeface="Times New Roman"/>
                <a:hlinkClick r:id="rId14" action="ppaction://hlinksldjump"/>
              </a:rPr>
              <a:t>Table </a:t>
            </a:r>
            <a:r>
              <a:rPr sz="1450" b="1" u="sng" spc="-10" dirty="0">
                <a:solidFill>
                  <a:srgbClr val="0000ED"/>
                </a:solidFill>
                <a:uFill>
                  <a:solidFill>
                    <a:srgbClr val="0000ED"/>
                  </a:solidFill>
                </a:uFill>
                <a:latin typeface="Times New Roman"/>
                <a:cs typeface="Times New Roman"/>
                <a:hlinkClick r:id="rId14" action="ppaction://hlinksldjump"/>
              </a:rPr>
              <a:t>in a database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5" action="ppaction://hlinksldjump"/>
              </a:rPr>
              <a:t>Defining our first</a:t>
            </a:r>
            <a:r>
              <a:rPr sz="1450" b="1" u="sng" spc="-25" dirty="0">
                <a:solidFill>
                  <a:srgbClr val="0000ED"/>
                </a:solidFill>
                <a:uFill>
                  <a:solidFill>
                    <a:srgbClr val="0000ED"/>
                  </a:solidFill>
                </a:uFill>
                <a:latin typeface="Times New Roman"/>
                <a:cs typeface="Times New Roman"/>
                <a:hlinkClick r:id="rId15" action="ppaction://hlinksldjump"/>
              </a:rPr>
              <a:t> </a:t>
            </a:r>
            <a:r>
              <a:rPr sz="1450" b="1" u="sng" spc="-10" dirty="0">
                <a:solidFill>
                  <a:srgbClr val="0000ED"/>
                </a:solidFill>
                <a:uFill>
                  <a:solidFill>
                    <a:srgbClr val="0000ED"/>
                  </a:solidFill>
                </a:uFill>
                <a:latin typeface="Times New Roman"/>
                <a:cs typeface="Times New Roman"/>
                <a:hlinkClick r:id="rId15" action="ppaction://hlinksldjump"/>
              </a:rPr>
              <a:t>table</a:t>
            </a:r>
            <a:endParaRPr sz="1450">
              <a:latin typeface="Times New Roman"/>
              <a:cs typeface="Times New Roman"/>
            </a:endParaRPr>
          </a:p>
          <a:p>
            <a:pPr marL="423545">
              <a:lnSpc>
                <a:spcPct val="100000"/>
              </a:lnSpc>
              <a:spcBef>
                <a:spcPts val="635"/>
              </a:spcBef>
            </a:pPr>
            <a:r>
              <a:rPr sz="1450" b="1" u="sng" spc="-10" dirty="0">
                <a:solidFill>
                  <a:srgbClr val="0000ED"/>
                </a:solidFill>
                <a:uFill>
                  <a:solidFill>
                    <a:srgbClr val="0000ED"/>
                  </a:solidFill>
                </a:uFill>
                <a:latin typeface="Times New Roman"/>
                <a:cs typeface="Times New Roman"/>
                <a:hlinkClick r:id="rId16" action="ppaction://hlinksldjump"/>
              </a:rPr>
              <a:t>What defines an</a:t>
            </a:r>
            <a:r>
              <a:rPr sz="1450" b="1" u="sng" dirty="0">
                <a:solidFill>
                  <a:srgbClr val="0000ED"/>
                </a:solidFill>
                <a:uFill>
                  <a:solidFill>
                    <a:srgbClr val="0000ED"/>
                  </a:solidFill>
                </a:uFill>
                <a:latin typeface="Times New Roman"/>
                <a:cs typeface="Times New Roman"/>
                <a:hlinkClick r:id="rId16" action="ppaction://hlinksldjump"/>
              </a:rPr>
              <a:t> </a:t>
            </a:r>
            <a:r>
              <a:rPr sz="1450" b="1" u="sng" spc="-10" dirty="0">
                <a:solidFill>
                  <a:srgbClr val="0000ED"/>
                </a:solidFill>
                <a:uFill>
                  <a:solidFill>
                    <a:srgbClr val="0000ED"/>
                  </a:solidFill>
                </a:uFill>
                <a:latin typeface="Times New Roman"/>
                <a:cs typeface="Times New Roman"/>
                <a:hlinkClick r:id="rId16" action="ppaction://hlinksldjump"/>
              </a:rPr>
              <a:t>automobile?</a:t>
            </a:r>
            <a:endParaRPr sz="1450">
              <a:latin typeface="Times New Roman"/>
              <a:cs typeface="Times New Roman"/>
            </a:endParaRPr>
          </a:p>
          <a:p>
            <a:pPr marL="423545" marR="3131820" indent="-210820">
              <a:lnSpc>
                <a:spcPct val="136600"/>
              </a:lnSpc>
            </a:pPr>
            <a:r>
              <a:rPr sz="1450" b="1" u="sng" spc="-10" dirty="0">
                <a:solidFill>
                  <a:srgbClr val="0000ED"/>
                </a:solidFill>
                <a:uFill>
                  <a:solidFill>
                    <a:srgbClr val="0000ED"/>
                  </a:solidFill>
                </a:uFill>
                <a:latin typeface="Times New Roman"/>
                <a:cs typeface="Times New Roman"/>
                <a:hlinkClick r:id="rId16" action="ppaction://hlinksldjump"/>
              </a:rPr>
              <a:t>Datatypes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6" action="ppaction://hlinksldjump"/>
              </a:rPr>
              <a:t>Numbers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7" action="ppaction://hlinksldjump"/>
              </a:rPr>
              <a:t>Ch</a:t>
            </a:r>
            <a:r>
              <a:rPr sz="1450" b="1" u="sng" spc="-10" dirty="0">
                <a:solidFill>
                  <a:srgbClr val="0000ED"/>
                </a:solidFill>
                <a:uFill>
                  <a:solidFill>
                    <a:srgbClr val="0000ED"/>
                  </a:solidFill>
                </a:uFill>
                <a:latin typeface="Times New Roman"/>
                <a:cs typeface="Times New Roman"/>
                <a:hlinkClick r:id="rId17" action="ppaction://hlinksldjump"/>
              </a:rPr>
              <a:t>aracter</a:t>
            </a:r>
            <a:r>
              <a:rPr sz="1450" b="1" u="sng" spc="-5" dirty="0">
                <a:solidFill>
                  <a:srgbClr val="0000ED"/>
                </a:solidFill>
                <a:uFill>
                  <a:solidFill>
                    <a:srgbClr val="0000ED"/>
                  </a:solidFill>
                </a:uFill>
                <a:latin typeface="Times New Roman"/>
                <a:cs typeface="Times New Roman"/>
                <a:hlinkClick r:id="rId17" action="ppaction://hlinksldjump"/>
              </a:rPr>
              <a:t>s</a:t>
            </a:r>
            <a:endParaRPr sz="145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05917" y="448167"/>
            <a:ext cx="2148165" cy="4481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115074"/>
            <a:ext cx="6627495" cy="2336800"/>
          </a:xfrm>
          <a:prstGeom prst="rect">
            <a:avLst/>
          </a:prstGeom>
        </p:spPr>
        <p:txBody>
          <a:bodyPr vert="horz" wrap="square" lIns="0" tIns="90805" rIns="0" bIns="0" rtlCol="0">
            <a:spAutoFit/>
          </a:bodyPr>
          <a:lstStyle/>
          <a:p>
            <a:pPr marL="186055">
              <a:lnSpc>
                <a:spcPct val="100000"/>
              </a:lnSpc>
              <a:spcBef>
                <a:spcPts val="715"/>
              </a:spcBef>
            </a:pPr>
            <a:r>
              <a:rPr sz="1450" spc="-10" dirty="0">
                <a:latin typeface="Times New Roman"/>
                <a:cs typeface="Times New Roman"/>
              </a:rPr>
              <a:t>Note that when you assign text to </a:t>
            </a:r>
            <a:r>
              <a:rPr sz="1450" spc="-5" dirty="0">
                <a:latin typeface="Times New Roman"/>
                <a:cs typeface="Times New Roman"/>
              </a:rPr>
              <a:t>a </a:t>
            </a:r>
            <a:r>
              <a:rPr sz="1450" spc="-10" dirty="0">
                <a:latin typeface="Times New Roman"/>
                <a:cs typeface="Times New Roman"/>
              </a:rPr>
              <a:t>variable, you </a:t>
            </a:r>
            <a:r>
              <a:rPr sz="1450" spc="-5" dirty="0">
                <a:latin typeface="Times New Roman"/>
                <a:cs typeface="Times New Roman"/>
              </a:rPr>
              <a:t>put </a:t>
            </a:r>
            <a:r>
              <a:rPr sz="1450" spc="-10" dirty="0">
                <a:latin typeface="Times New Roman"/>
                <a:cs typeface="Times New Roman"/>
              </a:rPr>
              <a:t>the text in</a:t>
            </a:r>
            <a:r>
              <a:rPr sz="1450" spc="75" dirty="0">
                <a:latin typeface="Times New Roman"/>
                <a:cs typeface="Times New Roman"/>
              </a:rPr>
              <a:t> </a:t>
            </a:r>
            <a:r>
              <a:rPr sz="1450" spc="-10" dirty="0">
                <a:latin typeface="Times New Roman"/>
                <a:cs typeface="Times New Roman"/>
              </a:rPr>
              <a:t>quotes.</a:t>
            </a:r>
            <a:endParaRPr sz="1450">
              <a:latin typeface="Times New Roman"/>
              <a:cs typeface="Times New Roman"/>
            </a:endParaRPr>
          </a:p>
          <a:p>
            <a:pPr marL="12700">
              <a:lnSpc>
                <a:spcPct val="100000"/>
              </a:lnSpc>
              <a:spcBef>
                <a:spcPts val="725"/>
              </a:spcBef>
            </a:pPr>
            <a:r>
              <a:rPr sz="1650" b="1" spc="-20" dirty="0">
                <a:solidFill>
                  <a:srgbClr val="003366"/>
                </a:solidFill>
                <a:latin typeface="Times New Roman"/>
                <a:cs typeface="Times New Roman"/>
              </a:rPr>
              <a:t>Variable </a:t>
            </a:r>
            <a:r>
              <a:rPr sz="1650" b="1" dirty="0">
                <a:solidFill>
                  <a:srgbClr val="003366"/>
                </a:solidFill>
                <a:latin typeface="Times New Roman"/>
                <a:cs typeface="Times New Roman"/>
              </a:rPr>
              <a:t>Naming </a:t>
            </a:r>
            <a:r>
              <a:rPr sz="1650" b="1" spc="-5" dirty="0">
                <a:solidFill>
                  <a:srgbClr val="003366"/>
                </a:solidFill>
                <a:latin typeface="Times New Roman"/>
                <a:cs typeface="Times New Roman"/>
              </a:rPr>
              <a:t>Conventions </a:t>
            </a:r>
            <a:r>
              <a:rPr sz="1650" b="1" dirty="0">
                <a:solidFill>
                  <a:srgbClr val="003366"/>
                </a:solidFill>
                <a:latin typeface="Times New Roman"/>
                <a:cs typeface="Times New Roman"/>
              </a:rPr>
              <a:t>and </a:t>
            </a:r>
            <a:r>
              <a:rPr sz="1650" b="1" spc="-5" dirty="0">
                <a:solidFill>
                  <a:srgbClr val="003366"/>
                </a:solidFill>
                <a:latin typeface="Times New Roman"/>
                <a:cs typeface="Times New Roman"/>
              </a:rPr>
              <a:t>Best</a:t>
            </a:r>
            <a:r>
              <a:rPr sz="1650" b="1" spc="25" dirty="0">
                <a:solidFill>
                  <a:srgbClr val="003366"/>
                </a:solidFill>
                <a:latin typeface="Times New Roman"/>
                <a:cs typeface="Times New Roman"/>
              </a:rPr>
              <a:t> </a:t>
            </a:r>
            <a:r>
              <a:rPr sz="1650" b="1" spc="-5" dirty="0">
                <a:solidFill>
                  <a:srgbClr val="003366"/>
                </a:solidFill>
                <a:latin typeface="Times New Roman"/>
                <a:cs typeface="Times New Roman"/>
              </a:rPr>
              <a:t>Practices</a:t>
            </a:r>
            <a:endParaRPr sz="1650">
              <a:latin typeface="Times New Roman"/>
              <a:cs typeface="Times New Roman"/>
            </a:endParaRPr>
          </a:p>
          <a:p>
            <a:pPr marL="186055" marR="5080">
              <a:lnSpc>
                <a:spcPts val="1660"/>
              </a:lnSpc>
              <a:spcBef>
                <a:spcPts val="860"/>
              </a:spcBef>
            </a:pPr>
            <a:r>
              <a:rPr sz="1450" spc="-30" dirty="0">
                <a:latin typeface="Times New Roman"/>
                <a:cs typeface="Times New Roman"/>
              </a:rPr>
              <a:t>Variables </a:t>
            </a:r>
            <a:r>
              <a:rPr sz="1450" spc="-10" dirty="0">
                <a:latin typeface="Times New Roman"/>
                <a:cs typeface="Times New Roman"/>
              </a:rPr>
              <a:t>in PHP are represented by </a:t>
            </a:r>
            <a:r>
              <a:rPr sz="1450" spc="-5" dirty="0">
                <a:latin typeface="Times New Roman"/>
                <a:cs typeface="Times New Roman"/>
              </a:rPr>
              <a:t>a </a:t>
            </a:r>
            <a:r>
              <a:rPr sz="1450" spc="-10" dirty="0">
                <a:latin typeface="Times New Roman"/>
                <a:cs typeface="Times New Roman"/>
              </a:rPr>
              <a:t>dollar sign followed by the name </a:t>
            </a:r>
            <a:r>
              <a:rPr sz="1450" spc="-5" dirty="0">
                <a:latin typeface="Times New Roman"/>
                <a:cs typeface="Times New Roman"/>
              </a:rPr>
              <a:t>of </a:t>
            </a:r>
            <a:r>
              <a:rPr sz="1450" spc="-10" dirty="0">
                <a:latin typeface="Times New Roman"/>
                <a:cs typeface="Times New Roman"/>
              </a:rPr>
              <a:t>the variable.  The variable name is </a:t>
            </a:r>
            <a:r>
              <a:rPr sz="1450" b="1" spc="-10" dirty="0">
                <a:latin typeface="Times New Roman"/>
                <a:cs typeface="Times New Roman"/>
              </a:rPr>
              <a:t>case-sensitive</a:t>
            </a:r>
            <a:r>
              <a:rPr sz="1450" spc="-10" dirty="0">
                <a:latin typeface="Times New Roman"/>
                <a:cs typeface="Times New Roman"/>
              </a:rPr>
              <a:t>, meaning that PHP would treat $price and $Price as  two </a:t>
            </a:r>
            <a:r>
              <a:rPr sz="1450" spc="-15" dirty="0">
                <a:latin typeface="Times New Roman"/>
                <a:cs typeface="Times New Roman"/>
              </a:rPr>
              <a:t>different </a:t>
            </a:r>
            <a:r>
              <a:rPr sz="1450" spc="-10" dirty="0">
                <a:latin typeface="Times New Roman"/>
                <a:cs typeface="Times New Roman"/>
              </a:rPr>
              <a:t>variables. </a:t>
            </a:r>
            <a:r>
              <a:rPr sz="1450" spc="-5" dirty="0">
                <a:latin typeface="Times New Roman"/>
                <a:cs typeface="Times New Roman"/>
              </a:rPr>
              <a:t>I </a:t>
            </a:r>
            <a:r>
              <a:rPr sz="1450" spc="-15" dirty="0">
                <a:latin typeface="Times New Roman"/>
                <a:cs typeface="Times New Roman"/>
              </a:rPr>
              <a:t>can’t </a:t>
            </a:r>
            <a:r>
              <a:rPr sz="1450" spc="-10" dirty="0">
                <a:latin typeface="Times New Roman"/>
                <a:cs typeface="Times New Roman"/>
              </a:rPr>
              <a:t>overemphasize this as </a:t>
            </a:r>
            <a:r>
              <a:rPr sz="1450" spc="-5" dirty="0">
                <a:latin typeface="Times New Roman"/>
                <a:cs typeface="Times New Roman"/>
              </a:rPr>
              <a:t>a </a:t>
            </a:r>
            <a:r>
              <a:rPr sz="1450" spc="-10" dirty="0">
                <a:latin typeface="Times New Roman"/>
                <a:cs typeface="Times New Roman"/>
              </a:rPr>
              <a:t>possible source </a:t>
            </a:r>
            <a:r>
              <a:rPr sz="1450" spc="-5" dirty="0">
                <a:latin typeface="Times New Roman"/>
                <a:cs typeface="Times New Roman"/>
              </a:rPr>
              <a:t>of </a:t>
            </a:r>
            <a:r>
              <a:rPr sz="1450" spc="-10" dirty="0">
                <a:latin typeface="Times New Roman"/>
                <a:cs typeface="Times New Roman"/>
              </a:rPr>
              <a:t>confusion—  variable names are case sensitive, so pay</a:t>
            </a:r>
            <a:r>
              <a:rPr sz="1450" spc="25" dirty="0">
                <a:latin typeface="Times New Roman"/>
                <a:cs typeface="Times New Roman"/>
              </a:rPr>
              <a:t> </a:t>
            </a:r>
            <a:r>
              <a:rPr sz="1450" spc="-10" dirty="0">
                <a:latin typeface="Times New Roman"/>
                <a:cs typeface="Times New Roman"/>
              </a:rPr>
              <a:t>attention.</a:t>
            </a:r>
            <a:endParaRPr sz="1450">
              <a:latin typeface="Times New Roman"/>
              <a:cs typeface="Times New Roman"/>
            </a:endParaRPr>
          </a:p>
          <a:p>
            <a:pPr marL="186055" marR="358140">
              <a:lnSpc>
                <a:spcPts val="1660"/>
              </a:lnSpc>
              <a:spcBef>
                <a:spcPts val="710"/>
              </a:spcBef>
            </a:pPr>
            <a:r>
              <a:rPr sz="1450" spc="-30" dirty="0">
                <a:latin typeface="Times New Roman"/>
                <a:cs typeface="Times New Roman"/>
              </a:rPr>
              <a:t>Variable </a:t>
            </a:r>
            <a:r>
              <a:rPr sz="1450" spc="-10" dirty="0">
                <a:latin typeface="Times New Roman"/>
                <a:cs typeface="Times New Roman"/>
              </a:rPr>
              <a:t>names follow the same rules as other labels in </a:t>
            </a:r>
            <a:r>
              <a:rPr sz="1450" spc="-50" dirty="0">
                <a:latin typeface="Times New Roman"/>
                <a:cs typeface="Times New Roman"/>
              </a:rPr>
              <a:t>PHP. </a:t>
            </a:r>
            <a:r>
              <a:rPr sz="1450" spc="-10" dirty="0">
                <a:latin typeface="Times New Roman"/>
                <a:cs typeface="Times New Roman"/>
              </a:rPr>
              <a:t>A valid variable name  starts with </a:t>
            </a:r>
            <a:r>
              <a:rPr sz="1450" spc="-5" dirty="0">
                <a:latin typeface="Times New Roman"/>
                <a:cs typeface="Times New Roman"/>
              </a:rPr>
              <a:t>a </a:t>
            </a:r>
            <a:r>
              <a:rPr sz="1450" spc="-10" dirty="0">
                <a:latin typeface="Times New Roman"/>
                <a:cs typeface="Times New Roman"/>
              </a:rPr>
              <a:t>letter </a:t>
            </a:r>
            <a:r>
              <a:rPr sz="1450" spc="-5" dirty="0">
                <a:latin typeface="Times New Roman"/>
                <a:cs typeface="Times New Roman"/>
              </a:rPr>
              <a:t>or </a:t>
            </a:r>
            <a:r>
              <a:rPr sz="1450" spc="-10" dirty="0">
                <a:latin typeface="Times New Roman"/>
                <a:cs typeface="Times New Roman"/>
              </a:rPr>
              <a:t>underscore, followed by any number </a:t>
            </a:r>
            <a:r>
              <a:rPr sz="1450" spc="-5" dirty="0">
                <a:latin typeface="Times New Roman"/>
                <a:cs typeface="Times New Roman"/>
              </a:rPr>
              <a:t>of </a:t>
            </a:r>
            <a:r>
              <a:rPr sz="1450" spc="-10" dirty="0">
                <a:latin typeface="Times New Roman"/>
                <a:cs typeface="Times New Roman"/>
              </a:rPr>
              <a:t>letters, numbers, </a:t>
            </a:r>
            <a:r>
              <a:rPr sz="1450" spc="-5" dirty="0">
                <a:latin typeface="Times New Roman"/>
                <a:cs typeface="Times New Roman"/>
              </a:rPr>
              <a:t>or  </a:t>
            </a:r>
            <a:r>
              <a:rPr sz="1450" spc="-10" dirty="0">
                <a:latin typeface="Times New Roman"/>
                <a:cs typeface="Times New Roman"/>
              </a:rPr>
              <a:t>underscores.</a:t>
            </a:r>
            <a:endParaRPr sz="1450">
              <a:latin typeface="Times New Roman"/>
              <a:cs typeface="Times New Roman"/>
            </a:endParaRPr>
          </a:p>
        </p:txBody>
      </p:sp>
      <p:sp>
        <p:nvSpPr>
          <p:cNvPr id="4" name="object 4"/>
          <p:cNvSpPr/>
          <p:nvPr/>
        </p:nvSpPr>
        <p:spPr>
          <a:xfrm>
            <a:off x="1353030" y="3539607"/>
            <a:ext cx="4863081" cy="32926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4167146"/>
            <a:ext cx="6616700" cy="512000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When it comes to best practices for naming </a:t>
            </a:r>
            <a:r>
              <a:rPr sz="1450" spc="-5" dirty="0">
                <a:latin typeface="Times New Roman"/>
                <a:cs typeface="Times New Roman"/>
              </a:rPr>
              <a:t>your </a:t>
            </a:r>
            <a:r>
              <a:rPr sz="1450" spc="-10" dirty="0">
                <a:latin typeface="Times New Roman"/>
                <a:cs typeface="Times New Roman"/>
              </a:rPr>
              <a:t>variables, there are several ways to do  it. One school </a:t>
            </a:r>
            <a:r>
              <a:rPr sz="1450" spc="-5" dirty="0">
                <a:latin typeface="Times New Roman"/>
                <a:cs typeface="Times New Roman"/>
              </a:rPr>
              <a:t>of </a:t>
            </a:r>
            <a:r>
              <a:rPr sz="1450" spc="-10" dirty="0">
                <a:latin typeface="Times New Roman"/>
                <a:cs typeface="Times New Roman"/>
              </a:rPr>
              <a:t>thought suggests that every variable and the first word in every  variable start with </a:t>
            </a:r>
            <a:r>
              <a:rPr sz="1450" spc="-5" dirty="0">
                <a:latin typeface="Times New Roman"/>
                <a:cs typeface="Times New Roman"/>
              </a:rPr>
              <a:t>a </a:t>
            </a:r>
            <a:r>
              <a:rPr sz="1450" spc="-10" dirty="0">
                <a:latin typeface="Times New Roman"/>
                <a:cs typeface="Times New Roman"/>
              </a:rPr>
              <a:t>capital </a:t>
            </a:r>
            <a:r>
              <a:rPr sz="1450" spc="-20" dirty="0">
                <a:latin typeface="Times New Roman"/>
                <a:cs typeface="Times New Roman"/>
              </a:rPr>
              <a:t>letter, </a:t>
            </a:r>
            <a:r>
              <a:rPr sz="1450" spc="-10" dirty="0">
                <a:latin typeface="Times New Roman"/>
                <a:cs typeface="Times New Roman"/>
              </a:rPr>
              <a:t>such as $GasPrice. Others would prefer $gas_price. It  </a:t>
            </a:r>
            <a:r>
              <a:rPr sz="1450" spc="-15" dirty="0">
                <a:latin typeface="Times New Roman"/>
                <a:cs typeface="Times New Roman"/>
              </a:rPr>
              <a:t>doesn’t </a:t>
            </a:r>
            <a:r>
              <a:rPr sz="1450" spc="-10" dirty="0">
                <a:latin typeface="Times New Roman"/>
                <a:cs typeface="Times New Roman"/>
              </a:rPr>
              <a:t>really matter which method you select, </a:t>
            </a:r>
            <a:r>
              <a:rPr sz="1450" spc="-5" dirty="0">
                <a:latin typeface="Times New Roman"/>
                <a:cs typeface="Times New Roman"/>
              </a:rPr>
              <a:t>but </a:t>
            </a:r>
            <a:r>
              <a:rPr sz="1450" spc="-10" dirty="0">
                <a:latin typeface="Times New Roman"/>
                <a:cs typeface="Times New Roman"/>
              </a:rPr>
              <a:t>what </a:t>
            </a:r>
            <a:r>
              <a:rPr sz="1450" i="1" spc="-10" dirty="0">
                <a:latin typeface="Times New Roman"/>
                <a:cs typeface="Times New Roman"/>
              </a:rPr>
              <a:t>does </a:t>
            </a:r>
            <a:r>
              <a:rPr sz="1450" spc="-10" dirty="0">
                <a:latin typeface="Times New Roman"/>
                <a:cs typeface="Times New Roman"/>
              </a:rPr>
              <a:t>matter is that you are  consistent.</a:t>
            </a:r>
            <a:endParaRPr sz="1450">
              <a:latin typeface="Times New Roman"/>
              <a:cs typeface="Times New Roman"/>
            </a:endParaRPr>
          </a:p>
          <a:p>
            <a:pPr marL="12700">
              <a:lnSpc>
                <a:spcPct val="100000"/>
              </a:lnSpc>
              <a:spcBef>
                <a:spcPts val="670"/>
              </a:spcBef>
            </a:pPr>
            <a:r>
              <a:rPr sz="1650" b="1" spc="-5" dirty="0">
                <a:solidFill>
                  <a:srgbClr val="003366"/>
                </a:solidFill>
                <a:latin typeface="Times New Roman"/>
                <a:cs typeface="Times New Roman"/>
              </a:rPr>
              <a:t>Numbers</a:t>
            </a:r>
            <a:endParaRPr sz="1650">
              <a:latin typeface="Times New Roman"/>
              <a:cs typeface="Times New Roman"/>
            </a:endParaRPr>
          </a:p>
          <a:p>
            <a:pPr marL="186055" marR="48260">
              <a:lnSpc>
                <a:spcPts val="1660"/>
              </a:lnSpc>
              <a:spcBef>
                <a:spcPts val="860"/>
              </a:spcBef>
            </a:pPr>
            <a:r>
              <a:rPr sz="1450" spc="-5" dirty="0">
                <a:latin typeface="Times New Roman"/>
                <a:cs typeface="Times New Roman"/>
              </a:rPr>
              <a:t>I </a:t>
            </a:r>
            <a:r>
              <a:rPr sz="1450" spc="-10" dirty="0">
                <a:latin typeface="Times New Roman"/>
                <a:cs typeface="Times New Roman"/>
              </a:rPr>
              <a:t>think we all know what numbers are. In </a:t>
            </a:r>
            <a:r>
              <a:rPr sz="1450" spc="-50" dirty="0">
                <a:latin typeface="Times New Roman"/>
                <a:cs typeface="Times New Roman"/>
              </a:rPr>
              <a:t>PHP, </a:t>
            </a:r>
            <a:r>
              <a:rPr sz="1450" spc="-10" dirty="0">
                <a:latin typeface="Times New Roman"/>
                <a:cs typeface="Times New Roman"/>
              </a:rPr>
              <a:t>you </a:t>
            </a:r>
            <a:r>
              <a:rPr sz="1450" spc="-15" dirty="0">
                <a:latin typeface="Times New Roman"/>
                <a:cs typeface="Times New Roman"/>
              </a:rPr>
              <a:t>don’t </a:t>
            </a:r>
            <a:r>
              <a:rPr sz="1450" spc="-10" dirty="0">
                <a:latin typeface="Times New Roman"/>
                <a:cs typeface="Times New Roman"/>
              </a:rPr>
              <a:t>have to declare in advance  whether </a:t>
            </a:r>
            <a:r>
              <a:rPr sz="1450" spc="-5" dirty="0">
                <a:latin typeface="Times New Roman"/>
                <a:cs typeface="Times New Roman"/>
              </a:rPr>
              <a:t>a </a:t>
            </a:r>
            <a:r>
              <a:rPr sz="1450" spc="-10" dirty="0">
                <a:latin typeface="Times New Roman"/>
                <a:cs typeface="Times New Roman"/>
              </a:rPr>
              <a:t>variable will hold </a:t>
            </a:r>
            <a:r>
              <a:rPr sz="1450" spc="-5" dirty="0">
                <a:latin typeface="Times New Roman"/>
                <a:cs typeface="Times New Roman"/>
              </a:rPr>
              <a:t>a </a:t>
            </a:r>
            <a:r>
              <a:rPr sz="1450" spc="-15" dirty="0">
                <a:latin typeface="Times New Roman"/>
                <a:cs typeface="Times New Roman"/>
              </a:rPr>
              <a:t>number, </a:t>
            </a:r>
            <a:r>
              <a:rPr sz="1450" spc="-10" dirty="0">
                <a:latin typeface="Times New Roman"/>
                <a:cs typeface="Times New Roman"/>
              </a:rPr>
              <a:t>string, </a:t>
            </a:r>
            <a:r>
              <a:rPr sz="1450" spc="-5" dirty="0">
                <a:latin typeface="Times New Roman"/>
                <a:cs typeface="Times New Roman"/>
              </a:rPr>
              <a:t>or </a:t>
            </a:r>
            <a:r>
              <a:rPr sz="1450" spc="-10" dirty="0">
                <a:latin typeface="Times New Roman"/>
                <a:cs typeface="Times New Roman"/>
              </a:rPr>
              <a:t>date. When you declare </a:t>
            </a:r>
            <a:r>
              <a:rPr sz="1450" spc="-5" dirty="0">
                <a:latin typeface="Times New Roman"/>
                <a:cs typeface="Times New Roman"/>
              </a:rPr>
              <a:t>a </a:t>
            </a:r>
            <a:r>
              <a:rPr sz="1450" spc="-10" dirty="0">
                <a:latin typeface="Times New Roman"/>
                <a:cs typeface="Times New Roman"/>
              </a:rPr>
              <a:t>variable and  assign </a:t>
            </a:r>
            <a:r>
              <a:rPr sz="1450" spc="-5" dirty="0">
                <a:latin typeface="Times New Roman"/>
                <a:cs typeface="Times New Roman"/>
              </a:rPr>
              <a:t>a </a:t>
            </a:r>
            <a:r>
              <a:rPr sz="1450" spc="-10" dirty="0">
                <a:latin typeface="Times New Roman"/>
                <a:cs typeface="Times New Roman"/>
              </a:rPr>
              <a:t>number to it, PHP knows it is </a:t>
            </a:r>
            <a:r>
              <a:rPr sz="1450" spc="-5" dirty="0">
                <a:latin typeface="Times New Roman"/>
                <a:cs typeface="Times New Roman"/>
              </a:rPr>
              <a:t>a </a:t>
            </a:r>
            <a:r>
              <a:rPr sz="1450" spc="-20" dirty="0">
                <a:latin typeface="Times New Roman"/>
                <a:cs typeface="Times New Roman"/>
              </a:rPr>
              <a:t>number. </a:t>
            </a:r>
            <a:r>
              <a:rPr sz="1450" spc="-10" dirty="0">
                <a:latin typeface="Times New Roman"/>
                <a:cs typeface="Times New Roman"/>
              </a:rPr>
              <a:t>There are many functions you can use  to manipulate</a:t>
            </a:r>
            <a:r>
              <a:rPr sz="1450" spc="-5" dirty="0">
                <a:latin typeface="Times New Roman"/>
                <a:cs typeface="Times New Roman"/>
              </a:rPr>
              <a:t> </a:t>
            </a:r>
            <a:r>
              <a:rPr sz="1450" spc="-10" dirty="0">
                <a:latin typeface="Times New Roman"/>
                <a:cs typeface="Times New Roman"/>
              </a:rPr>
              <a:t>numbers.</a:t>
            </a:r>
            <a:endParaRPr sz="1450">
              <a:latin typeface="Times New Roman"/>
              <a:cs typeface="Times New Roman"/>
            </a:endParaRPr>
          </a:p>
          <a:p>
            <a:pPr marL="186055">
              <a:lnSpc>
                <a:spcPct val="100000"/>
              </a:lnSpc>
              <a:spcBef>
                <a:spcPts val="585"/>
              </a:spcBef>
            </a:pPr>
            <a:r>
              <a:rPr sz="1450" b="1" i="1" spc="-10" dirty="0">
                <a:solidFill>
                  <a:srgbClr val="003366"/>
                </a:solidFill>
                <a:latin typeface="Times New Roman"/>
                <a:cs typeface="Times New Roman"/>
              </a:rPr>
              <a:t>Basic Arithmetic</a:t>
            </a:r>
            <a:endParaRPr sz="1450">
              <a:latin typeface="Times New Roman"/>
              <a:cs typeface="Times New Roman"/>
            </a:endParaRPr>
          </a:p>
          <a:p>
            <a:pPr marL="186055">
              <a:lnSpc>
                <a:spcPct val="100000"/>
              </a:lnSpc>
              <a:spcBef>
                <a:spcPts val="635"/>
              </a:spcBef>
            </a:pPr>
            <a:r>
              <a:rPr sz="1450" b="1" spc="-10" dirty="0">
                <a:latin typeface="Times New Roman"/>
                <a:cs typeface="Times New Roman"/>
              </a:rPr>
              <a:t>+ </a:t>
            </a:r>
            <a:r>
              <a:rPr sz="1450" spc="-10" dirty="0">
                <a:latin typeface="Times New Roman"/>
                <a:cs typeface="Times New Roman"/>
              </a:rPr>
              <a:t>The addition</a:t>
            </a:r>
            <a:r>
              <a:rPr sz="1450" dirty="0">
                <a:latin typeface="Times New Roman"/>
                <a:cs typeface="Times New Roman"/>
              </a:rPr>
              <a:t> </a:t>
            </a:r>
            <a:r>
              <a:rPr sz="1450" spc="-10" dirty="0">
                <a:latin typeface="Times New Roman"/>
                <a:cs typeface="Times New Roman"/>
              </a:rPr>
              <a:t>operator</a:t>
            </a:r>
            <a:endParaRPr sz="1450">
              <a:latin typeface="Times New Roman"/>
              <a:cs typeface="Times New Roman"/>
            </a:endParaRPr>
          </a:p>
          <a:p>
            <a:pPr marL="186055">
              <a:lnSpc>
                <a:spcPct val="100000"/>
              </a:lnSpc>
              <a:spcBef>
                <a:spcPts val="640"/>
              </a:spcBef>
            </a:pPr>
            <a:r>
              <a:rPr sz="1450" b="1" spc="-5" dirty="0">
                <a:latin typeface="Times New Roman"/>
                <a:cs typeface="Times New Roman"/>
              </a:rPr>
              <a:t>- </a:t>
            </a:r>
            <a:r>
              <a:rPr sz="1450" spc="-10" dirty="0">
                <a:latin typeface="Times New Roman"/>
                <a:cs typeface="Times New Roman"/>
              </a:rPr>
              <a:t>The subtraction operator; can also </a:t>
            </a:r>
            <a:r>
              <a:rPr sz="1450" spc="-5" dirty="0">
                <a:latin typeface="Times New Roman"/>
                <a:cs typeface="Times New Roman"/>
              </a:rPr>
              <a:t>be </a:t>
            </a:r>
            <a:r>
              <a:rPr sz="1450" spc="-10" dirty="0">
                <a:latin typeface="Times New Roman"/>
                <a:cs typeface="Times New Roman"/>
              </a:rPr>
              <a:t>used for negation like this</a:t>
            </a:r>
            <a:r>
              <a:rPr sz="1450" spc="55" dirty="0">
                <a:latin typeface="Times New Roman"/>
                <a:cs typeface="Times New Roman"/>
              </a:rPr>
              <a:t> </a:t>
            </a:r>
            <a:r>
              <a:rPr sz="1450" spc="-10" dirty="0">
                <a:latin typeface="Times New Roman"/>
                <a:cs typeface="Times New Roman"/>
              </a:rPr>
              <a:t>-9</a:t>
            </a:r>
            <a:endParaRPr sz="1450">
              <a:latin typeface="Times New Roman"/>
              <a:cs typeface="Times New Roman"/>
            </a:endParaRPr>
          </a:p>
          <a:p>
            <a:pPr marL="186055">
              <a:lnSpc>
                <a:spcPct val="100000"/>
              </a:lnSpc>
              <a:spcBef>
                <a:spcPts val="635"/>
              </a:spcBef>
            </a:pPr>
            <a:r>
              <a:rPr sz="1450" b="1" spc="-10" dirty="0">
                <a:latin typeface="Times New Roman"/>
                <a:cs typeface="Times New Roman"/>
              </a:rPr>
              <a:t>* </a:t>
            </a:r>
            <a:r>
              <a:rPr sz="1450" spc="-10" dirty="0">
                <a:latin typeface="Times New Roman"/>
                <a:cs typeface="Times New Roman"/>
              </a:rPr>
              <a:t>The multiplication</a:t>
            </a:r>
            <a:r>
              <a:rPr sz="1450" dirty="0">
                <a:latin typeface="Times New Roman"/>
                <a:cs typeface="Times New Roman"/>
              </a:rPr>
              <a:t> </a:t>
            </a:r>
            <a:r>
              <a:rPr sz="1450" spc="-10" dirty="0">
                <a:latin typeface="Times New Roman"/>
                <a:cs typeface="Times New Roman"/>
              </a:rPr>
              <a:t>operator</a:t>
            </a:r>
            <a:endParaRPr sz="1450">
              <a:latin typeface="Times New Roman"/>
              <a:cs typeface="Times New Roman"/>
            </a:endParaRPr>
          </a:p>
          <a:p>
            <a:pPr marL="186055">
              <a:lnSpc>
                <a:spcPct val="100000"/>
              </a:lnSpc>
              <a:spcBef>
                <a:spcPts val="635"/>
              </a:spcBef>
            </a:pPr>
            <a:r>
              <a:rPr sz="1450" b="1" spc="-5" dirty="0">
                <a:latin typeface="Times New Roman"/>
                <a:cs typeface="Times New Roman"/>
              </a:rPr>
              <a:t>/ </a:t>
            </a:r>
            <a:r>
              <a:rPr sz="1450" spc="-10" dirty="0">
                <a:latin typeface="Times New Roman"/>
                <a:cs typeface="Times New Roman"/>
              </a:rPr>
              <a:t>The division</a:t>
            </a:r>
            <a:r>
              <a:rPr sz="1450" spc="-5" dirty="0">
                <a:latin typeface="Times New Roman"/>
                <a:cs typeface="Times New Roman"/>
              </a:rPr>
              <a:t> </a:t>
            </a:r>
            <a:r>
              <a:rPr sz="1450" spc="-10" dirty="0">
                <a:latin typeface="Times New Roman"/>
                <a:cs typeface="Times New Roman"/>
              </a:rPr>
              <a:t>operator</a:t>
            </a:r>
            <a:endParaRPr sz="1450">
              <a:latin typeface="Times New Roman"/>
              <a:cs typeface="Times New Roman"/>
            </a:endParaRPr>
          </a:p>
          <a:p>
            <a:pPr marL="186055" marR="343535">
              <a:lnSpc>
                <a:spcPts val="1660"/>
              </a:lnSpc>
              <a:spcBef>
                <a:spcPts val="760"/>
              </a:spcBef>
            </a:pPr>
            <a:r>
              <a:rPr sz="1450" spc="-10" dirty="0">
                <a:latin typeface="Times New Roman"/>
                <a:cs typeface="Times New Roman"/>
              </a:rPr>
              <a:t>%, the modulus </a:t>
            </a:r>
            <a:r>
              <a:rPr sz="1450" spc="-15" dirty="0">
                <a:latin typeface="Times New Roman"/>
                <a:cs typeface="Times New Roman"/>
              </a:rPr>
              <a:t>operator, </a:t>
            </a:r>
            <a:r>
              <a:rPr sz="1450" spc="-10" dirty="0">
                <a:latin typeface="Times New Roman"/>
                <a:cs typeface="Times New Roman"/>
              </a:rPr>
              <a:t>returns the remainder after division. For example, 25 % 3  would give </a:t>
            </a:r>
            <a:r>
              <a:rPr sz="1450" spc="-5" dirty="0">
                <a:latin typeface="Times New Roman"/>
                <a:cs typeface="Times New Roman"/>
              </a:rPr>
              <a:t>us</a:t>
            </a:r>
            <a:r>
              <a:rPr sz="1450" dirty="0">
                <a:latin typeface="Times New Roman"/>
                <a:cs typeface="Times New Roman"/>
              </a:rPr>
              <a:t> </a:t>
            </a:r>
            <a:r>
              <a:rPr sz="1450" spc="-5" dirty="0">
                <a:latin typeface="Times New Roman"/>
                <a:cs typeface="Times New Roman"/>
              </a:rPr>
              <a:t>1.</a:t>
            </a:r>
            <a:endParaRPr sz="1450">
              <a:latin typeface="Times New Roman"/>
              <a:cs typeface="Times New Roman"/>
            </a:endParaRPr>
          </a:p>
          <a:p>
            <a:pPr marL="186055" marR="253365">
              <a:lnSpc>
                <a:spcPts val="1660"/>
              </a:lnSpc>
              <a:spcBef>
                <a:spcPts val="715"/>
              </a:spcBef>
            </a:pPr>
            <a:r>
              <a:rPr sz="1450" spc="-60" dirty="0">
                <a:latin typeface="Times New Roman"/>
                <a:cs typeface="Times New Roman"/>
              </a:rPr>
              <a:t>You </a:t>
            </a:r>
            <a:r>
              <a:rPr sz="1450" spc="-10" dirty="0">
                <a:latin typeface="Times New Roman"/>
                <a:cs typeface="Times New Roman"/>
              </a:rPr>
              <a:t>can assign the result </a:t>
            </a:r>
            <a:r>
              <a:rPr sz="1450" spc="-5" dirty="0">
                <a:latin typeface="Times New Roman"/>
                <a:cs typeface="Times New Roman"/>
              </a:rPr>
              <a:t>of </a:t>
            </a:r>
            <a:r>
              <a:rPr sz="1450" spc="-10" dirty="0">
                <a:latin typeface="Times New Roman"/>
                <a:cs typeface="Times New Roman"/>
              </a:rPr>
              <a:t>an expression to </a:t>
            </a:r>
            <a:r>
              <a:rPr sz="1450" spc="-5" dirty="0">
                <a:latin typeface="Times New Roman"/>
                <a:cs typeface="Times New Roman"/>
              </a:rPr>
              <a:t>a </a:t>
            </a:r>
            <a:r>
              <a:rPr sz="1450" spc="-10" dirty="0">
                <a:latin typeface="Times New Roman"/>
                <a:cs typeface="Times New Roman"/>
              </a:rPr>
              <a:t>variable, and you can use variables in  expressions. If you wanted to figure </a:t>
            </a:r>
            <a:r>
              <a:rPr sz="1450" spc="-5" dirty="0">
                <a:latin typeface="Times New Roman"/>
                <a:cs typeface="Times New Roman"/>
              </a:rPr>
              <a:t>out </a:t>
            </a:r>
            <a:r>
              <a:rPr sz="1450" spc="-10" dirty="0">
                <a:latin typeface="Times New Roman"/>
                <a:cs typeface="Times New Roman"/>
              </a:rPr>
              <a:t>how much it would cost to fill </a:t>
            </a:r>
            <a:r>
              <a:rPr sz="1450" spc="-5" dirty="0">
                <a:latin typeface="Times New Roman"/>
                <a:cs typeface="Times New Roman"/>
              </a:rPr>
              <a:t>a </a:t>
            </a:r>
            <a:r>
              <a:rPr sz="1450" spc="-10" dirty="0">
                <a:latin typeface="Times New Roman"/>
                <a:cs typeface="Times New Roman"/>
              </a:rPr>
              <a:t>tank </a:t>
            </a:r>
            <a:r>
              <a:rPr sz="1450" spc="-5" dirty="0">
                <a:latin typeface="Times New Roman"/>
                <a:cs typeface="Times New Roman"/>
              </a:rPr>
              <a:t>of  </a:t>
            </a:r>
            <a:r>
              <a:rPr sz="1450" spc="-10" dirty="0">
                <a:latin typeface="Times New Roman"/>
                <a:cs typeface="Times New Roman"/>
              </a:rPr>
              <a:t>gasoline, you might write PHP code like</a:t>
            </a:r>
            <a:r>
              <a:rPr sz="1450" spc="-3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6" name="object 6"/>
          <p:cNvSpPr/>
          <p:nvPr/>
        </p:nvSpPr>
        <p:spPr>
          <a:xfrm>
            <a:off x="1243337" y="9374930"/>
            <a:ext cx="5073327" cy="86889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9163" y="3603631"/>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3" name="object 3"/>
          <p:cNvSpPr/>
          <p:nvPr/>
        </p:nvSpPr>
        <p:spPr>
          <a:xfrm>
            <a:off x="649163" y="3813995"/>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4" name="object 4"/>
          <p:cNvSpPr/>
          <p:nvPr/>
        </p:nvSpPr>
        <p:spPr>
          <a:xfrm>
            <a:off x="649163" y="4024360"/>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5" name="object 5"/>
          <p:cNvSpPr/>
          <p:nvPr/>
        </p:nvSpPr>
        <p:spPr>
          <a:xfrm>
            <a:off x="649163" y="4234724"/>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6" name="object 6"/>
          <p:cNvSpPr txBox="1"/>
          <p:nvPr/>
        </p:nvSpPr>
        <p:spPr>
          <a:xfrm>
            <a:off x="444500" y="965951"/>
            <a:ext cx="6655434" cy="5925185"/>
          </a:xfrm>
          <a:prstGeom prst="rect">
            <a:avLst/>
          </a:prstGeom>
        </p:spPr>
        <p:txBody>
          <a:bodyPr vert="horz" wrap="square" lIns="0" tIns="93345" rIns="0" bIns="0" rtlCol="0">
            <a:spAutoFit/>
          </a:bodyPr>
          <a:lstStyle/>
          <a:p>
            <a:pPr marL="186055">
              <a:lnSpc>
                <a:spcPct val="100000"/>
              </a:lnSpc>
              <a:spcBef>
                <a:spcPts val="735"/>
              </a:spcBef>
            </a:pPr>
            <a:r>
              <a:rPr sz="1450" b="1" i="1" spc="-10" dirty="0">
                <a:solidFill>
                  <a:srgbClr val="003366"/>
                </a:solidFill>
                <a:latin typeface="Times New Roman"/>
                <a:cs typeface="Times New Roman"/>
              </a:rPr>
              <a:t>Common Arithmetic</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Shortcuts</a:t>
            </a:r>
            <a:endParaRPr sz="1450">
              <a:latin typeface="Times New Roman"/>
              <a:cs typeface="Times New Roman"/>
            </a:endParaRPr>
          </a:p>
          <a:p>
            <a:pPr marL="186055">
              <a:lnSpc>
                <a:spcPts val="1700"/>
              </a:lnSpc>
              <a:spcBef>
                <a:spcPts val="640"/>
              </a:spcBef>
            </a:pPr>
            <a:r>
              <a:rPr sz="1450" b="1" spc="-10" dirty="0">
                <a:latin typeface="Times New Roman"/>
                <a:cs typeface="Times New Roman"/>
              </a:rPr>
              <a:t>+= </a:t>
            </a:r>
            <a:r>
              <a:rPr sz="1450" spc="-10" dirty="0">
                <a:latin typeface="Times New Roman"/>
                <a:cs typeface="Times New Roman"/>
              </a:rPr>
              <a:t>adds </a:t>
            </a:r>
            <a:r>
              <a:rPr sz="1450" spc="-5" dirty="0">
                <a:latin typeface="Times New Roman"/>
                <a:cs typeface="Times New Roman"/>
              </a:rPr>
              <a:t>a </a:t>
            </a:r>
            <a:r>
              <a:rPr sz="1450" spc="-10" dirty="0">
                <a:latin typeface="Times New Roman"/>
                <a:cs typeface="Times New Roman"/>
              </a:rPr>
              <a:t>value to the current variable. For instance, </a:t>
            </a:r>
            <a:r>
              <a:rPr sz="1450" spc="-5" dirty="0">
                <a:latin typeface="Times New Roman"/>
                <a:cs typeface="Times New Roman"/>
              </a:rPr>
              <a:t>$a </a:t>
            </a:r>
            <a:r>
              <a:rPr sz="1450" spc="-10" dirty="0">
                <a:latin typeface="Times New Roman"/>
                <a:cs typeface="Times New Roman"/>
              </a:rPr>
              <a:t>+= 1 adds </a:t>
            </a:r>
            <a:r>
              <a:rPr sz="1450" spc="-5" dirty="0">
                <a:latin typeface="Times New Roman"/>
                <a:cs typeface="Times New Roman"/>
              </a:rPr>
              <a:t>one </a:t>
            </a:r>
            <a:r>
              <a:rPr sz="1450" spc="-10" dirty="0">
                <a:latin typeface="Times New Roman"/>
                <a:cs typeface="Times New Roman"/>
              </a:rPr>
              <a:t>to the</a:t>
            </a:r>
            <a:r>
              <a:rPr sz="1450" spc="130" dirty="0">
                <a:latin typeface="Times New Roman"/>
                <a:cs typeface="Times New Roman"/>
              </a:rPr>
              <a:t> </a:t>
            </a:r>
            <a:r>
              <a:rPr sz="1450" spc="-10" dirty="0">
                <a:latin typeface="Times New Roman"/>
                <a:cs typeface="Times New Roman"/>
              </a:rPr>
              <a:t>variable</a:t>
            </a:r>
            <a:endParaRPr sz="1450">
              <a:latin typeface="Times New Roman"/>
              <a:cs typeface="Times New Roman"/>
            </a:endParaRPr>
          </a:p>
          <a:p>
            <a:pPr marL="186055">
              <a:lnSpc>
                <a:spcPts val="1700"/>
              </a:lnSpc>
            </a:pPr>
            <a:r>
              <a:rPr sz="1450" spc="-10" dirty="0">
                <a:latin typeface="Times New Roman"/>
                <a:cs typeface="Times New Roman"/>
              </a:rPr>
              <a:t>$a.</a:t>
            </a:r>
            <a:endParaRPr sz="1450">
              <a:latin typeface="Times New Roman"/>
              <a:cs typeface="Times New Roman"/>
            </a:endParaRPr>
          </a:p>
          <a:p>
            <a:pPr marL="186055" marR="204470">
              <a:lnSpc>
                <a:spcPts val="1660"/>
              </a:lnSpc>
              <a:spcBef>
                <a:spcPts val="755"/>
              </a:spcBef>
            </a:pPr>
            <a:r>
              <a:rPr sz="1450" b="1" spc="-10" dirty="0">
                <a:latin typeface="Times New Roman"/>
                <a:cs typeface="Times New Roman"/>
              </a:rPr>
              <a:t>-= </a:t>
            </a:r>
            <a:r>
              <a:rPr sz="1450" spc="-10" dirty="0">
                <a:latin typeface="Times New Roman"/>
                <a:cs typeface="Times New Roman"/>
              </a:rPr>
              <a:t>subtracts </a:t>
            </a:r>
            <a:r>
              <a:rPr sz="1450" spc="-5" dirty="0">
                <a:latin typeface="Times New Roman"/>
                <a:cs typeface="Times New Roman"/>
              </a:rPr>
              <a:t>a </a:t>
            </a:r>
            <a:r>
              <a:rPr sz="1450" spc="-10" dirty="0">
                <a:latin typeface="Times New Roman"/>
                <a:cs typeface="Times New Roman"/>
              </a:rPr>
              <a:t>value from the current variable. For instance, </a:t>
            </a:r>
            <a:r>
              <a:rPr sz="1450" spc="-5" dirty="0">
                <a:latin typeface="Times New Roman"/>
                <a:cs typeface="Times New Roman"/>
              </a:rPr>
              <a:t>$a </a:t>
            </a:r>
            <a:r>
              <a:rPr sz="1450" spc="-10" dirty="0">
                <a:latin typeface="Times New Roman"/>
                <a:cs typeface="Times New Roman"/>
              </a:rPr>
              <a:t>-=1 subtracts </a:t>
            </a:r>
            <a:r>
              <a:rPr sz="1450" spc="-5" dirty="0">
                <a:latin typeface="Times New Roman"/>
                <a:cs typeface="Times New Roman"/>
              </a:rPr>
              <a:t>one </a:t>
            </a:r>
            <a:r>
              <a:rPr sz="1450" spc="-10" dirty="0">
                <a:latin typeface="Times New Roman"/>
                <a:cs typeface="Times New Roman"/>
              </a:rPr>
              <a:t>from  the variable</a:t>
            </a:r>
            <a:r>
              <a:rPr sz="1450" spc="-5" dirty="0">
                <a:latin typeface="Times New Roman"/>
                <a:cs typeface="Times New Roman"/>
              </a:rPr>
              <a:t> </a:t>
            </a:r>
            <a:r>
              <a:rPr sz="1450" spc="-10" dirty="0">
                <a:latin typeface="Times New Roman"/>
                <a:cs typeface="Times New Roman"/>
              </a:rPr>
              <a:t>$a.</a:t>
            </a:r>
            <a:endParaRPr sz="1450">
              <a:latin typeface="Times New Roman"/>
              <a:cs typeface="Times New Roman"/>
            </a:endParaRPr>
          </a:p>
          <a:p>
            <a:pPr>
              <a:lnSpc>
                <a:spcPct val="100000"/>
              </a:lnSpc>
            </a:pPr>
            <a:endParaRPr sz="1600">
              <a:latin typeface="Times New Roman"/>
              <a:cs typeface="Times New Roman"/>
            </a:endParaRPr>
          </a:p>
          <a:p>
            <a:pPr marL="186055">
              <a:lnSpc>
                <a:spcPct val="100000"/>
              </a:lnSpc>
              <a:spcBef>
                <a:spcPts val="1130"/>
              </a:spcBef>
            </a:pPr>
            <a:r>
              <a:rPr sz="1450" b="1" i="1" spc="-10" dirty="0">
                <a:solidFill>
                  <a:srgbClr val="003366"/>
                </a:solidFill>
                <a:latin typeface="Times New Roman"/>
                <a:cs typeface="Times New Roman"/>
              </a:rPr>
              <a:t>Useful Numeric</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Functions</a:t>
            </a:r>
            <a:endParaRPr sz="1450">
              <a:latin typeface="Times New Roman"/>
              <a:cs typeface="Times New Roman"/>
            </a:endParaRPr>
          </a:p>
          <a:p>
            <a:pPr marL="186055" marR="158115">
              <a:lnSpc>
                <a:spcPts val="1660"/>
              </a:lnSpc>
              <a:spcBef>
                <a:spcPts val="760"/>
              </a:spcBef>
            </a:pPr>
            <a:r>
              <a:rPr sz="1450" spc="-10" dirty="0">
                <a:latin typeface="Times New Roman"/>
                <a:cs typeface="Times New Roman"/>
              </a:rPr>
              <a:t>There are many functions related to numbers. Here are </a:t>
            </a:r>
            <a:r>
              <a:rPr sz="1450" spc="-5" dirty="0">
                <a:latin typeface="Times New Roman"/>
                <a:cs typeface="Times New Roman"/>
              </a:rPr>
              <a:t>a </a:t>
            </a:r>
            <a:r>
              <a:rPr sz="1450" spc="-10" dirty="0">
                <a:latin typeface="Times New Roman"/>
                <a:cs typeface="Times New Roman"/>
              </a:rPr>
              <a:t>few </a:t>
            </a:r>
            <a:r>
              <a:rPr sz="1450" spc="-5" dirty="0">
                <a:latin typeface="Times New Roman"/>
                <a:cs typeface="Times New Roman"/>
              </a:rPr>
              <a:t>of </a:t>
            </a:r>
            <a:r>
              <a:rPr sz="1450" spc="-10" dirty="0">
                <a:latin typeface="Times New Roman"/>
                <a:cs typeface="Times New Roman"/>
              </a:rPr>
              <a:t>the most common and  useful:</a:t>
            </a:r>
            <a:endParaRPr sz="1450">
              <a:latin typeface="Times New Roman"/>
              <a:cs typeface="Times New Roman"/>
            </a:endParaRPr>
          </a:p>
          <a:p>
            <a:pPr marL="377825">
              <a:lnSpc>
                <a:spcPts val="1700"/>
              </a:lnSpc>
              <a:spcBef>
                <a:spcPts val="590"/>
              </a:spcBef>
            </a:pPr>
            <a:r>
              <a:rPr sz="1450" b="1" spc="-10" dirty="0">
                <a:latin typeface="Times New Roman"/>
                <a:cs typeface="Times New Roman"/>
              </a:rPr>
              <a:t>abs() </a:t>
            </a:r>
            <a:r>
              <a:rPr sz="1450" spc="-10" dirty="0">
                <a:latin typeface="Times New Roman"/>
                <a:cs typeface="Times New Roman"/>
              </a:rPr>
              <a:t>returns the absolute value </a:t>
            </a:r>
            <a:r>
              <a:rPr sz="1450" spc="-5" dirty="0">
                <a:latin typeface="Times New Roman"/>
                <a:cs typeface="Times New Roman"/>
              </a:rPr>
              <a:t>of a</a:t>
            </a:r>
            <a:r>
              <a:rPr sz="1450" spc="20" dirty="0">
                <a:latin typeface="Times New Roman"/>
                <a:cs typeface="Times New Roman"/>
              </a:rPr>
              <a:t> </a:t>
            </a:r>
            <a:r>
              <a:rPr sz="1450" spc="-10" dirty="0">
                <a:latin typeface="Times New Roman"/>
                <a:cs typeface="Times New Roman"/>
              </a:rPr>
              <a:t>number</a:t>
            </a:r>
            <a:endParaRPr sz="1450">
              <a:latin typeface="Times New Roman"/>
              <a:cs typeface="Times New Roman"/>
            </a:endParaRPr>
          </a:p>
          <a:p>
            <a:pPr marL="377825">
              <a:lnSpc>
                <a:spcPts val="1655"/>
              </a:lnSpc>
            </a:pPr>
            <a:r>
              <a:rPr sz="1450" b="1" spc="-10" dirty="0">
                <a:latin typeface="Times New Roman"/>
                <a:cs typeface="Times New Roman"/>
              </a:rPr>
              <a:t>pi() </a:t>
            </a:r>
            <a:r>
              <a:rPr sz="1450" spc="-10" dirty="0">
                <a:latin typeface="Times New Roman"/>
                <a:cs typeface="Times New Roman"/>
              </a:rPr>
              <a:t>returns the value </a:t>
            </a:r>
            <a:r>
              <a:rPr sz="1450" spc="-5" dirty="0">
                <a:latin typeface="Times New Roman"/>
                <a:cs typeface="Times New Roman"/>
              </a:rPr>
              <a:t>of</a:t>
            </a:r>
            <a:r>
              <a:rPr sz="1450" spc="10" dirty="0">
                <a:latin typeface="Times New Roman"/>
                <a:cs typeface="Times New Roman"/>
              </a:rPr>
              <a:t> </a:t>
            </a:r>
            <a:r>
              <a:rPr sz="1450" spc="-5" dirty="0">
                <a:latin typeface="Times New Roman"/>
                <a:cs typeface="Times New Roman"/>
              </a:rPr>
              <a:t>pi</a:t>
            </a:r>
            <a:endParaRPr sz="1450">
              <a:latin typeface="Times New Roman"/>
              <a:cs typeface="Times New Roman"/>
            </a:endParaRPr>
          </a:p>
          <a:p>
            <a:pPr marL="377825">
              <a:lnSpc>
                <a:spcPts val="1655"/>
              </a:lnSpc>
            </a:pPr>
            <a:r>
              <a:rPr sz="1450" b="1" spc="-15" dirty="0">
                <a:latin typeface="Times New Roman"/>
                <a:cs typeface="Times New Roman"/>
              </a:rPr>
              <a:t>round() </a:t>
            </a:r>
            <a:r>
              <a:rPr sz="1450" spc="-10" dirty="0">
                <a:latin typeface="Times New Roman"/>
                <a:cs typeface="Times New Roman"/>
              </a:rPr>
              <a:t>rounds </a:t>
            </a:r>
            <a:r>
              <a:rPr sz="1450" spc="-5" dirty="0">
                <a:latin typeface="Times New Roman"/>
                <a:cs typeface="Times New Roman"/>
              </a:rPr>
              <a:t>a </a:t>
            </a:r>
            <a:r>
              <a:rPr sz="1450" spc="-10" dirty="0">
                <a:latin typeface="Times New Roman"/>
                <a:cs typeface="Times New Roman"/>
              </a:rPr>
              <a:t>number to the nearest</a:t>
            </a:r>
            <a:r>
              <a:rPr sz="1450" spc="25" dirty="0">
                <a:latin typeface="Times New Roman"/>
                <a:cs typeface="Times New Roman"/>
              </a:rPr>
              <a:t> </a:t>
            </a:r>
            <a:r>
              <a:rPr sz="1450" spc="-10" dirty="0">
                <a:latin typeface="Times New Roman"/>
                <a:cs typeface="Times New Roman"/>
              </a:rPr>
              <a:t>integer</a:t>
            </a:r>
            <a:endParaRPr sz="1450">
              <a:latin typeface="Times New Roman"/>
              <a:cs typeface="Times New Roman"/>
            </a:endParaRPr>
          </a:p>
          <a:p>
            <a:pPr marL="377825">
              <a:lnSpc>
                <a:spcPts val="1700"/>
              </a:lnSpc>
            </a:pPr>
            <a:r>
              <a:rPr sz="1450" b="1" spc="-10" dirty="0">
                <a:latin typeface="Times New Roman"/>
                <a:cs typeface="Times New Roman"/>
              </a:rPr>
              <a:t>sqrt() </a:t>
            </a:r>
            <a:r>
              <a:rPr sz="1450" spc="-10" dirty="0">
                <a:latin typeface="Times New Roman"/>
                <a:cs typeface="Times New Roman"/>
              </a:rPr>
              <a:t>returns the square root </a:t>
            </a:r>
            <a:r>
              <a:rPr sz="1450" spc="-5" dirty="0">
                <a:latin typeface="Times New Roman"/>
                <a:cs typeface="Times New Roman"/>
              </a:rPr>
              <a:t>of a</a:t>
            </a:r>
            <a:r>
              <a:rPr sz="1450" spc="15" dirty="0">
                <a:latin typeface="Times New Roman"/>
                <a:cs typeface="Times New Roman"/>
              </a:rPr>
              <a:t> </a:t>
            </a:r>
            <a:r>
              <a:rPr sz="1450" spc="-10" dirty="0">
                <a:latin typeface="Times New Roman"/>
                <a:cs typeface="Times New Roman"/>
              </a:rPr>
              <a:t>number</a:t>
            </a:r>
            <a:endParaRPr sz="1450">
              <a:latin typeface="Times New Roman"/>
              <a:cs typeface="Times New Roman"/>
            </a:endParaRPr>
          </a:p>
          <a:p>
            <a:pPr marL="186055" marR="5080">
              <a:lnSpc>
                <a:spcPts val="1660"/>
              </a:lnSpc>
              <a:spcBef>
                <a:spcPts val="760"/>
              </a:spcBef>
            </a:pPr>
            <a:r>
              <a:rPr sz="1450" spc="-5" dirty="0">
                <a:latin typeface="Times New Roman"/>
                <a:cs typeface="Times New Roman"/>
              </a:rPr>
              <a:t>I </a:t>
            </a:r>
            <a:r>
              <a:rPr sz="1450" spc="-10" dirty="0">
                <a:latin typeface="Times New Roman"/>
                <a:cs typeface="Times New Roman"/>
              </a:rPr>
              <a:t>think you get the idea. If you need </a:t>
            </a:r>
            <a:r>
              <a:rPr sz="1450" spc="-5" dirty="0">
                <a:latin typeface="Times New Roman"/>
                <a:cs typeface="Times New Roman"/>
              </a:rPr>
              <a:t>a </a:t>
            </a:r>
            <a:r>
              <a:rPr sz="1450" spc="-10" dirty="0">
                <a:latin typeface="Times New Roman"/>
                <a:cs typeface="Times New Roman"/>
              </a:rPr>
              <a:t>numeric function, the </a:t>
            </a:r>
            <a:r>
              <a:rPr sz="1450" spc="-5" dirty="0">
                <a:latin typeface="Times New Roman"/>
                <a:cs typeface="Times New Roman"/>
              </a:rPr>
              <a:t>odds </a:t>
            </a:r>
            <a:r>
              <a:rPr sz="1450" spc="-10" dirty="0">
                <a:latin typeface="Times New Roman"/>
                <a:cs typeface="Times New Roman"/>
              </a:rPr>
              <a:t>are very high that PHP  has that.</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Strings</a:t>
            </a:r>
            <a:endParaRPr sz="1650">
              <a:latin typeface="Times New Roman"/>
              <a:cs typeface="Times New Roman"/>
            </a:endParaRPr>
          </a:p>
          <a:p>
            <a:pPr marL="186055" marR="96520" algn="just">
              <a:lnSpc>
                <a:spcPts val="1660"/>
              </a:lnSpc>
              <a:spcBef>
                <a:spcPts val="865"/>
              </a:spcBef>
            </a:pPr>
            <a:r>
              <a:rPr sz="1450" spc="-10" dirty="0">
                <a:latin typeface="Times New Roman"/>
                <a:cs typeface="Times New Roman"/>
              </a:rPr>
              <a:t>A string is </a:t>
            </a:r>
            <a:r>
              <a:rPr sz="1450" spc="-5" dirty="0">
                <a:latin typeface="Times New Roman"/>
                <a:cs typeface="Times New Roman"/>
              </a:rPr>
              <a:t>a </a:t>
            </a:r>
            <a:r>
              <a:rPr sz="1450" spc="-10" dirty="0">
                <a:latin typeface="Times New Roman"/>
                <a:cs typeface="Times New Roman"/>
              </a:rPr>
              <a:t>sequence </a:t>
            </a:r>
            <a:r>
              <a:rPr sz="1450" spc="-5" dirty="0">
                <a:latin typeface="Times New Roman"/>
                <a:cs typeface="Times New Roman"/>
              </a:rPr>
              <a:t>of </a:t>
            </a:r>
            <a:r>
              <a:rPr sz="1450" spc="-10" dirty="0">
                <a:latin typeface="Times New Roman"/>
                <a:cs typeface="Times New Roman"/>
              </a:rPr>
              <a:t>characters that are </a:t>
            </a:r>
            <a:r>
              <a:rPr sz="1450" spc="-5" dirty="0">
                <a:latin typeface="Times New Roman"/>
                <a:cs typeface="Times New Roman"/>
              </a:rPr>
              <a:t>not </a:t>
            </a:r>
            <a:r>
              <a:rPr sz="1450" spc="-10" dirty="0">
                <a:latin typeface="Times New Roman"/>
                <a:cs typeface="Times New Roman"/>
              </a:rPr>
              <a:t>numbers. In </a:t>
            </a:r>
            <a:r>
              <a:rPr sz="1450" spc="-5" dirty="0">
                <a:latin typeface="Times New Roman"/>
                <a:cs typeface="Times New Roman"/>
              </a:rPr>
              <a:t>a </a:t>
            </a:r>
            <a:r>
              <a:rPr sz="1450" spc="-10" dirty="0">
                <a:latin typeface="Times New Roman"/>
                <a:cs typeface="Times New Roman"/>
              </a:rPr>
              <a:t>simpler explanation, it is  text. Any combination </a:t>
            </a:r>
            <a:r>
              <a:rPr sz="1450" spc="-5" dirty="0">
                <a:latin typeface="Times New Roman"/>
                <a:cs typeface="Times New Roman"/>
              </a:rPr>
              <a:t>of </a:t>
            </a:r>
            <a:r>
              <a:rPr sz="1450" spc="-10" dirty="0">
                <a:latin typeface="Times New Roman"/>
                <a:cs typeface="Times New Roman"/>
              </a:rPr>
              <a:t>letters and spaces can </a:t>
            </a:r>
            <a:r>
              <a:rPr sz="1450" spc="-5" dirty="0">
                <a:latin typeface="Times New Roman"/>
                <a:cs typeface="Times New Roman"/>
              </a:rPr>
              <a:t>be </a:t>
            </a:r>
            <a:r>
              <a:rPr sz="1450" spc="-10" dirty="0">
                <a:latin typeface="Times New Roman"/>
                <a:cs typeface="Times New Roman"/>
              </a:rPr>
              <a:t>considered </a:t>
            </a:r>
            <a:r>
              <a:rPr sz="1450" spc="-5" dirty="0">
                <a:latin typeface="Times New Roman"/>
                <a:cs typeface="Times New Roman"/>
              </a:rPr>
              <a:t>a </a:t>
            </a:r>
            <a:r>
              <a:rPr sz="1450" spc="-10" dirty="0">
                <a:latin typeface="Times New Roman"/>
                <a:cs typeface="Times New Roman"/>
              </a:rPr>
              <a:t>string. This sentence is  </a:t>
            </a:r>
            <a:r>
              <a:rPr sz="1450" spc="-5" dirty="0">
                <a:latin typeface="Times New Roman"/>
                <a:cs typeface="Times New Roman"/>
              </a:rPr>
              <a:t>a</a:t>
            </a:r>
            <a:r>
              <a:rPr sz="1450" spc="-10" dirty="0">
                <a:latin typeface="Times New Roman"/>
                <a:cs typeface="Times New Roman"/>
              </a:rPr>
              <a:t> string.</a:t>
            </a:r>
            <a:endParaRPr sz="1450">
              <a:latin typeface="Times New Roman"/>
              <a:cs typeface="Times New Roman"/>
            </a:endParaRPr>
          </a:p>
          <a:p>
            <a:pPr marL="186055" marR="45085">
              <a:lnSpc>
                <a:spcPts val="1660"/>
              </a:lnSpc>
              <a:spcBef>
                <a:spcPts val="710"/>
              </a:spcBef>
            </a:pPr>
            <a:r>
              <a:rPr sz="1450" spc="-10" dirty="0">
                <a:latin typeface="Times New Roman"/>
                <a:cs typeface="Times New Roman"/>
              </a:rPr>
              <a:t>In </a:t>
            </a:r>
            <a:r>
              <a:rPr sz="1450" spc="-50" dirty="0">
                <a:latin typeface="Times New Roman"/>
                <a:cs typeface="Times New Roman"/>
              </a:rPr>
              <a:t>PHP, </a:t>
            </a:r>
            <a:r>
              <a:rPr sz="1450" spc="-10" dirty="0">
                <a:latin typeface="Times New Roman"/>
                <a:cs typeface="Times New Roman"/>
              </a:rPr>
              <a:t>it matters if you create </a:t>
            </a:r>
            <a:r>
              <a:rPr sz="1450" spc="-5" dirty="0">
                <a:latin typeface="Times New Roman"/>
                <a:cs typeface="Times New Roman"/>
              </a:rPr>
              <a:t>a </a:t>
            </a:r>
            <a:r>
              <a:rPr sz="1450" spc="-10" dirty="0">
                <a:latin typeface="Times New Roman"/>
                <a:cs typeface="Times New Roman"/>
              </a:rPr>
              <a:t>string surrounded by single quotes </a:t>
            </a:r>
            <a:r>
              <a:rPr sz="1450" spc="-5" dirty="0">
                <a:latin typeface="Times New Roman"/>
                <a:cs typeface="Times New Roman"/>
              </a:rPr>
              <a:t>or </a:t>
            </a:r>
            <a:r>
              <a:rPr sz="1450" spc="-10" dirty="0">
                <a:latin typeface="Times New Roman"/>
                <a:cs typeface="Times New Roman"/>
              </a:rPr>
              <a:t>double quotes. If  you enclose </a:t>
            </a:r>
            <a:r>
              <a:rPr sz="1450" spc="-5" dirty="0">
                <a:latin typeface="Times New Roman"/>
                <a:cs typeface="Times New Roman"/>
              </a:rPr>
              <a:t>a </a:t>
            </a:r>
            <a:r>
              <a:rPr sz="1450" spc="-10" dirty="0">
                <a:latin typeface="Times New Roman"/>
                <a:cs typeface="Times New Roman"/>
              </a:rPr>
              <a:t>string within single quotes, PHP will return that exact string. When you  enclose </a:t>
            </a:r>
            <a:r>
              <a:rPr sz="1450" spc="-5" dirty="0">
                <a:latin typeface="Times New Roman"/>
                <a:cs typeface="Times New Roman"/>
              </a:rPr>
              <a:t>a </a:t>
            </a:r>
            <a:r>
              <a:rPr sz="1450" spc="-10" dirty="0">
                <a:latin typeface="Times New Roman"/>
                <a:cs typeface="Times New Roman"/>
              </a:rPr>
              <a:t>string in double quotes, any variables within the string will </a:t>
            </a:r>
            <a:r>
              <a:rPr sz="1450" spc="-5" dirty="0">
                <a:latin typeface="Times New Roman"/>
                <a:cs typeface="Times New Roman"/>
              </a:rPr>
              <a:t>be </a:t>
            </a:r>
            <a:r>
              <a:rPr sz="1450" spc="-10" dirty="0">
                <a:latin typeface="Times New Roman"/>
                <a:cs typeface="Times New Roman"/>
              </a:rPr>
              <a:t>substituted for  their values.</a:t>
            </a:r>
            <a:endParaRPr sz="1450">
              <a:latin typeface="Times New Roman"/>
              <a:cs typeface="Times New Roman"/>
            </a:endParaRPr>
          </a:p>
        </p:txBody>
      </p:sp>
      <p:sp>
        <p:nvSpPr>
          <p:cNvPr id="7" name="object 7"/>
          <p:cNvSpPr/>
          <p:nvPr/>
        </p:nvSpPr>
        <p:spPr>
          <a:xfrm>
            <a:off x="603458" y="6978605"/>
            <a:ext cx="6353085" cy="170120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49163" y="996943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9" name="object 9"/>
          <p:cNvSpPr txBox="1"/>
          <p:nvPr/>
        </p:nvSpPr>
        <p:spPr>
          <a:xfrm>
            <a:off x="618181" y="8959793"/>
            <a:ext cx="6469380" cy="114173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Useful String</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Functions</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There is </a:t>
            </a:r>
            <a:r>
              <a:rPr sz="1450" spc="-5" dirty="0">
                <a:latin typeface="Times New Roman"/>
                <a:cs typeface="Times New Roman"/>
              </a:rPr>
              <a:t>a </a:t>
            </a:r>
            <a:r>
              <a:rPr sz="1450" spc="-10" dirty="0">
                <a:latin typeface="Times New Roman"/>
                <a:cs typeface="Times New Roman"/>
              </a:rPr>
              <a:t>vast array </a:t>
            </a:r>
            <a:r>
              <a:rPr sz="1450" spc="-5" dirty="0">
                <a:latin typeface="Times New Roman"/>
                <a:cs typeface="Times New Roman"/>
              </a:rPr>
              <a:t>of </a:t>
            </a:r>
            <a:r>
              <a:rPr sz="1450" spc="-10" dirty="0">
                <a:latin typeface="Times New Roman"/>
                <a:cs typeface="Times New Roman"/>
              </a:rPr>
              <a:t>functions in PHP that can </a:t>
            </a:r>
            <a:r>
              <a:rPr sz="1450" spc="-5" dirty="0">
                <a:latin typeface="Times New Roman"/>
                <a:cs typeface="Times New Roman"/>
              </a:rPr>
              <a:t>be </a:t>
            </a:r>
            <a:r>
              <a:rPr sz="1450" spc="-10" dirty="0">
                <a:latin typeface="Times New Roman"/>
                <a:cs typeface="Times New Roman"/>
              </a:rPr>
              <a:t>used to manipulate string variables.  Here are </a:t>
            </a:r>
            <a:r>
              <a:rPr sz="1450" spc="-5" dirty="0">
                <a:latin typeface="Times New Roman"/>
                <a:cs typeface="Times New Roman"/>
              </a:rPr>
              <a:t>a</a:t>
            </a:r>
            <a:r>
              <a:rPr sz="1450" dirty="0">
                <a:latin typeface="Times New Roman"/>
                <a:cs typeface="Times New Roman"/>
              </a:rPr>
              <a:t> </a:t>
            </a:r>
            <a:r>
              <a:rPr sz="1450" spc="-10" dirty="0">
                <a:latin typeface="Times New Roman"/>
                <a:cs typeface="Times New Roman"/>
              </a:rPr>
              <a:t>few:</a:t>
            </a:r>
            <a:endParaRPr sz="1450">
              <a:latin typeface="Times New Roman"/>
              <a:cs typeface="Times New Roman"/>
            </a:endParaRPr>
          </a:p>
          <a:p>
            <a:pPr marL="204470">
              <a:lnSpc>
                <a:spcPct val="100000"/>
              </a:lnSpc>
              <a:spcBef>
                <a:spcPts val="590"/>
              </a:spcBef>
            </a:pPr>
            <a:r>
              <a:rPr sz="1450" b="1" spc="-10" dirty="0">
                <a:latin typeface="Times New Roman"/>
                <a:cs typeface="Times New Roman"/>
              </a:rPr>
              <a:t>htmlentities() </a:t>
            </a:r>
            <a:r>
              <a:rPr sz="1450" spc="-10" dirty="0">
                <a:latin typeface="Times New Roman"/>
                <a:cs typeface="Times New Roman"/>
              </a:rPr>
              <a:t>Converts </a:t>
            </a:r>
            <a:r>
              <a:rPr sz="1450" spc="-5" dirty="0">
                <a:latin typeface="Times New Roman"/>
                <a:cs typeface="Times New Roman"/>
              </a:rPr>
              <a:t>a </a:t>
            </a:r>
            <a:r>
              <a:rPr sz="1450" spc="-10" dirty="0">
                <a:latin typeface="Times New Roman"/>
                <a:cs typeface="Times New Roman"/>
              </a:rPr>
              <a:t>string to its </a:t>
            </a:r>
            <a:r>
              <a:rPr sz="1450" spc="-15" dirty="0">
                <a:latin typeface="Times New Roman"/>
                <a:cs typeface="Times New Roman"/>
              </a:rPr>
              <a:t>HTML</a:t>
            </a:r>
            <a:r>
              <a:rPr sz="1450" spc="-35" dirty="0">
                <a:latin typeface="Times New Roman"/>
                <a:cs typeface="Times New Roman"/>
              </a:rPr>
              <a:t> </a:t>
            </a:r>
            <a:r>
              <a:rPr sz="1450" spc="-10" dirty="0">
                <a:latin typeface="Times New Roman"/>
                <a:cs typeface="Times New Roman"/>
              </a:rPr>
              <a:t>equivalent</a:t>
            </a:r>
            <a:endParaRPr sz="145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9164" y="53048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3" name="object 3"/>
          <p:cNvSpPr/>
          <p:nvPr/>
        </p:nvSpPr>
        <p:spPr>
          <a:xfrm>
            <a:off x="649164" y="74084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4" name="object 4"/>
          <p:cNvSpPr/>
          <p:nvPr/>
        </p:nvSpPr>
        <p:spPr>
          <a:xfrm>
            <a:off x="649164" y="951212"/>
            <a:ext cx="55244" cy="55244"/>
          </a:xfrm>
          <a:custGeom>
            <a:avLst/>
            <a:gdLst/>
            <a:ahLst/>
            <a:cxnLst/>
            <a:rect l="l" t="t" r="r" b="b"/>
            <a:pathLst>
              <a:path w="55245" h="55244">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5" name="object 5"/>
          <p:cNvSpPr/>
          <p:nvPr/>
        </p:nvSpPr>
        <p:spPr>
          <a:xfrm>
            <a:off x="649164" y="1161576"/>
            <a:ext cx="55244" cy="55244"/>
          </a:xfrm>
          <a:custGeom>
            <a:avLst/>
            <a:gdLst/>
            <a:ahLst/>
            <a:cxnLst/>
            <a:rect l="l" t="t" r="r" b="b"/>
            <a:pathLst>
              <a:path w="55245" h="55244">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6" name="object 6"/>
          <p:cNvSpPr/>
          <p:nvPr/>
        </p:nvSpPr>
        <p:spPr>
          <a:xfrm>
            <a:off x="649164" y="1371940"/>
            <a:ext cx="55244" cy="55244"/>
          </a:xfrm>
          <a:custGeom>
            <a:avLst/>
            <a:gdLst/>
            <a:ahLst/>
            <a:cxnLst/>
            <a:rect l="l" t="t" r="r" b="b"/>
            <a:pathLst>
              <a:path w="55245" h="55244">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7" name="object 7"/>
          <p:cNvSpPr txBox="1"/>
          <p:nvPr/>
        </p:nvSpPr>
        <p:spPr>
          <a:xfrm>
            <a:off x="444500" y="417174"/>
            <a:ext cx="6668134" cy="5220970"/>
          </a:xfrm>
          <a:prstGeom prst="rect">
            <a:avLst/>
          </a:prstGeom>
        </p:spPr>
        <p:txBody>
          <a:bodyPr vert="horz" wrap="square" lIns="0" tIns="11430" rIns="0" bIns="0" rtlCol="0">
            <a:spAutoFit/>
          </a:bodyPr>
          <a:lstStyle/>
          <a:p>
            <a:pPr marL="377825">
              <a:lnSpc>
                <a:spcPts val="1700"/>
              </a:lnSpc>
              <a:spcBef>
                <a:spcPts val="90"/>
              </a:spcBef>
            </a:pPr>
            <a:r>
              <a:rPr sz="1450" b="1" spc="-10" dirty="0">
                <a:latin typeface="Times New Roman"/>
                <a:cs typeface="Times New Roman"/>
              </a:rPr>
              <a:t>html_entity_decode() </a:t>
            </a:r>
            <a:r>
              <a:rPr sz="1450" spc="-10" dirty="0">
                <a:latin typeface="Times New Roman"/>
                <a:cs typeface="Times New Roman"/>
              </a:rPr>
              <a:t>Converts </a:t>
            </a:r>
            <a:r>
              <a:rPr sz="1450" spc="-15" dirty="0">
                <a:latin typeface="Times New Roman"/>
                <a:cs typeface="Times New Roman"/>
              </a:rPr>
              <a:t>HTML </a:t>
            </a:r>
            <a:r>
              <a:rPr sz="1450" spc="-10" dirty="0">
                <a:latin typeface="Times New Roman"/>
                <a:cs typeface="Times New Roman"/>
              </a:rPr>
              <a:t>code back to </a:t>
            </a:r>
            <a:r>
              <a:rPr sz="1450" spc="-5" dirty="0">
                <a:latin typeface="Times New Roman"/>
                <a:cs typeface="Times New Roman"/>
              </a:rPr>
              <a:t>a</a:t>
            </a:r>
            <a:r>
              <a:rPr sz="1450" spc="-25" dirty="0">
                <a:latin typeface="Times New Roman"/>
                <a:cs typeface="Times New Roman"/>
              </a:rPr>
              <a:t> </a:t>
            </a:r>
            <a:r>
              <a:rPr sz="1450" spc="-10" dirty="0">
                <a:latin typeface="Times New Roman"/>
                <a:cs typeface="Times New Roman"/>
              </a:rPr>
              <a:t>string</a:t>
            </a:r>
            <a:endParaRPr sz="1450">
              <a:latin typeface="Times New Roman"/>
              <a:cs typeface="Times New Roman"/>
            </a:endParaRPr>
          </a:p>
          <a:p>
            <a:pPr marL="377825">
              <a:lnSpc>
                <a:spcPts val="1655"/>
              </a:lnSpc>
            </a:pPr>
            <a:r>
              <a:rPr sz="1450" b="1" spc="-10" dirty="0">
                <a:latin typeface="Times New Roman"/>
                <a:cs typeface="Times New Roman"/>
              </a:rPr>
              <a:t>str_pad() </a:t>
            </a:r>
            <a:r>
              <a:rPr sz="1450" spc="-10" dirty="0">
                <a:latin typeface="Times New Roman"/>
                <a:cs typeface="Times New Roman"/>
              </a:rPr>
              <a:t>Pads </a:t>
            </a:r>
            <a:r>
              <a:rPr sz="1450" spc="-5" dirty="0">
                <a:latin typeface="Times New Roman"/>
                <a:cs typeface="Times New Roman"/>
              </a:rPr>
              <a:t>a </a:t>
            </a:r>
            <a:r>
              <a:rPr sz="1450" spc="-10" dirty="0">
                <a:latin typeface="Times New Roman"/>
                <a:cs typeface="Times New Roman"/>
              </a:rPr>
              <a:t>string to </a:t>
            </a:r>
            <a:r>
              <a:rPr sz="1450" spc="-5" dirty="0">
                <a:latin typeface="Times New Roman"/>
                <a:cs typeface="Times New Roman"/>
              </a:rPr>
              <a:t>a </a:t>
            </a:r>
            <a:r>
              <a:rPr sz="1450" spc="-10" dirty="0">
                <a:latin typeface="Times New Roman"/>
                <a:cs typeface="Times New Roman"/>
              </a:rPr>
              <a:t>new</a:t>
            </a:r>
            <a:r>
              <a:rPr sz="1450" spc="10" dirty="0">
                <a:latin typeface="Times New Roman"/>
                <a:cs typeface="Times New Roman"/>
              </a:rPr>
              <a:t> </a:t>
            </a:r>
            <a:r>
              <a:rPr sz="1450" spc="-10" dirty="0">
                <a:latin typeface="Times New Roman"/>
                <a:cs typeface="Times New Roman"/>
              </a:rPr>
              <a:t>length</a:t>
            </a:r>
            <a:endParaRPr sz="1450">
              <a:latin typeface="Times New Roman"/>
              <a:cs typeface="Times New Roman"/>
            </a:endParaRPr>
          </a:p>
          <a:p>
            <a:pPr marL="377825" marR="1409700">
              <a:lnSpc>
                <a:spcPts val="1660"/>
              </a:lnSpc>
              <a:spcBef>
                <a:spcPts val="80"/>
              </a:spcBef>
            </a:pPr>
            <a:r>
              <a:rPr sz="1450" b="1" spc="-15" dirty="0">
                <a:latin typeface="Times New Roman"/>
                <a:cs typeface="Times New Roman"/>
              </a:rPr>
              <a:t>str_repeat() </a:t>
            </a:r>
            <a:r>
              <a:rPr sz="1450" spc="-10" dirty="0">
                <a:latin typeface="Times New Roman"/>
                <a:cs typeface="Times New Roman"/>
              </a:rPr>
              <a:t>Repeats </a:t>
            </a:r>
            <a:r>
              <a:rPr sz="1450" spc="-5" dirty="0">
                <a:latin typeface="Times New Roman"/>
                <a:cs typeface="Times New Roman"/>
              </a:rPr>
              <a:t>a </a:t>
            </a:r>
            <a:r>
              <a:rPr sz="1450" spc="-10" dirty="0">
                <a:latin typeface="Times New Roman"/>
                <a:cs typeface="Times New Roman"/>
              </a:rPr>
              <a:t>string </a:t>
            </a:r>
            <a:r>
              <a:rPr sz="1450" spc="-5" dirty="0">
                <a:latin typeface="Times New Roman"/>
                <a:cs typeface="Times New Roman"/>
              </a:rPr>
              <a:t>a </a:t>
            </a:r>
            <a:r>
              <a:rPr sz="1450" spc="-10" dirty="0">
                <a:latin typeface="Times New Roman"/>
                <a:cs typeface="Times New Roman"/>
              </a:rPr>
              <a:t>specified number </a:t>
            </a:r>
            <a:r>
              <a:rPr sz="1450" spc="-5" dirty="0">
                <a:latin typeface="Times New Roman"/>
                <a:cs typeface="Times New Roman"/>
              </a:rPr>
              <a:t>of </a:t>
            </a:r>
            <a:r>
              <a:rPr sz="1450" spc="-10" dirty="0">
                <a:latin typeface="Times New Roman"/>
                <a:cs typeface="Times New Roman"/>
              </a:rPr>
              <a:t>times  </a:t>
            </a:r>
            <a:r>
              <a:rPr sz="1450" b="1" spc="-15" dirty="0">
                <a:latin typeface="Times New Roman"/>
                <a:cs typeface="Times New Roman"/>
              </a:rPr>
              <a:t>str_replace() </a:t>
            </a:r>
            <a:r>
              <a:rPr sz="1450" spc="-10" dirty="0">
                <a:latin typeface="Times New Roman"/>
                <a:cs typeface="Times New Roman"/>
              </a:rPr>
              <a:t>Replaces some characters in </a:t>
            </a:r>
            <a:r>
              <a:rPr sz="1450" spc="-5" dirty="0">
                <a:latin typeface="Times New Roman"/>
                <a:cs typeface="Times New Roman"/>
              </a:rPr>
              <a:t>a </a:t>
            </a:r>
            <a:r>
              <a:rPr sz="1450" spc="-10" dirty="0">
                <a:latin typeface="Times New Roman"/>
                <a:cs typeface="Times New Roman"/>
              </a:rPr>
              <a:t>string (case-sensitive)  </a:t>
            </a:r>
            <a:r>
              <a:rPr sz="1450" b="1" spc="-10" dirty="0">
                <a:latin typeface="Times New Roman"/>
                <a:cs typeface="Times New Roman"/>
              </a:rPr>
              <a:t>strtoupper() </a:t>
            </a:r>
            <a:r>
              <a:rPr sz="1450" spc="-10" dirty="0">
                <a:latin typeface="Times New Roman"/>
                <a:cs typeface="Times New Roman"/>
              </a:rPr>
              <a:t>converts </a:t>
            </a:r>
            <a:r>
              <a:rPr sz="1450" spc="-5" dirty="0">
                <a:latin typeface="Times New Roman"/>
                <a:cs typeface="Times New Roman"/>
              </a:rPr>
              <a:t>a </a:t>
            </a:r>
            <a:r>
              <a:rPr sz="1450" spc="-10" dirty="0">
                <a:latin typeface="Times New Roman"/>
                <a:cs typeface="Times New Roman"/>
              </a:rPr>
              <a:t>string to all upper</a:t>
            </a:r>
            <a:r>
              <a:rPr sz="1450" spc="20" dirty="0">
                <a:latin typeface="Times New Roman"/>
                <a:cs typeface="Times New Roman"/>
              </a:rPr>
              <a:t> </a:t>
            </a:r>
            <a:r>
              <a:rPr sz="1450" spc="-10" dirty="0">
                <a:latin typeface="Times New Roman"/>
                <a:cs typeface="Times New Roman"/>
              </a:rPr>
              <a:t>case</a:t>
            </a:r>
            <a:endParaRPr sz="1450">
              <a:latin typeface="Times New Roman"/>
              <a:cs typeface="Times New Roman"/>
            </a:endParaRPr>
          </a:p>
          <a:p>
            <a:pPr marL="186055" marR="57785">
              <a:lnSpc>
                <a:spcPts val="1660"/>
              </a:lnSpc>
              <a:spcBef>
                <a:spcPts val="710"/>
              </a:spcBef>
            </a:pPr>
            <a:r>
              <a:rPr sz="1450" spc="-10" dirty="0">
                <a:latin typeface="Times New Roman"/>
                <a:cs typeface="Times New Roman"/>
              </a:rPr>
              <a:t>Once again, </a:t>
            </a:r>
            <a:r>
              <a:rPr sz="1450" spc="-5" dirty="0">
                <a:latin typeface="Times New Roman"/>
                <a:cs typeface="Times New Roman"/>
              </a:rPr>
              <a:t>I </a:t>
            </a:r>
            <a:r>
              <a:rPr sz="1450" spc="-10" dirty="0">
                <a:latin typeface="Times New Roman"/>
                <a:cs typeface="Times New Roman"/>
              </a:rPr>
              <a:t>think you get the idea. If </a:t>
            </a:r>
            <a:r>
              <a:rPr sz="1450" u="sng" spc="-10" dirty="0">
                <a:solidFill>
                  <a:srgbClr val="0000ED"/>
                </a:solidFill>
                <a:uFill>
                  <a:solidFill>
                    <a:srgbClr val="0000ED"/>
                  </a:solidFill>
                </a:uFill>
                <a:latin typeface="Times New Roman"/>
                <a:cs typeface="Times New Roman"/>
                <a:hlinkClick r:id="rId2"/>
              </a:rPr>
              <a:t>you need string function</a:t>
            </a:r>
            <a:r>
              <a:rPr sz="1450" spc="-10" dirty="0">
                <a:latin typeface="Times New Roman"/>
                <a:cs typeface="Times New Roman"/>
              </a:rPr>
              <a:t>, </a:t>
            </a:r>
            <a:r>
              <a:rPr sz="1450" spc="-5" dirty="0">
                <a:latin typeface="Times New Roman"/>
                <a:cs typeface="Times New Roman"/>
              </a:rPr>
              <a:t>odds </a:t>
            </a:r>
            <a:r>
              <a:rPr sz="1450" spc="-10" dirty="0">
                <a:latin typeface="Times New Roman"/>
                <a:cs typeface="Times New Roman"/>
              </a:rPr>
              <a:t>are very high that  PHP has</a:t>
            </a:r>
            <a:r>
              <a:rPr sz="1450" spc="-60" dirty="0">
                <a:latin typeface="Times New Roman"/>
                <a:cs typeface="Times New Roman"/>
              </a:rPr>
              <a:t> </a:t>
            </a:r>
            <a:r>
              <a:rPr sz="1450" spc="-10" dirty="0">
                <a:latin typeface="Times New Roman"/>
                <a:cs typeface="Times New Roman"/>
              </a:rPr>
              <a:t>that.</a:t>
            </a:r>
            <a:endParaRPr sz="1450">
              <a:latin typeface="Times New Roman"/>
              <a:cs typeface="Times New Roman"/>
            </a:endParaRPr>
          </a:p>
          <a:p>
            <a:pPr marL="12700">
              <a:lnSpc>
                <a:spcPct val="100000"/>
              </a:lnSpc>
              <a:spcBef>
                <a:spcPts val="680"/>
              </a:spcBef>
            </a:pPr>
            <a:r>
              <a:rPr sz="1650" b="1" spc="-10" dirty="0">
                <a:solidFill>
                  <a:srgbClr val="003366"/>
                </a:solidFill>
                <a:latin typeface="Times New Roman"/>
                <a:cs typeface="Times New Roman"/>
              </a:rPr>
              <a:t>Sources </a:t>
            </a:r>
            <a:r>
              <a:rPr sz="1650" b="1" dirty="0">
                <a:solidFill>
                  <a:srgbClr val="003366"/>
                </a:solidFill>
                <a:latin typeface="Times New Roman"/>
                <a:cs typeface="Times New Roman"/>
              </a:rPr>
              <a:t>of</a:t>
            </a:r>
            <a:r>
              <a:rPr sz="1650" b="1" spc="10" dirty="0">
                <a:solidFill>
                  <a:srgbClr val="003366"/>
                </a:solidFill>
                <a:latin typeface="Times New Roman"/>
                <a:cs typeface="Times New Roman"/>
              </a:rPr>
              <a:t> </a:t>
            </a:r>
            <a:r>
              <a:rPr sz="1650" b="1" spc="-5" dirty="0">
                <a:solidFill>
                  <a:srgbClr val="003366"/>
                </a:solidFill>
                <a:latin typeface="Times New Roman"/>
                <a:cs typeface="Times New Roman"/>
              </a:rPr>
              <a:t>Documentation</a:t>
            </a:r>
            <a:endParaRPr sz="1650">
              <a:latin typeface="Times New Roman"/>
              <a:cs typeface="Times New Roman"/>
            </a:endParaRPr>
          </a:p>
          <a:p>
            <a:pPr marL="186055" marR="2599055">
              <a:lnSpc>
                <a:spcPct val="136600"/>
              </a:lnSpc>
              <a:spcBef>
                <a:spcPts val="175"/>
              </a:spcBef>
            </a:pPr>
            <a:r>
              <a:rPr sz="1450" spc="-45" dirty="0">
                <a:latin typeface="Times New Roman"/>
                <a:cs typeface="Times New Roman"/>
              </a:rPr>
              <a:t>Two </a:t>
            </a:r>
            <a:r>
              <a:rPr sz="1450" spc="-10" dirty="0">
                <a:latin typeface="Times New Roman"/>
                <a:cs typeface="Times New Roman"/>
              </a:rPr>
              <a:t>great sources to find specific functions are here:  </a:t>
            </a:r>
            <a:r>
              <a:rPr sz="1450" u="sng" spc="-15" dirty="0">
                <a:solidFill>
                  <a:srgbClr val="0000ED"/>
                </a:solidFill>
                <a:uFill>
                  <a:solidFill>
                    <a:srgbClr val="0000ED"/>
                  </a:solidFill>
                </a:uFill>
                <a:latin typeface="Times New Roman"/>
                <a:cs typeface="Times New Roman"/>
                <a:hlinkClick r:id="rId3"/>
              </a:rPr>
              <a:t>http://www.w3schools.com</a:t>
            </a:r>
            <a:endParaRPr sz="1450">
              <a:latin typeface="Times New Roman"/>
              <a:cs typeface="Times New Roman"/>
            </a:endParaRPr>
          </a:p>
          <a:p>
            <a:pPr marL="186055">
              <a:lnSpc>
                <a:spcPct val="100000"/>
              </a:lnSpc>
              <a:spcBef>
                <a:spcPts val="635"/>
              </a:spcBef>
            </a:pPr>
            <a:r>
              <a:rPr sz="1450" u="sng" spc="-25" dirty="0">
                <a:solidFill>
                  <a:srgbClr val="0000ED"/>
                </a:solidFill>
                <a:uFill>
                  <a:solidFill>
                    <a:srgbClr val="0000ED"/>
                  </a:solidFill>
                </a:uFill>
                <a:latin typeface="Times New Roman"/>
                <a:cs typeface="Times New Roman"/>
                <a:hlinkClick r:id="rId4"/>
              </a:rPr>
              <a:t>http://www.PHP.net</a:t>
            </a:r>
            <a:endParaRPr sz="1450">
              <a:latin typeface="Times New Roman"/>
              <a:cs typeface="Times New Roman"/>
            </a:endParaRPr>
          </a:p>
          <a:p>
            <a:pPr marL="186055" marR="5080">
              <a:lnSpc>
                <a:spcPts val="1660"/>
              </a:lnSpc>
              <a:spcBef>
                <a:spcPts val="760"/>
              </a:spcBef>
            </a:pPr>
            <a:r>
              <a:rPr sz="1450" spc="-10" dirty="0">
                <a:latin typeface="Times New Roman"/>
                <a:cs typeface="Times New Roman"/>
              </a:rPr>
              <a:t>When you visit </a:t>
            </a:r>
            <a:r>
              <a:rPr sz="1450" spc="-30" dirty="0">
                <a:latin typeface="Times New Roman"/>
                <a:cs typeface="Times New Roman"/>
              </a:rPr>
              <a:t>PHP.net, </a:t>
            </a:r>
            <a:r>
              <a:rPr sz="1450" spc="-10" dirty="0">
                <a:latin typeface="Times New Roman"/>
                <a:cs typeface="Times New Roman"/>
              </a:rPr>
              <a:t>at the upper right corner </a:t>
            </a:r>
            <a:r>
              <a:rPr sz="1450" spc="-5" dirty="0">
                <a:latin typeface="Times New Roman"/>
                <a:cs typeface="Times New Roman"/>
              </a:rPr>
              <a:t>of </a:t>
            </a:r>
            <a:r>
              <a:rPr sz="1450" spc="-10" dirty="0">
                <a:latin typeface="Times New Roman"/>
                <a:cs typeface="Times New Roman"/>
              </a:rPr>
              <a:t>every page is </a:t>
            </a:r>
            <a:r>
              <a:rPr sz="1450" spc="-5" dirty="0">
                <a:latin typeface="Times New Roman"/>
                <a:cs typeface="Times New Roman"/>
              </a:rPr>
              <a:t>a </a:t>
            </a:r>
            <a:r>
              <a:rPr sz="1450" spc="-10" dirty="0">
                <a:latin typeface="Times New Roman"/>
                <a:cs typeface="Times New Roman"/>
              </a:rPr>
              <a:t>search </a:t>
            </a:r>
            <a:r>
              <a:rPr sz="1450" spc="-5" dirty="0">
                <a:latin typeface="Times New Roman"/>
                <a:cs typeface="Times New Roman"/>
              </a:rPr>
              <a:t>box. </a:t>
            </a:r>
            <a:r>
              <a:rPr sz="1450" spc="-10" dirty="0">
                <a:latin typeface="Times New Roman"/>
                <a:cs typeface="Times New Roman"/>
              </a:rPr>
              <a:t>Just  type the name </a:t>
            </a:r>
            <a:r>
              <a:rPr sz="1450" spc="-5" dirty="0">
                <a:latin typeface="Times New Roman"/>
                <a:cs typeface="Times New Roman"/>
              </a:rPr>
              <a:t>of a </a:t>
            </a:r>
            <a:r>
              <a:rPr sz="1450" spc="-10" dirty="0">
                <a:latin typeface="Times New Roman"/>
                <a:cs typeface="Times New Roman"/>
              </a:rPr>
              <a:t>function here, </a:t>
            </a:r>
            <a:r>
              <a:rPr sz="1450" spc="-5" dirty="0">
                <a:latin typeface="Times New Roman"/>
                <a:cs typeface="Times New Roman"/>
              </a:rPr>
              <a:t>or </a:t>
            </a:r>
            <a:r>
              <a:rPr sz="1450" spc="-10" dirty="0">
                <a:latin typeface="Times New Roman"/>
                <a:cs typeface="Times New Roman"/>
              </a:rPr>
              <a:t>anything you’re looking </a:t>
            </a:r>
            <a:r>
              <a:rPr sz="1450" spc="-20" dirty="0">
                <a:latin typeface="Times New Roman"/>
                <a:cs typeface="Times New Roman"/>
              </a:rPr>
              <a:t>for, </a:t>
            </a:r>
            <a:r>
              <a:rPr sz="1450" spc="-10" dirty="0">
                <a:latin typeface="Times New Roman"/>
                <a:cs typeface="Times New Roman"/>
              </a:rPr>
              <a:t>and </a:t>
            </a:r>
            <a:r>
              <a:rPr sz="1450" spc="-35" dirty="0">
                <a:latin typeface="Times New Roman"/>
                <a:cs typeface="Times New Roman"/>
              </a:rPr>
              <a:t>PHP.net </a:t>
            </a:r>
            <a:r>
              <a:rPr sz="1450" spc="-10" dirty="0">
                <a:latin typeface="Times New Roman"/>
                <a:cs typeface="Times New Roman"/>
              </a:rPr>
              <a:t>will return  </a:t>
            </a:r>
            <a:r>
              <a:rPr sz="1450" spc="-5" dirty="0">
                <a:latin typeface="Times New Roman"/>
                <a:cs typeface="Times New Roman"/>
              </a:rPr>
              <a:t>a </a:t>
            </a:r>
            <a:r>
              <a:rPr sz="1450" spc="-10" dirty="0">
                <a:latin typeface="Times New Roman"/>
                <a:cs typeface="Times New Roman"/>
              </a:rPr>
              <a:t>list </a:t>
            </a:r>
            <a:r>
              <a:rPr sz="1450" spc="-5" dirty="0">
                <a:latin typeface="Times New Roman"/>
                <a:cs typeface="Times New Roman"/>
              </a:rPr>
              <a:t>of </a:t>
            </a:r>
            <a:r>
              <a:rPr sz="1450" spc="-10" dirty="0">
                <a:latin typeface="Times New Roman"/>
                <a:cs typeface="Times New Roman"/>
              </a:rPr>
              <a:t>pages that are</a:t>
            </a:r>
            <a:r>
              <a:rPr sz="1450" spc="5" dirty="0">
                <a:latin typeface="Times New Roman"/>
                <a:cs typeface="Times New Roman"/>
              </a:rPr>
              <a:t> </a:t>
            </a:r>
            <a:r>
              <a:rPr sz="1450" spc="-10" dirty="0">
                <a:latin typeface="Times New Roman"/>
                <a:cs typeface="Times New Roman"/>
              </a:rPr>
              <a:t>relevant.</a:t>
            </a:r>
            <a:endParaRPr sz="1450">
              <a:latin typeface="Times New Roman"/>
              <a:cs typeface="Times New Roman"/>
            </a:endParaRPr>
          </a:p>
          <a:p>
            <a:pPr marL="186055">
              <a:lnSpc>
                <a:spcPct val="100000"/>
              </a:lnSpc>
              <a:spcBef>
                <a:spcPts val="585"/>
              </a:spcBef>
            </a:pPr>
            <a:r>
              <a:rPr sz="1450" b="1" i="1" spc="-10" dirty="0">
                <a:solidFill>
                  <a:srgbClr val="003366"/>
                </a:solidFill>
                <a:latin typeface="Times New Roman"/>
                <a:cs typeface="Times New Roman"/>
              </a:rPr>
              <a:t>Exercise</a:t>
            </a:r>
            <a:endParaRPr sz="1450">
              <a:latin typeface="Times New Roman"/>
              <a:cs typeface="Times New Roman"/>
            </a:endParaRPr>
          </a:p>
          <a:p>
            <a:pPr marL="186055">
              <a:lnSpc>
                <a:spcPct val="100000"/>
              </a:lnSpc>
              <a:spcBef>
                <a:spcPts val="640"/>
              </a:spcBef>
            </a:pPr>
            <a:r>
              <a:rPr sz="1450" spc="-25" dirty="0">
                <a:latin typeface="Times New Roman"/>
                <a:cs typeface="Times New Roman"/>
              </a:rPr>
              <a:t>Try </a:t>
            </a:r>
            <a:r>
              <a:rPr sz="1450" spc="-10" dirty="0">
                <a:latin typeface="Times New Roman"/>
                <a:cs typeface="Times New Roman"/>
              </a:rPr>
              <a:t>searching both </a:t>
            </a:r>
            <a:r>
              <a:rPr sz="1450" spc="-35" dirty="0">
                <a:latin typeface="Times New Roman"/>
                <a:cs typeface="Times New Roman"/>
              </a:rPr>
              <a:t>PHP.Net </a:t>
            </a:r>
            <a:r>
              <a:rPr sz="1450" spc="-10" dirty="0">
                <a:latin typeface="Times New Roman"/>
                <a:cs typeface="Times New Roman"/>
              </a:rPr>
              <a:t>and w3schools.com for</a:t>
            </a:r>
            <a:r>
              <a:rPr sz="1450" spc="70" dirty="0">
                <a:latin typeface="Times New Roman"/>
                <a:cs typeface="Times New Roman"/>
              </a:rPr>
              <a:t> </a:t>
            </a:r>
            <a:r>
              <a:rPr sz="1450" spc="-5" dirty="0">
                <a:latin typeface="Times New Roman"/>
                <a:cs typeface="Times New Roman"/>
              </a:rPr>
              <a:t>‘substr’.</a:t>
            </a:r>
            <a:endParaRPr sz="1450">
              <a:latin typeface="Times New Roman"/>
              <a:cs typeface="Times New Roman"/>
            </a:endParaRPr>
          </a:p>
          <a:p>
            <a:pPr marL="186055">
              <a:lnSpc>
                <a:spcPct val="100000"/>
              </a:lnSpc>
              <a:spcBef>
                <a:spcPts val="635"/>
              </a:spcBef>
            </a:pPr>
            <a:r>
              <a:rPr sz="1450" b="1" i="1" spc="-10" dirty="0">
                <a:solidFill>
                  <a:srgbClr val="003366"/>
                </a:solidFill>
                <a:latin typeface="Times New Roman"/>
                <a:cs typeface="Times New Roman"/>
              </a:rPr>
              <a:t>How to Interpret </a:t>
            </a:r>
            <a:r>
              <a:rPr sz="1450" b="1" i="1" spc="-40" dirty="0">
                <a:solidFill>
                  <a:srgbClr val="003366"/>
                </a:solidFill>
                <a:latin typeface="Times New Roman"/>
                <a:cs typeface="Times New Roman"/>
              </a:rPr>
              <a:t>PHP.NET</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documentation</a:t>
            </a:r>
            <a:endParaRPr sz="1450">
              <a:latin typeface="Times New Roman"/>
              <a:cs typeface="Times New Roman"/>
            </a:endParaRPr>
          </a:p>
          <a:p>
            <a:pPr marL="186055" marR="195580">
              <a:lnSpc>
                <a:spcPts val="1660"/>
              </a:lnSpc>
              <a:spcBef>
                <a:spcPts val="760"/>
              </a:spcBef>
            </a:pPr>
            <a:r>
              <a:rPr sz="1450" spc="-10" dirty="0">
                <a:latin typeface="Times New Roman"/>
                <a:cs typeface="Times New Roman"/>
              </a:rPr>
              <a:t>When viewing </a:t>
            </a:r>
            <a:r>
              <a:rPr sz="1450" spc="-5" dirty="0">
                <a:latin typeface="Times New Roman"/>
                <a:cs typeface="Times New Roman"/>
              </a:rPr>
              <a:t>a </a:t>
            </a:r>
            <a:r>
              <a:rPr sz="1450" spc="-10" dirty="0">
                <a:latin typeface="Times New Roman"/>
                <a:cs typeface="Times New Roman"/>
              </a:rPr>
              <a:t>functional reference page you need to understand how the syntax is  represented in the description, which, in the case </a:t>
            </a:r>
            <a:r>
              <a:rPr sz="1450" spc="-5" dirty="0">
                <a:latin typeface="Times New Roman"/>
                <a:cs typeface="Times New Roman"/>
              </a:rPr>
              <a:t>of </a:t>
            </a:r>
            <a:r>
              <a:rPr sz="1450" spc="-10" dirty="0">
                <a:latin typeface="Times New Roman"/>
                <a:cs typeface="Times New Roman"/>
              </a:rPr>
              <a:t>the </a:t>
            </a:r>
            <a:r>
              <a:rPr sz="1450" b="1" spc="-10" dirty="0">
                <a:latin typeface="Times New Roman"/>
                <a:cs typeface="Times New Roman"/>
              </a:rPr>
              <a:t>substr </a:t>
            </a:r>
            <a:r>
              <a:rPr sz="1450" spc="-10" dirty="0">
                <a:latin typeface="Times New Roman"/>
                <a:cs typeface="Times New Roman"/>
              </a:rPr>
              <a:t>function, will look like  this:</a:t>
            </a:r>
            <a:endParaRPr sz="1450">
              <a:latin typeface="Times New Roman"/>
              <a:cs typeface="Times New Roman"/>
            </a:endParaRPr>
          </a:p>
        </p:txBody>
      </p:sp>
      <p:sp>
        <p:nvSpPr>
          <p:cNvPr id="8" name="object 8"/>
          <p:cNvSpPr/>
          <p:nvPr/>
        </p:nvSpPr>
        <p:spPr>
          <a:xfrm>
            <a:off x="996526" y="5725566"/>
            <a:ext cx="5566948" cy="2341445"/>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8127482"/>
            <a:ext cx="6106160"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may look like gibberish at first—it certainly did to me. But once you learn to  decode it, you’ll see that it is all that you should need to understand how to use this  function. </a:t>
            </a:r>
            <a:r>
              <a:rPr sz="1450" spc="-25" dirty="0">
                <a:latin typeface="Times New Roman"/>
                <a:cs typeface="Times New Roman"/>
              </a:rPr>
              <a:t>Here’s </a:t>
            </a:r>
            <a:r>
              <a:rPr sz="1450" spc="-10" dirty="0">
                <a:latin typeface="Times New Roman"/>
                <a:cs typeface="Times New Roman"/>
              </a:rPr>
              <a:t>an annotated</a:t>
            </a:r>
            <a:r>
              <a:rPr sz="1450" spc="25" dirty="0">
                <a:latin typeface="Times New Roman"/>
                <a:cs typeface="Times New Roman"/>
              </a:rPr>
              <a:t> </a:t>
            </a:r>
            <a:r>
              <a:rPr sz="1450" spc="-10" dirty="0">
                <a:latin typeface="Times New Roman"/>
                <a:cs typeface="Times New Roman"/>
              </a:rPr>
              <a:t>version:</a:t>
            </a:r>
            <a:endParaRPr sz="1450">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6526" y="448167"/>
            <a:ext cx="5566948" cy="234144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98183" y="4417649"/>
            <a:ext cx="4963633" cy="374997"/>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2850083"/>
            <a:ext cx="6445885" cy="7279005"/>
          </a:xfrm>
          <a:prstGeom prst="rect">
            <a:avLst/>
          </a:prstGeom>
        </p:spPr>
        <p:txBody>
          <a:bodyPr vert="horz" wrap="square" lIns="0" tIns="26670" rIns="0" bIns="0" rtlCol="0">
            <a:spAutoFit/>
          </a:bodyPr>
          <a:lstStyle/>
          <a:p>
            <a:pPr marL="12700" marR="30480">
              <a:lnSpc>
                <a:spcPts val="1660"/>
              </a:lnSpc>
              <a:spcBef>
                <a:spcPts val="210"/>
              </a:spcBef>
            </a:pPr>
            <a:r>
              <a:rPr sz="1450" spc="-10" dirty="0">
                <a:latin typeface="Times New Roman"/>
                <a:cs typeface="Times New Roman"/>
              </a:rPr>
              <a:t>The description </a:t>
            </a:r>
            <a:r>
              <a:rPr sz="1450" spc="-5" dirty="0">
                <a:latin typeface="Times New Roman"/>
                <a:cs typeface="Times New Roman"/>
              </a:rPr>
              <a:t>of </a:t>
            </a:r>
            <a:r>
              <a:rPr sz="1450" spc="-10" dirty="0">
                <a:latin typeface="Times New Roman"/>
                <a:cs typeface="Times New Roman"/>
              </a:rPr>
              <a:t>what </a:t>
            </a:r>
            <a:r>
              <a:rPr sz="1450" spc="-5" dirty="0">
                <a:latin typeface="Times New Roman"/>
                <a:cs typeface="Times New Roman"/>
              </a:rPr>
              <a:t>a </a:t>
            </a:r>
            <a:r>
              <a:rPr sz="1450" spc="-10" dirty="0">
                <a:latin typeface="Times New Roman"/>
                <a:cs typeface="Times New Roman"/>
              </a:rPr>
              <a:t>function does is </a:t>
            </a:r>
            <a:r>
              <a:rPr sz="1450" spc="-5" dirty="0">
                <a:latin typeface="Times New Roman"/>
                <a:cs typeface="Times New Roman"/>
              </a:rPr>
              <a:t>not </a:t>
            </a:r>
            <a:r>
              <a:rPr sz="1450" spc="-10" dirty="0">
                <a:latin typeface="Times New Roman"/>
                <a:cs typeface="Times New Roman"/>
              </a:rPr>
              <a:t>always very clear at first, </a:t>
            </a:r>
            <a:r>
              <a:rPr sz="1450" spc="-5" dirty="0">
                <a:latin typeface="Times New Roman"/>
                <a:cs typeface="Times New Roman"/>
              </a:rPr>
              <a:t>but </a:t>
            </a:r>
            <a:r>
              <a:rPr sz="1450" spc="-10" dirty="0">
                <a:latin typeface="Times New Roman"/>
                <a:cs typeface="Times New Roman"/>
              </a:rPr>
              <a:t>as you read  through the examples that </a:t>
            </a:r>
            <a:r>
              <a:rPr sz="1450" spc="-20" dirty="0">
                <a:latin typeface="Times New Roman"/>
                <a:cs typeface="Times New Roman"/>
              </a:rPr>
              <a:t>follow, </a:t>
            </a:r>
            <a:r>
              <a:rPr sz="1450" spc="-10" dirty="0">
                <a:latin typeface="Times New Roman"/>
                <a:cs typeface="Times New Roman"/>
              </a:rPr>
              <a:t>it becomes easier to</a:t>
            </a:r>
            <a:r>
              <a:rPr sz="1450" spc="50" dirty="0">
                <a:latin typeface="Times New Roman"/>
                <a:cs typeface="Times New Roman"/>
              </a:rPr>
              <a:t> </a:t>
            </a:r>
            <a:r>
              <a:rPr sz="1450" spc="-10" dirty="0">
                <a:latin typeface="Times New Roman"/>
                <a:cs typeface="Times New Roman"/>
              </a:rPr>
              <a:t>understand.</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The </a:t>
            </a:r>
            <a:r>
              <a:rPr sz="1450" b="1" spc="-10" dirty="0">
                <a:latin typeface="Times New Roman"/>
                <a:cs typeface="Times New Roman"/>
              </a:rPr>
              <a:t>substr </a:t>
            </a:r>
            <a:r>
              <a:rPr sz="1450" spc="-10" dirty="0">
                <a:latin typeface="Times New Roman"/>
                <a:cs typeface="Times New Roman"/>
              </a:rPr>
              <a:t>function can </a:t>
            </a:r>
            <a:r>
              <a:rPr sz="1450" spc="-5" dirty="0">
                <a:latin typeface="Times New Roman"/>
                <a:cs typeface="Times New Roman"/>
              </a:rPr>
              <a:t>be </a:t>
            </a:r>
            <a:r>
              <a:rPr sz="1450" spc="-10" dirty="0">
                <a:latin typeface="Times New Roman"/>
                <a:cs typeface="Times New Roman"/>
              </a:rPr>
              <a:t>best thought </a:t>
            </a:r>
            <a:r>
              <a:rPr sz="1450" spc="-5" dirty="0">
                <a:latin typeface="Times New Roman"/>
                <a:cs typeface="Times New Roman"/>
              </a:rPr>
              <a:t>of </a:t>
            </a:r>
            <a:r>
              <a:rPr sz="1450" spc="-10" dirty="0">
                <a:latin typeface="Times New Roman"/>
                <a:cs typeface="Times New Roman"/>
              </a:rPr>
              <a:t>as “sub string” </a:t>
            </a:r>
            <a:r>
              <a:rPr sz="1450" spc="-5" dirty="0">
                <a:latin typeface="Times New Roman"/>
                <a:cs typeface="Times New Roman"/>
              </a:rPr>
              <a:t>or </a:t>
            </a:r>
            <a:r>
              <a:rPr sz="1450" spc="-10" dirty="0">
                <a:latin typeface="Times New Roman"/>
                <a:cs typeface="Times New Roman"/>
              </a:rPr>
              <a:t>“subset </a:t>
            </a:r>
            <a:r>
              <a:rPr sz="1450" spc="-5" dirty="0">
                <a:latin typeface="Times New Roman"/>
                <a:cs typeface="Times New Roman"/>
              </a:rPr>
              <a:t>of a </a:t>
            </a:r>
            <a:r>
              <a:rPr sz="1450" spc="-10" dirty="0">
                <a:latin typeface="Times New Roman"/>
                <a:cs typeface="Times New Roman"/>
              </a:rPr>
              <a:t>string”. In  general, function names are shortened versions </a:t>
            </a:r>
            <a:r>
              <a:rPr sz="1450" spc="-5" dirty="0">
                <a:latin typeface="Times New Roman"/>
                <a:cs typeface="Times New Roman"/>
              </a:rPr>
              <a:t>of </a:t>
            </a:r>
            <a:r>
              <a:rPr sz="1450" spc="-10" dirty="0">
                <a:latin typeface="Times New Roman"/>
                <a:cs typeface="Times New Roman"/>
              </a:rPr>
              <a:t>what they actually </a:t>
            </a:r>
            <a:r>
              <a:rPr sz="1450" spc="-5" dirty="0">
                <a:latin typeface="Times New Roman"/>
                <a:cs typeface="Times New Roman"/>
              </a:rPr>
              <a:t>do. </a:t>
            </a:r>
            <a:r>
              <a:rPr sz="1450" spc="-10" dirty="0">
                <a:latin typeface="Times New Roman"/>
                <a:cs typeface="Times New Roman"/>
              </a:rPr>
              <a:t>Substr lets you  extract part </a:t>
            </a:r>
            <a:r>
              <a:rPr sz="1450" spc="-5" dirty="0">
                <a:latin typeface="Times New Roman"/>
                <a:cs typeface="Times New Roman"/>
              </a:rPr>
              <a:t>of a</a:t>
            </a:r>
            <a:r>
              <a:rPr sz="1450" dirty="0">
                <a:latin typeface="Times New Roman"/>
                <a:cs typeface="Times New Roman"/>
              </a:rPr>
              <a:t> </a:t>
            </a:r>
            <a:r>
              <a:rPr sz="1450" spc="-10" dirty="0">
                <a:latin typeface="Times New Roman"/>
                <a:cs typeface="Times New Roman"/>
              </a:rPr>
              <a:t>string.</a:t>
            </a:r>
            <a:endParaRPr sz="1450">
              <a:latin typeface="Times New Roman"/>
              <a:cs typeface="Times New Roman"/>
            </a:endParaRPr>
          </a:p>
          <a:p>
            <a:pPr marL="12700">
              <a:lnSpc>
                <a:spcPct val="100000"/>
              </a:lnSpc>
              <a:spcBef>
                <a:spcPts val="585"/>
              </a:spcBef>
            </a:pPr>
            <a:r>
              <a:rPr sz="1450" spc="-25" dirty="0">
                <a:latin typeface="Times New Roman"/>
                <a:cs typeface="Times New Roman"/>
              </a:rPr>
              <a:t>Let’s </a:t>
            </a:r>
            <a:r>
              <a:rPr sz="1450" spc="-10" dirty="0">
                <a:latin typeface="Times New Roman"/>
                <a:cs typeface="Times New Roman"/>
              </a:rPr>
              <a:t>walk through how to interpret the </a:t>
            </a:r>
            <a:r>
              <a:rPr sz="1450" b="1" spc="-10" dirty="0">
                <a:latin typeface="Times New Roman"/>
                <a:cs typeface="Times New Roman"/>
              </a:rPr>
              <a:t>function syntax</a:t>
            </a:r>
            <a:r>
              <a:rPr sz="1450" spc="-10" dirty="0">
                <a:latin typeface="Times New Roman"/>
                <a:cs typeface="Times New Roman"/>
              </a:rPr>
              <a:t>, shown below again in</a:t>
            </a:r>
            <a:r>
              <a:rPr sz="1450" spc="135" dirty="0">
                <a:latin typeface="Times New Roman"/>
                <a:cs typeface="Times New Roman"/>
              </a:rPr>
              <a:t> </a:t>
            </a:r>
            <a:r>
              <a:rPr sz="1450" spc="-10" dirty="0">
                <a:latin typeface="Times New Roman"/>
                <a:cs typeface="Times New Roman"/>
              </a:rPr>
              <a:t>blue.</a:t>
            </a:r>
            <a:endParaRPr sz="1450">
              <a:latin typeface="Times New Roman"/>
              <a:cs typeface="Times New Roman"/>
            </a:endParaRPr>
          </a:p>
          <a:p>
            <a:pPr>
              <a:lnSpc>
                <a:spcPct val="100000"/>
              </a:lnSpc>
            </a:pPr>
            <a:endParaRPr sz="1600">
              <a:latin typeface="Times New Roman"/>
              <a:cs typeface="Times New Roman"/>
            </a:endParaRPr>
          </a:p>
          <a:p>
            <a:pPr>
              <a:lnSpc>
                <a:spcPct val="100000"/>
              </a:lnSpc>
            </a:pPr>
            <a:endParaRPr sz="2150">
              <a:latin typeface="Times New Roman"/>
              <a:cs typeface="Times New Roman"/>
            </a:endParaRPr>
          </a:p>
          <a:p>
            <a:pPr marL="12700">
              <a:lnSpc>
                <a:spcPct val="100000"/>
              </a:lnSpc>
            </a:pPr>
            <a:r>
              <a:rPr sz="1450" spc="-10" dirty="0">
                <a:latin typeface="Times New Roman"/>
                <a:cs typeface="Times New Roman"/>
              </a:rPr>
              <a:t>From left to</a:t>
            </a:r>
            <a:r>
              <a:rPr sz="1450" dirty="0">
                <a:latin typeface="Times New Roman"/>
                <a:cs typeface="Times New Roman"/>
              </a:rPr>
              <a:t> </a:t>
            </a:r>
            <a:r>
              <a:rPr sz="1450" spc="-10" dirty="0">
                <a:latin typeface="Times New Roman"/>
                <a:cs typeface="Times New Roman"/>
              </a:rPr>
              <a:t>right:</a:t>
            </a:r>
            <a:endParaRPr sz="1450">
              <a:latin typeface="Times New Roman"/>
              <a:cs typeface="Times New Roman"/>
            </a:endParaRPr>
          </a:p>
          <a:p>
            <a:pPr marL="12700">
              <a:lnSpc>
                <a:spcPct val="100000"/>
              </a:lnSpc>
              <a:spcBef>
                <a:spcPts val="635"/>
              </a:spcBef>
            </a:pPr>
            <a:r>
              <a:rPr sz="1450" b="1" i="1" spc="-10" dirty="0">
                <a:solidFill>
                  <a:srgbClr val="003366"/>
                </a:solidFill>
                <a:latin typeface="Times New Roman"/>
                <a:cs typeface="Times New Roman"/>
              </a:rPr>
              <a:t>Return </a:t>
            </a:r>
            <a:r>
              <a:rPr sz="1450" b="1" i="1" spc="-45" dirty="0">
                <a:solidFill>
                  <a:srgbClr val="003366"/>
                </a:solidFill>
                <a:latin typeface="Times New Roman"/>
                <a:cs typeface="Times New Roman"/>
              </a:rPr>
              <a:t>Value</a:t>
            </a:r>
            <a:endParaRPr sz="1450">
              <a:latin typeface="Times New Roman"/>
              <a:cs typeface="Times New Roman"/>
            </a:endParaRPr>
          </a:p>
          <a:p>
            <a:pPr marL="12700">
              <a:lnSpc>
                <a:spcPct val="100000"/>
              </a:lnSpc>
              <a:spcBef>
                <a:spcPts val="635"/>
              </a:spcBef>
            </a:pPr>
            <a:r>
              <a:rPr sz="1450" spc="-60" dirty="0">
                <a:latin typeface="Times New Roman"/>
                <a:cs typeface="Times New Roman"/>
              </a:rPr>
              <a:t>To </a:t>
            </a:r>
            <a:r>
              <a:rPr sz="1450" spc="-10" dirty="0">
                <a:latin typeface="Times New Roman"/>
                <a:cs typeface="Times New Roman"/>
              </a:rPr>
              <a:t>the left </a:t>
            </a:r>
            <a:r>
              <a:rPr sz="1450" spc="-5" dirty="0">
                <a:latin typeface="Times New Roman"/>
                <a:cs typeface="Times New Roman"/>
              </a:rPr>
              <a:t>of </a:t>
            </a:r>
            <a:r>
              <a:rPr sz="1450" spc="-10" dirty="0">
                <a:latin typeface="Times New Roman"/>
                <a:cs typeface="Times New Roman"/>
              </a:rPr>
              <a:t>the function name (substr) is the return value</a:t>
            </a:r>
            <a:r>
              <a:rPr sz="1450" spc="110" dirty="0">
                <a:latin typeface="Times New Roman"/>
                <a:cs typeface="Times New Roman"/>
              </a:rPr>
              <a:t> </a:t>
            </a:r>
            <a:r>
              <a:rPr sz="1450" spc="-10" dirty="0">
                <a:latin typeface="Times New Roman"/>
                <a:cs typeface="Times New Roman"/>
              </a:rPr>
              <a:t>(string).</a:t>
            </a:r>
            <a:endParaRPr sz="1450">
              <a:latin typeface="Times New Roman"/>
              <a:cs typeface="Times New Roman"/>
            </a:endParaRPr>
          </a:p>
          <a:p>
            <a:pPr marL="12700" marR="81280">
              <a:lnSpc>
                <a:spcPts val="1660"/>
              </a:lnSpc>
              <a:spcBef>
                <a:spcPts val="760"/>
              </a:spcBef>
            </a:pPr>
            <a:r>
              <a:rPr sz="1450" spc="-10" dirty="0">
                <a:latin typeface="Times New Roman"/>
                <a:cs typeface="Times New Roman"/>
              </a:rPr>
              <a:t>A return value is what you get back when you run the function. In this case, this  function will return </a:t>
            </a:r>
            <a:r>
              <a:rPr sz="1450" spc="-5" dirty="0">
                <a:latin typeface="Times New Roman"/>
                <a:cs typeface="Times New Roman"/>
              </a:rPr>
              <a:t>a </a:t>
            </a:r>
            <a:r>
              <a:rPr sz="1450" spc="-10" dirty="0">
                <a:latin typeface="Times New Roman"/>
                <a:cs typeface="Times New Roman"/>
              </a:rPr>
              <a:t>string value. Other functions may return integers, arrays, objects,  etc. In some cases, you will see </a:t>
            </a:r>
            <a:r>
              <a:rPr sz="1450" spc="-5" dirty="0">
                <a:latin typeface="Times New Roman"/>
                <a:cs typeface="Times New Roman"/>
              </a:rPr>
              <a:t>a </a:t>
            </a:r>
            <a:r>
              <a:rPr sz="1450" spc="-10" dirty="0">
                <a:latin typeface="Times New Roman"/>
                <a:cs typeface="Times New Roman"/>
              </a:rPr>
              <a:t>function return something called bool, which is short  for boolean, and this means the function will return either </a:t>
            </a:r>
            <a:r>
              <a:rPr sz="1450" spc="-20" dirty="0">
                <a:latin typeface="Times New Roman"/>
                <a:cs typeface="Times New Roman"/>
              </a:rPr>
              <a:t>True </a:t>
            </a:r>
            <a:r>
              <a:rPr sz="1450" spc="-5" dirty="0">
                <a:latin typeface="Times New Roman"/>
                <a:cs typeface="Times New Roman"/>
              </a:rPr>
              <a:t>or</a:t>
            </a:r>
            <a:r>
              <a:rPr sz="1450" spc="80" dirty="0">
                <a:latin typeface="Times New Roman"/>
                <a:cs typeface="Times New Roman"/>
              </a:rPr>
              <a:t> </a:t>
            </a:r>
            <a:r>
              <a:rPr sz="1450" spc="-10" dirty="0">
                <a:latin typeface="Times New Roman"/>
                <a:cs typeface="Times New Roman"/>
              </a:rPr>
              <a:t>False.</a:t>
            </a:r>
            <a:endParaRPr sz="1450">
              <a:latin typeface="Times New Roman"/>
              <a:cs typeface="Times New Roman"/>
            </a:endParaRPr>
          </a:p>
          <a:p>
            <a:pPr marL="12700" marR="99060" algn="just">
              <a:lnSpc>
                <a:spcPts val="1660"/>
              </a:lnSpc>
              <a:spcBef>
                <a:spcPts val="705"/>
              </a:spcBef>
            </a:pPr>
            <a:r>
              <a:rPr sz="1450" spc="-10" dirty="0">
                <a:latin typeface="Times New Roman"/>
                <a:cs typeface="Times New Roman"/>
              </a:rPr>
              <a:t>If you see </a:t>
            </a:r>
            <a:r>
              <a:rPr sz="1450" spc="-5" dirty="0">
                <a:latin typeface="Times New Roman"/>
                <a:cs typeface="Times New Roman"/>
              </a:rPr>
              <a:t>a </a:t>
            </a:r>
            <a:r>
              <a:rPr sz="1450" spc="-10" dirty="0">
                <a:latin typeface="Times New Roman"/>
                <a:cs typeface="Times New Roman"/>
              </a:rPr>
              <a:t>function that returns void, then this means that nothing is returned. </a:t>
            </a:r>
            <a:r>
              <a:rPr sz="1450" spc="-40" dirty="0">
                <a:latin typeface="Times New Roman"/>
                <a:cs typeface="Times New Roman"/>
              </a:rPr>
              <a:t>“Void”  </a:t>
            </a:r>
            <a:r>
              <a:rPr sz="1450" spc="-10" dirty="0">
                <a:latin typeface="Times New Roman"/>
                <a:cs typeface="Times New Roman"/>
              </a:rPr>
              <a:t>Mixed means that the function can return </a:t>
            </a:r>
            <a:r>
              <a:rPr sz="1450" spc="-5" dirty="0">
                <a:latin typeface="Times New Roman"/>
                <a:cs typeface="Times New Roman"/>
              </a:rPr>
              <a:t>a </a:t>
            </a:r>
            <a:r>
              <a:rPr sz="1450" spc="-10" dirty="0">
                <a:latin typeface="Times New Roman"/>
                <a:cs typeface="Times New Roman"/>
              </a:rPr>
              <a:t>mixture </a:t>
            </a:r>
            <a:r>
              <a:rPr sz="1450" spc="-5" dirty="0">
                <a:latin typeface="Times New Roman"/>
                <a:cs typeface="Times New Roman"/>
              </a:rPr>
              <a:t>of </a:t>
            </a:r>
            <a:r>
              <a:rPr sz="1450" spc="-10" dirty="0">
                <a:latin typeface="Times New Roman"/>
                <a:cs typeface="Times New Roman"/>
              </a:rPr>
              <a:t>return types like </a:t>
            </a:r>
            <a:r>
              <a:rPr sz="1450" spc="-15" dirty="0">
                <a:latin typeface="Times New Roman"/>
                <a:cs typeface="Times New Roman"/>
              </a:rPr>
              <a:t>Integer, </a:t>
            </a:r>
            <a:r>
              <a:rPr sz="1450" spc="-10" dirty="0">
                <a:latin typeface="Times New Roman"/>
                <a:cs typeface="Times New Roman"/>
              </a:rPr>
              <a:t>String,  </a:t>
            </a:r>
            <a:r>
              <a:rPr sz="1450" spc="-25" dirty="0">
                <a:latin typeface="Times New Roman"/>
                <a:cs typeface="Times New Roman"/>
              </a:rPr>
              <a:t>Array,</a:t>
            </a:r>
            <a:r>
              <a:rPr sz="1450" spc="-10" dirty="0">
                <a:latin typeface="Times New Roman"/>
                <a:cs typeface="Times New Roman"/>
              </a:rPr>
              <a:t> etc.</a:t>
            </a:r>
            <a:endParaRPr sz="1450">
              <a:latin typeface="Times New Roman"/>
              <a:cs typeface="Times New Roman"/>
            </a:endParaRPr>
          </a:p>
          <a:p>
            <a:pPr marL="12700" algn="just">
              <a:lnSpc>
                <a:spcPct val="100000"/>
              </a:lnSpc>
              <a:spcBef>
                <a:spcPts val="590"/>
              </a:spcBef>
            </a:pPr>
            <a:r>
              <a:rPr sz="1450" b="1" i="1" spc="-10" dirty="0">
                <a:solidFill>
                  <a:srgbClr val="003366"/>
                </a:solidFill>
                <a:latin typeface="Times New Roman"/>
                <a:cs typeface="Times New Roman"/>
              </a:rPr>
              <a:t>Function Name</a:t>
            </a:r>
            <a:endParaRPr sz="1450">
              <a:latin typeface="Times New Roman"/>
              <a:cs typeface="Times New Roman"/>
            </a:endParaRPr>
          </a:p>
          <a:p>
            <a:pPr marL="12700" marR="512445">
              <a:lnSpc>
                <a:spcPts val="1660"/>
              </a:lnSpc>
              <a:spcBef>
                <a:spcPts val="755"/>
              </a:spcBef>
            </a:pPr>
            <a:r>
              <a:rPr sz="1450" spc="-10" dirty="0">
                <a:latin typeface="Times New Roman"/>
                <a:cs typeface="Times New Roman"/>
              </a:rPr>
              <a:t>The next part is the name </a:t>
            </a:r>
            <a:r>
              <a:rPr sz="1450" spc="-5" dirty="0">
                <a:latin typeface="Times New Roman"/>
                <a:cs typeface="Times New Roman"/>
              </a:rPr>
              <a:t>of </a:t>
            </a:r>
            <a:r>
              <a:rPr sz="1450" spc="-10" dirty="0">
                <a:latin typeface="Times New Roman"/>
                <a:cs typeface="Times New Roman"/>
              </a:rPr>
              <a:t>the function itself. In the blue box above, and on the  php.net web site, the name </a:t>
            </a:r>
            <a:r>
              <a:rPr sz="1450" spc="-5" dirty="0">
                <a:latin typeface="Times New Roman"/>
                <a:cs typeface="Times New Roman"/>
              </a:rPr>
              <a:t>of </a:t>
            </a:r>
            <a:r>
              <a:rPr sz="1450" spc="-10" dirty="0">
                <a:latin typeface="Times New Roman"/>
                <a:cs typeface="Times New Roman"/>
              </a:rPr>
              <a:t>the function is in bold</a:t>
            </a:r>
            <a:r>
              <a:rPr sz="1450" spc="50" dirty="0">
                <a:latin typeface="Times New Roman"/>
                <a:cs typeface="Times New Roman"/>
              </a:rPr>
              <a:t> </a:t>
            </a:r>
            <a:r>
              <a:rPr sz="1450" spc="-10" dirty="0">
                <a:latin typeface="Times New Roman"/>
                <a:cs typeface="Times New Roman"/>
              </a:rPr>
              <a:t>text.</a:t>
            </a:r>
            <a:endParaRPr sz="1450">
              <a:latin typeface="Times New Roman"/>
              <a:cs typeface="Times New Roman"/>
            </a:endParaRPr>
          </a:p>
          <a:p>
            <a:pPr marL="12700">
              <a:lnSpc>
                <a:spcPct val="100000"/>
              </a:lnSpc>
              <a:spcBef>
                <a:spcPts val="595"/>
              </a:spcBef>
            </a:pPr>
            <a:r>
              <a:rPr sz="1450" b="1" i="1" spc="-10" dirty="0">
                <a:solidFill>
                  <a:srgbClr val="003366"/>
                </a:solidFill>
                <a:latin typeface="Times New Roman"/>
                <a:cs typeface="Times New Roman"/>
              </a:rPr>
              <a:t>Parameters</a:t>
            </a:r>
            <a:endParaRPr sz="1450">
              <a:latin typeface="Times New Roman"/>
              <a:cs typeface="Times New Roman"/>
            </a:endParaRPr>
          </a:p>
          <a:p>
            <a:pPr marL="12700" marR="60960">
              <a:lnSpc>
                <a:spcPts val="1660"/>
              </a:lnSpc>
              <a:spcBef>
                <a:spcPts val="755"/>
              </a:spcBef>
            </a:pPr>
            <a:r>
              <a:rPr sz="1450" spc="-10" dirty="0">
                <a:latin typeface="Times New Roman"/>
                <a:cs typeface="Times New Roman"/>
              </a:rPr>
              <a:t>The next part is the parameters passed to the function separated by commas. In each  case, there is an example </a:t>
            </a:r>
            <a:r>
              <a:rPr sz="1450" spc="-5" dirty="0">
                <a:latin typeface="Times New Roman"/>
                <a:cs typeface="Times New Roman"/>
              </a:rPr>
              <a:t>of </a:t>
            </a:r>
            <a:r>
              <a:rPr sz="1450" spc="-10" dirty="0">
                <a:latin typeface="Times New Roman"/>
                <a:cs typeface="Times New Roman"/>
              </a:rPr>
              <a:t>what type </a:t>
            </a:r>
            <a:r>
              <a:rPr sz="1450" spc="-5" dirty="0">
                <a:latin typeface="Times New Roman"/>
                <a:cs typeface="Times New Roman"/>
              </a:rPr>
              <a:t>of </a:t>
            </a:r>
            <a:r>
              <a:rPr sz="1450" spc="-10" dirty="0">
                <a:latin typeface="Times New Roman"/>
                <a:cs typeface="Times New Roman"/>
              </a:rPr>
              <a:t>value that should </a:t>
            </a:r>
            <a:r>
              <a:rPr sz="1450" spc="-5" dirty="0">
                <a:latin typeface="Times New Roman"/>
                <a:cs typeface="Times New Roman"/>
              </a:rPr>
              <a:t>be </a:t>
            </a:r>
            <a:r>
              <a:rPr sz="1450" spc="-10" dirty="0">
                <a:latin typeface="Times New Roman"/>
                <a:cs typeface="Times New Roman"/>
              </a:rPr>
              <a:t>passed. In the case </a:t>
            </a:r>
            <a:r>
              <a:rPr sz="1450" spc="-5" dirty="0">
                <a:latin typeface="Times New Roman"/>
                <a:cs typeface="Times New Roman"/>
              </a:rPr>
              <a:t>of </a:t>
            </a:r>
            <a:r>
              <a:rPr sz="1450" spc="-10" dirty="0">
                <a:latin typeface="Times New Roman"/>
                <a:cs typeface="Times New Roman"/>
              </a:rPr>
              <a:t>the  </a:t>
            </a:r>
            <a:r>
              <a:rPr sz="1450" b="1" spc="-10" dirty="0">
                <a:latin typeface="Times New Roman"/>
                <a:cs typeface="Times New Roman"/>
              </a:rPr>
              <a:t>Substr </a:t>
            </a:r>
            <a:r>
              <a:rPr sz="1450" spc="-10" dirty="0">
                <a:latin typeface="Times New Roman"/>
                <a:cs typeface="Times New Roman"/>
              </a:rPr>
              <a:t>function, the first two parameters are </a:t>
            </a:r>
            <a:r>
              <a:rPr sz="1450" u="sng" spc="-10" dirty="0">
                <a:uFill>
                  <a:solidFill>
                    <a:srgbClr val="000000"/>
                  </a:solidFill>
                </a:uFill>
                <a:latin typeface="Times New Roman"/>
                <a:cs typeface="Times New Roman"/>
              </a:rPr>
              <a:t>string</a:t>
            </a:r>
            <a:r>
              <a:rPr sz="1450" spc="-10" dirty="0">
                <a:latin typeface="Times New Roman"/>
                <a:cs typeface="Times New Roman"/>
              </a:rPr>
              <a:t> $string, and </a:t>
            </a:r>
            <a:r>
              <a:rPr sz="1450" u="sng" spc="-10" dirty="0">
                <a:uFill>
                  <a:solidFill>
                    <a:srgbClr val="000000"/>
                  </a:solidFill>
                </a:uFill>
                <a:latin typeface="Times New Roman"/>
                <a:cs typeface="Times New Roman"/>
              </a:rPr>
              <a:t>int</a:t>
            </a:r>
            <a:r>
              <a:rPr sz="1450" spc="-10" dirty="0">
                <a:latin typeface="Times New Roman"/>
                <a:cs typeface="Times New Roman"/>
              </a:rPr>
              <a:t> $start. This means  you pass the </a:t>
            </a:r>
            <a:r>
              <a:rPr sz="1450" b="1" spc="-10" dirty="0">
                <a:latin typeface="Times New Roman"/>
                <a:cs typeface="Times New Roman"/>
              </a:rPr>
              <a:t>substr </a:t>
            </a:r>
            <a:r>
              <a:rPr sz="1450" spc="-10" dirty="0">
                <a:latin typeface="Times New Roman"/>
                <a:cs typeface="Times New Roman"/>
              </a:rPr>
              <a:t>function </a:t>
            </a:r>
            <a:r>
              <a:rPr sz="1450" spc="-5" dirty="0">
                <a:latin typeface="Times New Roman"/>
                <a:cs typeface="Times New Roman"/>
              </a:rPr>
              <a:t>a </a:t>
            </a:r>
            <a:r>
              <a:rPr sz="1450" spc="-10" dirty="0">
                <a:latin typeface="Times New Roman"/>
                <a:cs typeface="Times New Roman"/>
              </a:rPr>
              <a:t>string and an </a:t>
            </a:r>
            <a:r>
              <a:rPr sz="1450" spc="-20" dirty="0">
                <a:latin typeface="Times New Roman"/>
                <a:cs typeface="Times New Roman"/>
              </a:rPr>
              <a:t>integer. </a:t>
            </a:r>
            <a:r>
              <a:rPr sz="1450" spc="-10" dirty="0">
                <a:latin typeface="Times New Roman"/>
                <a:cs typeface="Times New Roman"/>
              </a:rPr>
              <a:t>$string is the string you want </a:t>
            </a:r>
            <a:r>
              <a:rPr sz="1450" spc="-5" dirty="0">
                <a:latin typeface="Times New Roman"/>
                <a:cs typeface="Times New Roman"/>
              </a:rPr>
              <a:t>a  </a:t>
            </a:r>
            <a:r>
              <a:rPr sz="1450" spc="-10" dirty="0">
                <a:latin typeface="Times New Roman"/>
                <a:cs typeface="Times New Roman"/>
              </a:rPr>
              <a:t>subset of, and $start is the position where you want to start</a:t>
            </a:r>
            <a:r>
              <a:rPr sz="1450" spc="75" dirty="0">
                <a:latin typeface="Times New Roman"/>
                <a:cs typeface="Times New Roman"/>
              </a:rPr>
              <a:t> </a:t>
            </a:r>
            <a:r>
              <a:rPr sz="1450" spc="-10" dirty="0">
                <a:latin typeface="Times New Roman"/>
                <a:cs typeface="Times New Roman"/>
              </a:rPr>
              <a:t>looking.</a:t>
            </a:r>
            <a:endParaRPr sz="1450">
              <a:latin typeface="Times New Roman"/>
              <a:cs typeface="Times New Roman"/>
            </a:endParaRPr>
          </a:p>
          <a:p>
            <a:pPr marL="12700" marR="15240">
              <a:lnSpc>
                <a:spcPts val="1660"/>
              </a:lnSpc>
              <a:spcBef>
                <a:spcPts val="705"/>
              </a:spcBef>
            </a:pPr>
            <a:r>
              <a:rPr sz="1450" spc="-10" dirty="0">
                <a:latin typeface="Times New Roman"/>
                <a:cs typeface="Times New Roman"/>
              </a:rPr>
              <a:t>Sometimes you will see </a:t>
            </a:r>
            <a:r>
              <a:rPr sz="1450" spc="-5" dirty="0">
                <a:latin typeface="Times New Roman"/>
                <a:cs typeface="Times New Roman"/>
              </a:rPr>
              <a:t>a </a:t>
            </a:r>
            <a:r>
              <a:rPr sz="1450" spc="-10" dirty="0">
                <a:latin typeface="Times New Roman"/>
                <a:cs typeface="Times New Roman"/>
              </a:rPr>
              <a:t>value set within the syntax. This means that this is the default  value. In other cases, the parameters are within square brackets. This indicates that</a:t>
            </a:r>
            <a:r>
              <a:rPr sz="1450" spc="135" dirty="0">
                <a:latin typeface="Times New Roman"/>
                <a:cs typeface="Times New Roman"/>
              </a:rPr>
              <a:t> </a:t>
            </a:r>
            <a:r>
              <a:rPr sz="1450" spc="-10" dirty="0">
                <a:latin typeface="Times New Roman"/>
                <a:cs typeface="Times New Roman"/>
              </a:rPr>
              <a:t>the</a:t>
            </a:r>
            <a:endParaRPr sz="145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430010" cy="1562100"/>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parameter is </a:t>
            </a:r>
            <a:r>
              <a:rPr sz="1450" b="1" spc="-10" dirty="0">
                <a:latin typeface="Times New Roman"/>
                <a:cs typeface="Times New Roman"/>
              </a:rPr>
              <a:t>optional</a:t>
            </a:r>
            <a:r>
              <a:rPr sz="1450" spc="-10" dirty="0">
                <a:latin typeface="Times New Roman"/>
                <a:cs typeface="Times New Roman"/>
              </a:rPr>
              <a:t>, and does </a:t>
            </a:r>
            <a:r>
              <a:rPr sz="1450" spc="-5" dirty="0">
                <a:latin typeface="Times New Roman"/>
                <a:cs typeface="Times New Roman"/>
              </a:rPr>
              <a:t>not </a:t>
            </a:r>
            <a:r>
              <a:rPr sz="1450" spc="-10" dirty="0">
                <a:latin typeface="Times New Roman"/>
                <a:cs typeface="Times New Roman"/>
              </a:rPr>
              <a:t>need to </a:t>
            </a:r>
            <a:r>
              <a:rPr sz="1450" spc="-5" dirty="0">
                <a:latin typeface="Times New Roman"/>
                <a:cs typeface="Times New Roman"/>
              </a:rPr>
              <a:t>be </a:t>
            </a:r>
            <a:r>
              <a:rPr sz="1450" spc="-10" dirty="0">
                <a:latin typeface="Times New Roman"/>
                <a:cs typeface="Times New Roman"/>
              </a:rPr>
              <a:t>set, </a:t>
            </a:r>
            <a:r>
              <a:rPr sz="1450" spc="-5" dirty="0">
                <a:latin typeface="Times New Roman"/>
                <a:cs typeface="Times New Roman"/>
              </a:rPr>
              <a:t>but </a:t>
            </a:r>
            <a:r>
              <a:rPr sz="1450" spc="-10" dirty="0">
                <a:latin typeface="Times New Roman"/>
                <a:cs typeface="Times New Roman"/>
              </a:rPr>
              <a:t>you can use it if you want</a:t>
            </a:r>
            <a:r>
              <a:rPr sz="1450" spc="130" dirty="0">
                <a:latin typeface="Times New Roman"/>
                <a:cs typeface="Times New Roman"/>
              </a:rPr>
              <a:t> </a:t>
            </a:r>
            <a:r>
              <a:rPr sz="1450" spc="-10" dirty="0">
                <a:latin typeface="Times New Roman"/>
                <a:cs typeface="Times New Roman"/>
              </a:rPr>
              <a:t>to.</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As you scroll down in the documentation, you will see increasingly obscure uses for </a:t>
            </a:r>
            <a:r>
              <a:rPr sz="1450" spc="-5" dirty="0">
                <a:latin typeface="Times New Roman"/>
                <a:cs typeface="Times New Roman"/>
              </a:rPr>
              <a:t>a  </a:t>
            </a:r>
            <a:r>
              <a:rPr sz="1450" spc="-10" dirty="0">
                <a:latin typeface="Times New Roman"/>
                <a:cs typeface="Times New Roman"/>
              </a:rPr>
              <a:t>given function. For instance, in the case </a:t>
            </a:r>
            <a:r>
              <a:rPr sz="1450" spc="-5" dirty="0">
                <a:latin typeface="Times New Roman"/>
                <a:cs typeface="Times New Roman"/>
              </a:rPr>
              <a:t>of </a:t>
            </a:r>
            <a:r>
              <a:rPr sz="1450" b="1" spc="-10" dirty="0">
                <a:latin typeface="Times New Roman"/>
                <a:cs typeface="Times New Roman"/>
              </a:rPr>
              <a:t>substr</a:t>
            </a:r>
            <a:r>
              <a:rPr sz="1450" spc="-10" dirty="0">
                <a:latin typeface="Times New Roman"/>
                <a:cs typeface="Times New Roman"/>
              </a:rPr>
              <a:t>, you can pass negative numbers to  either </a:t>
            </a:r>
            <a:r>
              <a:rPr sz="1450" spc="-5" dirty="0">
                <a:latin typeface="Times New Roman"/>
                <a:cs typeface="Times New Roman"/>
              </a:rPr>
              <a:t>of </a:t>
            </a:r>
            <a:r>
              <a:rPr sz="1450" spc="-10" dirty="0">
                <a:latin typeface="Times New Roman"/>
                <a:cs typeface="Times New Roman"/>
              </a:rPr>
              <a:t>the number parameters, and it will count from the end </a:t>
            </a:r>
            <a:r>
              <a:rPr sz="1450" spc="-5" dirty="0">
                <a:latin typeface="Times New Roman"/>
                <a:cs typeface="Times New Roman"/>
              </a:rPr>
              <a:t>of </a:t>
            </a:r>
            <a:r>
              <a:rPr sz="1450" spc="-10" dirty="0">
                <a:latin typeface="Times New Roman"/>
                <a:cs typeface="Times New Roman"/>
              </a:rPr>
              <a:t>the string, rather than  the beginning. Useful? Sure. Common? Not so</a:t>
            </a:r>
            <a:r>
              <a:rPr sz="1450" spc="25" dirty="0">
                <a:latin typeface="Times New Roman"/>
                <a:cs typeface="Times New Roman"/>
              </a:rPr>
              <a:t> </a:t>
            </a:r>
            <a:r>
              <a:rPr sz="1450" spc="-10" dirty="0">
                <a:latin typeface="Times New Roman"/>
                <a:cs typeface="Times New Roman"/>
              </a:rPr>
              <a:t>much.</a:t>
            </a:r>
            <a:endParaRPr sz="1450">
              <a:latin typeface="Times New Roman"/>
              <a:cs typeface="Times New Roman"/>
            </a:endParaRPr>
          </a:p>
          <a:p>
            <a:pPr marL="12700">
              <a:lnSpc>
                <a:spcPct val="100000"/>
              </a:lnSpc>
              <a:spcBef>
                <a:spcPts val="585"/>
              </a:spcBef>
            </a:pPr>
            <a:r>
              <a:rPr sz="1450" spc="-10" dirty="0">
                <a:latin typeface="Times New Roman"/>
                <a:cs typeface="Times New Roman"/>
              </a:rPr>
              <a:t>Here is </a:t>
            </a:r>
            <a:r>
              <a:rPr sz="1450" spc="-5" dirty="0">
                <a:latin typeface="Times New Roman"/>
                <a:cs typeface="Times New Roman"/>
              </a:rPr>
              <a:t>a </a:t>
            </a:r>
            <a:r>
              <a:rPr sz="1450" spc="-10" dirty="0">
                <a:latin typeface="Times New Roman"/>
                <a:cs typeface="Times New Roman"/>
              </a:rPr>
              <a:t>simple example use </a:t>
            </a:r>
            <a:r>
              <a:rPr sz="1450" spc="-5" dirty="0">
                <a:latin typeface="Times New Roman"/>
                <a:cs typeface="Times New Roman"/>
              </a:rPr>
              <a:t>of </a:t>
            </a:r>
            <a:r>
              <a:rPr sz="1450" spc="-10" dirty="0">
                <a:latin typeface="Times New Roman"/>
                <a:cs typeface="Times New Roman"/>
              </a:rPr>
              <a:t>the </a:t>
            </a:r>
            <a:r>
              <a:rPr sz="1450" b="1" spc="-10" dirty="0">
                <a:latin typeface="Times New Roman"/>
                <a:cs typeface="Times New Roman"/>
              </a:rPr>
              <a:t>substr</a:t>
            </a:r>
            <a:r>
              <a:rPr sz="1450" b="1" spc="25"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p:txBody>
      </p:sp>
      <p:sp>
        <p:nvSpPr>
          <p:cNvPr id="3" name="object 3"/>
          <p:cNvSpPr/>
          <p:nvPr/>
        </p:nvSpPr>
        <p:spPr>
          <a:xfrm>
            <a:off x="1746099" y="1984740"/>
            <a:ext cx="4067802" cy="65853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4500" y="2941545"/>
            <a:ext cx="6168390" cy="1324610"/>
          </a:xfrm>
          <a:prstGeom prst="rect">
            <a:avLst/>
          </a:prstGeom>
        </p:spPr>
        <p:txBody>
          <a:bodyPr vert="horz" wrap="square" lIns="0" tIns="26670" rIns="0" bIns="0" rtlCol="0">
            <a:spAutoFit/>
          </a:bodyPr>
          <a:lstStyle/>
          <a:p>
            <a:pPr marL="186055" marR="43180">
              <a:lnSpc>
                <a:spcPts val="1660"/>
              </a:lnSpc>
              <a:spcBef>
                <a:spcPts val="210"/>
              </a:spcBef>
            </a:pPr>
            <a:r>
              <a:rPr sz="1450" spc="-10" dirty="0">
                <a:latin typeface="Times New Roman"/>
                <a:cs typeface="Times New Roman"/>
              </a:rPr>
              <a:t>This would print </a:t>
            </a:r>
            <a:r>
              <a:rPr sz="1450" spc="-5" dirty="0">
                <a:latin typeface="Times New Roman"/>
                <a:cs typeface="Times New Roman"/>
              </a:rPr>
              <a:t>out </a:t>
            </a:r>
            <a:r>
              <a:rPr sz="1450" spc="-10" dirty="0">
                <a:latin typeface="Times New Roman"/>
                <a:cs typeface="Times New Roman"/>
              </a:rPr>
              <a:t>‘Hello’ because the first five characters </a:t>
            </a:r>
            <a:r>
              <a:rPr sz="1450" spc="-5" dirty="0">
                <a:latin typeface="Times New Roman"/>
                <a:cs typeface="Times New Roman"/>
              </a:rPr>
              <a:t>of </a:t>
            </a:r>
            <a:r>
              <a:rPr sz="1450" spc="-10" dirty="0">
                <a:latin typeface="Times New Roman"/>
                <a:cs typeface="Times New Roman"/>
              </a:rPr>
              <a:t>‘Hello </a:t>
            </a:r>
            <a:r>
              <a:rPr sz="1450" spc="-30" dirty="0">
                <a:latin typeface="Times New Roman"/>
                <a:cs typeface="Times New Roman"/>
              </a:rPr>
              <a:t>World’ </a:t>
            </a:r>
            <a:r>
              <a:rPr sz="1450" spc="-10" dirty="0">
                <a:latin typeface="Times New Roman"/>
                <a:cs typeface="Times New Roman"/>
              </a:rPr>
              <a:t>are  ‘Hello’.</a:t>
            </a:r>
            <a:endParaRPr sz="1450">
              <a:latin typeface="Times New Roman"/>
              <a:cs typeface="Times New Roman"/>
            </a:endParaRPr>
          </a:p>
          <a:p>
            <a:pPr marL="12700">
              <a:lnSpc>
                <a:spcPct val="100000"/>
              </a:lnSpc>
              <a:spcBef>
                <a:spcPts val="680"/>
              </a:spcBef>
            </a:pPr>
            <a:r>
              <a:rPr sz="1650" b="1" dirty="0">
                <a:solidFill>
                  <a:srgbClr val="003366"/>
                </a:solidFill>
                <a:latin typeface="Times New Roman"/>
                <a:cs typeface="Times New Roman"/>
              </a:rPr>
              <a:t>Dates</a:t>
            </a:r>
            <a:endParaRPr sz="1650">
              <a:latin typeface="Times New Roman"/>
              <a:cs typeface="Times New Roman"/>
            </a:endParaRPr>
          </a:p>
          <a:p>
            <a:pPr marL="186055" marR="5080">
              <a:lnSpc>
                <a:spcPts val="1660"/>
              </a:lnSpc>
              <a:spcBef>
                <a:spcPts val="865"/>
              </a:spcBef>
            </a:pPr>
            <a:r>
              <a:rPr sz="1450" spc="-10" dirty="0">
                <a:latin typeface="Times New Roman"/>
                <a:cs typeface="Times New Roman"/>
              </a:rPr>
              <a:t>There is </a:t>
            </a:r>
            <a:r>
              <a:rPr sz="1450" spc="-5" dirty="0">
                <a:latin typeface="Times New Roman"/>
                <a:cs typeface="Times New Roman"/>
              </a:rPr>
              <a:t>a </a:t>
            </a:r>
            <a:r>
              <a:rPr sz="1450" spc="-10" dirty="0">
                <a:latin typeface="Times New Roman"/>
                <a:cs typeface="Times New Roman"/>
              </a:rPr>
              <a:t>wide variety </a:t>
            </a:r>
            <a:r>
              <a:rPr sz="1450" spc="-5" dirty="0">
                <a:latin typeface="Times New Roman"/>
                <a:cs typeface="Times New Roman"/>
              </a:rPr>
              <a:t>of </a:t>
            </a:r>
            <a:r>
              <a:rPr sz="1450" spc="-10" dirty="0">
                <a:latin typeface="Times New Roman"/>
                <a:cs typeface="Times New Roman"/>
              </a:rPr>
              <a:t>date functions in </a:t>
            </a:r>
            <a:r>
              <a:rPr sz="1450" spc="-50" dirty="0">
                <a:latin typeface="Times New Roman"/>
                <a:cs typeface="Times New Roman"/>
              </a:rPr>
              <a:t>PHP, </a:t>
            </a:r>
            <a:r>
              <a:rPr sz="1450" spc="-10" dirty="0">
                <a:latin typeface="Times New Roman"/>
                <a:cs typeface="Times New Roman"/>
              </a:rPr>
              <a:t>with the most obvious </a:t>
            </a:r>
            <a:r>
              <a:rPr sz="1450" spc="-5" dirty="0">
                <a:latin typeface="Times New Roman"/>
                <a:cs typeface="Times New Roman"/>
              </a:rPr>
              <a:t>one </a:t>
            </a:r>
            <a:r>
              <a:rPr sz="1450" spc="-10" dirty="0">
                <a:latin typeface="Times New Roman"/>
                <a:cs typeface="Times New Roman"/>
              </a:rPr>
              <a:t>being  simply </a:t>
            </a:r>
            <a:r>
              <a:rPr sz="1450" b="1" spc="-10" dirty="0">
                <a:latin typeface="Times New Roman"/>
                <a:cs typeface="Times New Roman"/>
              </a:rPr>
              <a:t>date()</a:t>
            </a:r>
            <a:r>
              <a:rPr sz="1450" spc="-10" dirty="0">
                <a:latin typeface="Times New Roman"/>
                <a:cs typeface="Times New Roman"/>
              </a:rPr>
              <a:t>.</a:t>
            </a:r>
            <a:endParaRPr sz="1450">
              <a:latin typeface="Times New Roman"/>
              <a:cs typeface="Times New Roman"/>
            </a:endParaRPr>
          </a:p>
        </p:txBody>
      </p:sp>
      <p:sp>
        <p:nvSpPr>
          <p:cNvPr id="5" name="object 5"/>
          <p:cNvSpPr/>
          <p:nvPr/>
        </p:nvSpPr>
        <p:spPr>
          <a:xfrm>
            <a:off x="557752" y="4353625"/>
            <a:ext cx="6444496" cy="156401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44500" y="6215911"/>
            <a:ext cx="6576059" cy="3921760"/>
          </a:xfrm>
          <a:prstGeom prst="rect">
            <a:avLst/>
          </a:prstGeom>
        </p:spPr>
        <p:txBody>
          <a:bodyPr vert="horz" wrap="square" lIns="0" tIns="26670" rIns="0" bIns="0" rtlCol="0">
            <a:spAutoFit/>
          </a:bodyPr>
          <a:lstStyle/>
          <a:p>
            <a:pPr marL="186055" marR="113030">
              <a:lnSpc>
                <a:spcPts val="1660"/>
              </a:lnSpc>
              <a:spcBef>
                <a:spcPts val="210"/>
              </a:spcBef>
            </a:pPr>
            <a:r>
              <a:rPr sz="1450" spc="-10" dirty="0">
                <a:latin typeface="Times New Roman"/>
                <a:cs typeface="Times New Roman"/>
              </a:rPr>
              <a:t>The date function allows you to format </a:t>
            </a:r>
            <a:r>
              <a:rPr sz="1450" spc="-5" dirty="0">
                <a:latin typeface="Times New Roman"/>
                <a:cs typeface="Times New Roman"/>
              </a:rPr>
              <a:t>a </a:t>
            </a:r>
            <a:r>
              <a:rPr sz="1450" spc="-10" dirty="0">
                <a:latin typeface="Times New Roman"/>
                <a:cs typeface="Times New Roman"/>
              </a:rPr>
              <a:t>date in virtually any way you could possibly  imagine. The first parameter is the formatting string, which you can build using any  combination </a:t>
            </a:r>
            <a:r>
              <a:rPr sz="1450" spc="-5" dirty="0">
                <a:latin typeface="Times New Roman"/>
                <a:cs typeface="Times New Roman"/>
              </a:rPr>
              <a:t>of </a:t>
            </a:r>
            <a:r>
              <a:rPr sz="1450" spc="-10" dirty="0">
                <a:latin typeface="Times New Roman"/>
                <a:cs typeface="Times New Roman"/>
              </a:rPr>
              <a:t>the following</a:t>
            </a:r>
            <a:r>
              <a:rPr sz="1450" dirty="0">
                <a:latin typeface="Times New Roman"/>
                <a:cs typeface="Times New Roman"/>
              </a:rPr>
              <a:t> </a:t>
            </a:r>
            <a:r>
              <a:rPr sz="1450" spc="-10" dirty="0">
                <a:latin typeface="Times New Roman"/>
                <a:cs typeface="Times New Roman"/>
              </a:rPr>
              <a:t>characters:</a:t>
            </a:r>
            <a:endParaRPr sz="1450">
              <a:latin typeface="Times New Roman"/>
              <a:cs typeface="Times New Roman"/>
            </a:endParaRPr>
          </a:p>
          <a:p>
            <a:pPr marL="12700">
              <a:lnSpc>
                <a:spcPct val="100000"/>
              </a:lnSpc>
              <a:spcBef>
                <a:spcPts val="590"/>
              </a:spcBef>
            </a:pPr>
            <a:r>
              <a:rPr sz="1450" b="1" spc="-75" dirty="0">
                <a:latin typeface="Times New Roman"/>
                <a:cs typeface="Times New Roman"/>
              </a:rPr>
              <a:t>To </a:t>
            </a:r>
            <a:r>
              <a:rPr sz="1450" b="1" spc="-10" dirty="0">
                <a:latin typeface="Times New Roman"/>
                <a:cs typeface="Times New Roman"/>
              </a:rPr>
              <a:t>Format</a:t>
            </a:r>
            <a:r>
              <a:rPr sz="1450" b="1" spc="60" dirty="0">
                <a:latin typeface="Times New Roman"/>
                <a:cs typeface="Times New Roman"/>
              </a:rPr>
              <a:t> </a:t>
            </a:r>
            <a:r>
              <a:rPr sz="1450" b="1" spc="-10" dirty="0">
                <a:latin typeface="Times New Roman"/>
                <a:cs typeface="Times New Roman"/>
              </a:rPr>
              <a:t>Days</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d – returns the day </a:t>
            </a:r>
            <a:r>
              <a:rPr sz="1450" spc="-5" dirty="0">
                <a:latin typeface="Times New Roman"/>
                <a:cs typeface="Times New Roman"/>
              </a:rPr>
              <a:t>of </a:t>
            </a:r>
            <a:r>
              <a:rPr sz="1450" spc="-10" dirty="0">
                <a:latin typeface="Times New Roman"/>
                <a:cs typeface="Times New Roman"/>
              </a:rPr>
              <a:t>the month as 2 digits with leading zeros, such as 01 to</a:t>
            </a:r>
            <a:r>
              <a:rPr sz="1450" spc="125" dirty="0">
                <a:latin typeface="Times New Roman"/>
                <a:cs typeface="Times New Roman"/>
              </a:rPr>
              <a:t> </a:t>
            </a:r>
            <a:r>
              <a:rPr sz="1450" spc="-5" dirty="0">
                <a:latin typeface="Times New Roman"/>
                <a:cs typeface="Times New Roman"/>
              </a:rPr>
              <a:t>31.</a:t>
            </a:r>
            <a:endParaRPr sz="1450">
              <a:latin typeface="Times New Roman"/>
              <a:cs typeface="Times New Roman"/>
            </a:endParaRPr>
          </a:p>
          <a:p>
            <a:pPr marL="186055" marR="67310">
              <a:lnSpc>
                <a:spcPct val="136600"/>
              </a:lnSpc>
            </a:pPr>
            <a:r>
              <a:rPr sz="1450" spc="-10" dirty="0">
                <a:latin typeface="Times New Roman"/>
                <a:cs typeface="Times New Roman"/>
              </a:rPr>
              <a:t>D – returns </a:t>
            </a:r>
            <a:r>
              <a:rPr sz="1450" spc="-5" dirty="0">
                <a:latin typeface="Times New Roman"/>
                <a:cs typeface="Times New Roman"/>
              </a:rPr>
              <a:t>a </a:t>
            </a:r>
            <a:r>
              <a:rPr sz="1450" spc="-10" dirty="0">
                <a:latin typeface="Times New Roman"/>
                <a:cs typeface="Times New Roman"/>
              </a:rPr>
              <a:t>textual representation </a:t>
            </a:r>
            <a:r>
              <a:rPr sz="1450" spc="-5" dirty="0">
                <a:latin typeface="Times New Roman"/>
                <a:cs typeface="Times New Roman"/>
              </a:rPr>
              <a:t>of a </a:t>
            </a:r>
            <a:r>
              <a:rPr sz="1450" spc="-10" dirty="0">
                <a:latin typeface="Times New Roman"/>
                <a:cs typeface="Times New Roman"/>
              </a:rPr>
              <a:t>day as three letters, such as Mon through Sun.  </a:t>
            </a:r>
            <a:r>
              <a:rPr sz="1450" spc="-5" dirty="0">
                <a:latin typeface="Times New Roman"/>
                <a:cs typeface="Times New Roman"/>
              </a:rPr>
              <a:t>j </a:t>
            </a:r>
            <a:r>
              <a:rPr sz="1450" spc="-10" dirty="0">
                <a:latin typeface="Times New Roman"/>
                <a:cs typeface="Times New Roman"/>
              </a:rPr>
              <a:t>– returns the day </a:t>
            </a:r>
            <a:r>
              <a:rPr sz="1450" spc="-5" dirty="0">
                <a:latin typeface="Times New Roman"/>
                <a:cs typeface="Times New Roman"/>
              </a:rPr>
              <a:t>of </a:t>
            </a:r>
            <a:r>
              <a:rPr sz="1450" spc="-10" dirty="0">
                <a:latin typeface="Times New Roman"/>
                <a:cs typeface="Times New Roman"/>
              </a:rPr>
              <a:t>the month without leading zeros, such as 1 to</a:t>
            </a:r>
            <a:r>
              <a:rPr sz="1450" spc="75" dirty="0">
                <a:latin typeface="Times New Roman"/>
                <a:cs typeface="Times New Roman"/>
              </a:rPr>
              <a:t> </a:t>
            </a:r>
            <a:r>
              <a:rPr sz="1450" spc="-5" dirty="0">
                <a:latin typeface="Times New Roman"/>
                <a:cs typeface="Times New Roman"/>
              </a:rPr>
              <a:t>31.</a:t>
            </a:r>
            <a:endParaRPr sz="1450">
              <a:latin typeface="Times New Roman"/>
              <a:cs typeface="Times New Roman"/>
            </a:endParaRPr>
          </a:p>
          <a:p>
            <a:pPr marL="186055" marR="131445">
              <a:lnSpc>
                <a:spcPts val="1660"/>
              </a:lnSpc>
              <a:spcBef>
                <a:spcPts val="760"/>
              </a:spcBef>
            </a:pPr>
            <a:r>
              <a:rPr sz="1450" spc="-5" dirty="0">
                <a:latin typeface="Times New Roman"/>
                <a:cs typeface="Times New Roman"/>
              </a:rPr>
              <a:t>l </a:t>
            </a:r>
            <a:r>
              <a:rPr sz="1450" spc="-10" dirty="0">
                <a:latin typeface="Times New Roman"/>
                <a:cs typeface="Times New Roman"/>
              </a:rPr>
              <a:t>(lowercase </a:t>
            </a:r>
            <a:r>
              <a:rPr sz="1450" spc="-45" dirty="0">
                <a:latin typeface="Times New Roman"/>
                <a:cs typeface="Times New Roman"/>
              </a:rPr>
              <a:t>‘L’) </a:t>
            </a:r>
            <a:r>
              <a:rPr sz="1450" spc="-10" dirty="0">
                <a:latin typeface="Times New Roman"/>
                <a:cs typeface="Times New Roman"/>
              </a:rPr>
              <a:t>– returns </a:t>
            </a:r>
            <a:r>
              <a:rPr sz="1450" spc="-5" dirty="0">
                <a:latin typeface="Times New Roman"/>
                <a:cs typeface="Times New Roman"/>
              </a:rPr>
              <a:t>a </a:t>
            </a:r>
            <a:r>
              <a:rPr sz="1450" spc="-10" dirty="0">
                <a:latin typeface="Times New Roman"/>
                <a:cs typeface="Times New Roman"/>
              </a:rPr>
              <a:t>full textual representation </a:t>
            </a:r>
            <a:r>
              <a:rPr sz="1450" spc="-5" dirty="0">
                <a:latin typeface="Times New Roman"/>
                <a:cs typeface="Times New Roman"/>
              </a:rPr>
              <a:t>of </a:t>
            </a:r>
            <a:r>
              <a:rPr sz="1450" spc="-10" dirty="0">
                <a:latin typeface="Times New Roman"/>
                <a:cs typeface="Times New Roman"/>
              </a:rPr>
              <a:t>the day </a:t>
            </a:r>
            <a:r>
              <a:rPr sz="1450" spc="-5" dirty="0">
                <a:latin typeface="Times New Roman"/>
                <a:cs typeface="Times New Roman"/>
              </a:rPr>
              <a:t>of </a:t>
            </a:r>
            <a:r>
              <a:rPr sz="1450" spc="-10" dirty="0">
                <a:latin typeface="Times New Roman"/>
                <a:cs typeface="Times New Roman"/>
              </a:rPr>
              <a:t>the week, such as  Sunday </a:t>
            </a:r>
            <a:r>
              <a:rPr sz="1450" spc="-5" dirty="0">
                <a:latin typeface="Times New Roman"/>
                <a:cs typeface="Times New Roman"/>
              </a:rPr>
              <a:t>or </a:t>
            </a:r>
            <a:r>
              <a:rPr sz="1450" spc="-20" dirty="0">
                <a:latin typeface="Times New Roman"/>
                <a:cs typeface="Times New Roman"/>
              </a:rPr>
              <a:t>Saturday.</a:t>
            </a:r>
            <a:endParaRPr sz="1450">
              <a:latin typeface="Times New Roman"/>
              <a:cs typeface="Times New Roman"/>
            </a:endParaRPr>
          </a:p>
          <a:p>
            <a:pPr marL="186055" marR="62230">
              <a:lnSpc>
                <a:spcPts val="1660"/>
              </a:lnSpc>
              <a:spcBef>
                <a:spcPts val="710"/>
              </a:spcBef>
            </a:pPr>
            <a:r>
              <a:rPr sz="1450" spc="-10" dirty="0">
                <a:latin typeface="Times New Roman"/>
                <a:cs typeface="Times New Roman"/>
              </a:rPr>
              <a:t>N – returns an ISO-8601 numeric representation </a:t>
            </a:r>
            <a:r>
              <a:rPr sz="1450" spc="-5" dirty="0">
                <a:latin typeface="Times New Roman"/>
                <a:cs typeface="Times New Roman"/>
              </a:rPr>
              <a:t>of </a:t>
            </a:r>
            <a:r>
              <a:rPr sz="1450" spc="-10" dirty="0">
                <a:latin typeface="Times New Roman"/>
                <a:cs typeface="Times New Roman"/>
              </a:rPr>
              <a:t>the day </a:t>
            </a:r>
            <a:r>
              <a:rPr sz="1450" spc="-5" dirty="0">
                <a:latin typeface="Times New Roman"/>
                <a:cs typeface="Times New Roman"/>
              </a:rPr>
              <a:t>of </a:t>
            </a:r>
            <a:r>
              <a:rPr sz="1450" spc="-10" dirty="0">
                <a:latin typeface="Times New Roman"/>
                <a:cs typeface="Times New Roman"/>
              </a:rPr>
              <a:t>the week (added in PHP  </a:t>
            </a:r>
            <a:r>
              <a:rPr sz="1450" spc="-5" dirty="0">
                <a:latin typeface="Times New Roman"/>
                <a:cs typeface="Times New Roman"/>
              </a:rPr>
              <a:t>5.1.0) </a:t>
            </a:r>
            <a:r>
              <a:rPr sz="1450" spc="-10" dirty="0">
                <a:latin typeface="Times New Roman"/>
                <a:cs typeface="Times New Roman"/>
              </a:rPr>
              <a:t>such as 1 (for Monday) through 7 (for</a:t>
            </a:r>
            <a:r>
              <a:rPr sz="1450" spc="35" dirty="0">
                <a:latin typeface="Times New Roman"/>
                <a:cs typeface="Times New Roman"/>
              </a:rPr>
              <a:t> </a:t>
            </a:r>
            <a:r>
              <a:rPr sz="1450" spc="-10" dirty="0">
                <a:latin typeface="Times New Roman"/>
                <a:cs typeface="Times New Roman"/>
              </a:rPr>
              <a:t>Sunday).</a:t>
            </a:r>
            <a:endParaRPr sz="1450">
              <a:latin typeface="Times New Roman"/>
              <a:cs typeface="Times New Roman"/>
            </a:endParaRPr>
          </a:p>
          <a:p>
            <a:pPr marL="186055" marR="5080">
              <a:lnSpc>
                <a:spcPts val="1660"/>
              </a:lnSpc>
              <a:spcBef>
                <a:spcPts val="715"/>
              </a:spcBef>
            </a:pPr>
            <a:r>
              <a:rPr sz="1450" spc="-10" dirty="0">
                <a:latin typeface="Times New Roman"/>
                <a:cs typeface="Times New Roman"/>
              </a:rPr>
              <a:t>S – returns an English ordinal </a:t>
            </a:r>
            <a:r>
              <a:rPr sz="1450" spc="-15" dirty="0">
                <a:latin typeface="Times New Roman"/>
                <a:cs typeface="Times New Roman"/>
              </a:rPr>
              <a:t>suffix </a:t>
            </a:r>
            <a:r>
              <a:rPr sz="1450" spc="-10" dirty="0">
                <a:latin typeface="Times New Roman"/>
                <a:cs typeface="Times New Roman"/>
              </a:rPr>
              <a:t>for the day </a:t>
            </a:r>
            <a:r>
              <a:rPr sz="1450" spc="-5" dirty="0">
                <a:latin typeface="Times New Roman"/>
                <a:cs typeface="Times New Roman"/>
              </a:rPr>
              <a:t>of </a:t>
            </a:r>
            <a:r>
              <a:rPr sz="1450" spc="-10" dirty="0">
                <a:latin typeface="Times New Roman"/>
                <a:cs typeface="Times New Roman"/>
              </a:rPr>
              <a:t>the month as 2 characters such as st,  </a:t>
            </a:r>
            <a:r>
              <a:rPr sz="1450" spc="-5" dirty="0">
                <a:latin typeface="Times New Roman"/>
                <a:cs typeface="Times New Roman"/>
              </a:rPr>
              <a:t>nd, </a:t>
            </a:r>
            <a:r>
              <a:rPr sz="1450" spc="-10" dirty="0">
                <a:latin typeface="Times New Roman"/>
                <a:cs typeface="Times New Roman"/>
              </a:rPr>
              <a:t>rd </a:t>
            </a:r>
            <a:r>
              <a:rPr sz="1450" spc="-5" dirty="0">
                <a:latin typeface="Times New Roman"/>
                <a:cs typeface="Times New Roman"/>
              </a:rPr>
              <a:t>or </a:t>
            </a:r>
            <a:r>
              <a:rPr sz="1450" spc="-10" dirty="0">
                <a:latin typeface="Times New Roman"/>
                <a:cs typeface="Times New Roman"/>
              </a:rPr>
              <a:t>th. </a:t>
            </a:r>
            <a:r>
              <a:rPr sz="1450" spc="-60" dirty="0">
                <a:latin typeface="Times New Roman"/>
                <a:cs typeface="Times New Roman"/>
              </a:rPr>
              <a:t>You </a:t>
            </a:r>
            <a:r>
              <a:rPr sz="1450" spc="-10" dirty="0">
                <a:latin typeface="Times New Roman"/>
                <a:cs typeface="Times New Roman"/>
              </a:rPr>
              <a:t>would use this in conjunction with with </a:t>
            </a:r>
            <a:r>
              <a:rPr sz="1450" spc="-5" dirty="0">
                <a:latin typeface="Times New Roman"/>
                <a:cs typeface="Times New Roman"/>
              </a:rPr>
              <a:t>j </a:t>
            </a:r>
            <a:r>
              <a:rPr sz="1450" spc="-10" dirty="0">
                <a:latin typeface="Times New Roman"/>
                <a:cs typeface="Times New Roman"/>
              </a:rPr>
              <a:t>(above) if you wanted to  create something like the 1st </a:t>
            </a:r>
            <a:r>
              <a:rPr sz="1450" spc="-5" dirty="0">
                <a:latin typeface="Times New Roman"/>
                <a:cs typeface="Times New Roman"/>
              </a:rPr>
              <a:t>of</a:t>
            </a:r>
            <a:r>
              <a:rPr sz="1450" spc="15" dirty="0">
                <a:latin typeface="Times New Roman"/>
                <a:cs typeface="Times New Roman"/>
              </a:rPr>
              <a:t> </a:t>
            </a:r>
            <a:r>
              <a:rPr sz="1450" spc="-20" dirty="0">
                <a:latin typeface="Times New Roman"/>
                <a:cs typeface="Times New Roman"/>
              </a:rPr>
              <a:t>January.</a:t>
            </a:r>
            <a:endParaRPr sz="1450">
              <a:latin typeface="Times New Roman"/>
              <a:cs typeface="Times New Roman"/>
            </a:endParaRPr>
          </a:p>
          <a:p>
            <a:pPr marL="186055">
              <a:lnSpc>
                <a:spcPct val="100000"/>
              </a:lnSpc>
              <a:spcBef>
                <a:spcPts val="585"/>
              </a:spcBef>
            </a:pPr>
            <a:r>
              <a:rPr sz="1450" spc="-10" dirty="0">
                <a:latin typeface="Times New Roman"/>
                <a:cs typeface="Times New Roman"/>
              </a:rPr>
              <a:t>w – returns </a:t>
            </a:r>
            <a:r>
              <a:rPr sz="1450" spc="-5" dirty="0">
                <a:latin typeface="Times New Roman"/>
                <a:cs typeface="Times New Roman"/>
              </a:rPr>
              <a:t>a </a:t>
            </a:r>
            <a:r>
              <a:rPr sz="1450" spc="-10" dirty="0">
                <a:latin typeface="Times New Roman"/>
                <a:cs typeface="Times New Roman"/>
              </a:rPr>
              <a:t>numeric representation </a:t>
            </a:r>
            <a:r>
              <a:rPr sz="1450" spc="-5" dirty="0">
                <a:latin typeface="Times New Roman"/>
                <a:cs typeface="Times New Roman"/>
              </a:rPr>
              <a:t>of </a:t>
            </a:r>
            <a:r>
              <a:rPr sz="1450" spc="-10" dirty="0">
                <a:latin typeface="Times New Roman"/>
                <a:cs typeface="Times New Roman"/>
              </a:rPr>
              <a:t>the day </a:t>
            </a:r>
            <a:r>
              <a:rPr sz="1450" spc="-5" dirty="0">
                <a:latin typeface="Times New Roman"/>
                <a:cs typeface="Times New Roman"/>
              </a:rPr>
              <a:t>of </a:t>
            </a:r>
            <a:r>
              <a:rPr sz="1450" spc="-10" dirty="0">
                <a:latin typeface="Times New Roman"/>
                <a:cs typeface="Times New Roman"/>
              </a:rPr>
              <a:t>the week, such as 0 (for</a:t>
            </a:r>
            <a:r>
              <a:rPr sz="1450" spc="110" dirty="0">
                <a:latin typeface="Times New Roman"/>
                <a:cs typeface="Times New Roman"/>
              </a:rPr>
              <a:t> </a:t>
            </a:r>
            <a:r>
              <a:rPr sz="1450" spc="-10" dirty="0">
                <a:latin typeface="Times New Roman"/>
                <a:cs typeface="Times New Roman"/>
              </a:rPr>
              <a:t>Sunday)</a:t>
            </a:r>
            <a:endParaRPr sz="145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344004"/>
            <a:ext cx="6647180" cy="9730105"/>
          </a:xfrm>
          <a:prstGeom prst="rect">
            <a:avLst/>
          </a:prstGeom>
        </p:spPr>
        <p:txBody>
          <a:bodyPr vert="horz" wrap="square" lIns="0" tIns="88900" rIns="0" bIns="0" rtlCol="0">
            <a:spAutoFit/>
          </a:bodyPr>
          <a:lstStyle/>
          <a:p>
            <a:pPr marL="186055">
              <a:lnSpc>
                <a:spcPct val="100000"/>
              </a:lnSpc>
              <a:spcBef>
                <a:spcPts val="700"/>
              </a:spcBef>
            </a:pPr>
            <a:r>
              <a:rPr sz="1450" spc="-10" dirty="0">
                <a:latin typeface="Times New Roman"/>
                <a:cs typeface="Times New Roman"/>
              </a:rPr>
              <a:t>through 6 (for</a:t>
            </a:r>
            <a:r>
              <a:rPr sz="1450" dirty="0">
                <a:latin typeface="Times New Roman"/>
                <a:cs typeface="Times New Roman"/>
              </a:rPr>
              <a:t> </a:t>
            </a:r>
            <a:r>
              <a:rPr sz="1450" spc="-10" dirty="0">
                <a:latin typeface="Times New Roman"/>
                <a:cs typeface="Times New Roman"/>
              </a:rPr>
              <a:t>Saturday).</a:t>
            </a:r>
            <a:endParaRPr sz="1450">
              <a:latin typeface="Times New Roman"/>
              <a:cs typeface="Times New Roman"/>
            </a:endParaRPr>
          </a:p>
          <a:p>
            <a:pPr marL="186055">
              <a:lnSpc>
                <a:spcPct val="100000"/>
              </a:lnSpc>
              <a:spcBef>
                <a:spcPts val="600"/>
              </a:spcBef>
            </a:pPr>
            <a:r>
              <a:rPr sz="1450" spc="-5" dirty="0">
                <a:latin typeface="Times New Roman"/>
                <a:cs typeface="Times New Roman"/>
              </a:rPr>
              <a:t>z </a:t>
            </a:r>
            <a:r>
              <a:rPr sz="1450" spc="-10" dirty="0">
                <a:latin typeface="Times New Roman"/>
                <a:cs typeface="Times New Roman"/>
              </a:rPr>
              <a:t>– returns the day </a:t>
            </a:r>
            <a:r>
              <a:rPr sz="1450" spc="-5" dirty="0">
                <a:latin typeface="Times New Roman"/>
                <a:cs typeface="Times New Roman"/>
              </a:rPr>
              <a:t>of </a:t>
            </a:r>
            <a:r>
              <a:rPr sz="1450" spc="-10" dirty="0">
                <a:latin typeface="Times New Roman"/>
                <a:cs typeface="Times New Roman"/>
              </a:rPr>
              <a:t>the year (starting from </a:t>
            </a:r>
            <a:r>
              <a:rPr sz="1450" spc="-5" dirty="0">
                <a:latin typeface="Times New Roman"/>
                <a:cs typeface="Times New Roman"/>
              </a:rPr>
              <a:t>0) </a:t>
            </a:r>
            <a:r>
              <a:rPr sz="1450" spc="-10" dirty="0">
                <a:latin typeface="Times New Roman"/>
                <a:cs typeface="Times New Roman"/>
              </a:rPr>
              <a:t>such as 0 through</a:t>
            </a:r>
            <a:r>
              <a:rPr sz="1450" spc="65" dirty="0">
                <a:latin typeface="Times New Roman"/>
                <a:cs typeface="Times New Roman"/>
              </a:rPr>
              <a:t> </a:t>
            </a:r>
            <a:r>
              <a:rPr sz="1450" spc="-5" dirty="0">
                <a:latin typeface="Times New Roman"/>
                <a:cs typeface="Times New Roman"/>
              </a:rPr>
              <a:t>365.</a:t>
            </a:r>
            <a:endParaRPr sz="1450">
              <a:latin typeface="Times New Roman"/>
              <a:cs typeface="Times New Roman"/>
            </a:endParaRPr>
          </a:p>
          <a:p>
            <a:pPr marL="12700">
              <a:lnSpc>
                <a:spcPct val="100000"/>
              </a:lnSpc>
              <a:spcBef>
                <a:spcPts val="640"/>
              </a:spcBef>
            </a:pPr>
            <a:r>
              <a:rPr sz="1450" b="1" spc="-75" dirty="0">
                <a:latin typeface="Times New Roman"/>
                <a:cs typeface="Times New Roman"/>
              </a:rPr>
              <a:t>To </a:t>
            </a:r>
            <a:r>
              <a:rPr sz="1450" b="1" spc="-10" dirty="0">
                <a:latin typeface="Times New Roman"/>
                <a:cs typeface="Times New Roman"/>
              </a:rPr>
              <a:t>Format</a:t>
            </a:r>
            <a:r>
              <a:rPr sz="1450" b="1" spc="60" dirty="0">
                <a:latin typeface="Times New Roman"/>
                <a:cs typeface="Times New Roman"/>
              </a:rPr>
              <a:t> </a:t>
            </a:r>
            <a:r>
              <a:rPr sz="1450" b="1" spc="-25" dirty="0">
                <a:latin typeface="Times New Roman"/>
                <a:cs typeface="Times New Roman"/>
              </a:rPr>
              <a:t>Weeks</a:t>
            </a:r>
            <a:endParaRPr sz="1450">
              <a:latin typeface="Times New Roman"/>
              <a:cs typeface="Times New Roman"/>
            </a:endParaRPr>
          </a:p>
          <a:p>
            <a:pPr marL="186055" marR="265430">
              <a:lnSpc>
                <a:spcPts val="1660"/>
              </a:lnSpc>
              <a:spcBef>
                <a:spcPts val="755"/>
              </a:spcBef>
            </a:pPr>
            <a:r>
              <a:rPr sz="1450" spc="-10" dirty="0">
                <a:latin typeface="Times New Roman"/>
                <a:cs typeface="Times New Roman"/>
              </a:rPr>
              <a:t>W – returns an ISO-8601 week number </a:t>
            </a:r>
            <a:r>
              <a:rPr sz="1450" spc="-5" dirty="0">
                <a:latin typeface="Times New Roman"/>
                <a:cs typeface="Times New Roman"/>
              </a:rPr>
              <a:t>of </a:t>
            </a:r>
            <a:r>
              <a:rPr sz="1450" spc="-20" dirty="0">
                <a:latin typeface="Times New Roman"/>
                <a:cs typeface="Times New Roman"/>
              </a:rPr>
              <a:t>year, </a:t>
            </a:r>
            <a:r>
              <a:rPr sz="1450" spc="-10" dirty="0">
                <a:latin typeface="Times New Roman"/>
                <a:cs typeface="Times New Roman"/>
              </a:rPr>
              <a:t>weeks starting on Monday (added in  PHP </a:t>
            </a:r>
            <a:r>
              <a:rPr sz="1450" spc="-5" dirty="0">
                <a:latin typeface="Times New Roman"/>
                <a:cs typeface="Times New Roman"/>
              </a:rPr>
              <a:t>4.1.0) </a:t>
            </a:r>
            <a:r>
              <a:rPr sz="1450" spc="-10" dirty="0">
                <a:latin typeface="Times New Roman"/>
                <a:cs typeface="Times New Roman"/>
              </a:rPr>
              <a:t>such as 32 (for the 32nd week in the</a:t>
            </a:r>
            <a:r>
              <a:rPr sz="1450" spc="-15" dirty="0">
                <a:latin typeface="Times New Roman"/>
                <a:cs typeface="Times New Roman"/>
              </a:rPr>
              <a:t> </a:t>
            </a:r>
            <a:r>
              <a:rPr sz="1450" spc="-10" dirty="0">
                <a:latin typeface="Times New Roman"/>
                <a:cs typeface="Times New Roman"/>
              </a:rPr>
              <a:t>year).</a:t>
            </a:r>
            <a:endParaRPr sz="1450">
              <a:latin typeface="Times New Roman"/>
              <a:cs typeface="Times New Roman"/>
            </a:endParaRPr>
          </a:p>
          <a:p>
            <a:pPr marL="12700">
              <a:lnSpc>
                <a:spcPct val="100000"/>
              </a:lnSpc>
              <a:spcBef>
                <a:spcPts val="595"/>
              </a:spcBef>
            </a:pPr>
            <a:r>
              <a:rPr sz="1450" b="1" spc="-75" dirty="0">
                <a:latin typeface="Times New Roman"/>
                <a:cs typeface="Times New Roman"/>
              </a:rPr>
              <a:t>To </a:t>
            </a:r>
            <a:r>
              <a:rPr sz="1450" b="1" spc="-10" dirty="0">
                <a:latin typeface="Times New Roman"/>
                <a:cs typeface="Times New Roman"/>
              </a:rPr>
              <a:t>Format</a:t>
            </a:r>
            <a:r>
              <a:rPr sz="1450" b="1" spc="60" dirty="0">
                <a:latin typeface="Times New Roman"/>
                <a:cs typeface="Times New Roman"/>
              </a:rPr>
              <a:t> </a:t>
            </a:r>
            <a:r>
              <a:rPr sz="1450" b="1" spc="-10" dirty="0">
                <a:latin typeface="Times New Roman"/>
                <a:cs typeface="Times New Roman"/>
              </a:rPr>
              <a:t>Months</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F – returns </a:t>
            </a:r>
            <a:r>
              <a:rPr sz="1450" spc="-5" dirty="0">
                <a:latin typeface="Times New Roman"/>
                <a:cs typeface="Times New Roman"/>
              </a:rPr>
              <a:t>a </a:t>
            </a:r>
            <a:r>
              <a:rPr sz="1450" spc="-10" dirty="0">
                <a:latin typeface="Times New Roman"/>
                <a:cs typeface="Times New Roman"/>
              </a:rPr>
              <a:t>full textual representation </a:t>
            </a:r>
            <a:r>
              <a:rPr sz="1450" spc="-5" dirty="0">
                <a:latin typeface="Times New Roman"/>
                <a:cs typeface="Times New Roman"/>
              </a:rPr>
              <a:t>of a </a:t>
            </a:r>
            <a:r>
              <a:rPr sz="1450" spc="-10" dirty="0">
                <a:latin typeface="Times New Roman"/>
                <a:cs typeface="Times New Roman"/>
              </a:rPr>
              <a:t>month, such as January </a:t>
            </a:r>
            <a:r>
              <a:rPr sz="1450" spc="-5" dirty="0">
                <a:latin typeface="Times New Roman"/>
                <a:cs typeface="Times New Roman"/>
              </a:rPr>
              <a:t>or</a:t>
            </a:r>
            <a:r>
              <a:rPr sz="1450" spc="70" dirty="0">
                <a:latin typeface="Times New Roman"/>
                <a:cs typeface="Times New Roman"/>
              </a:rPr>
              <a:t> </a:t>
            </a:r>
            <a:r>
              <a:rPr sz="1450" spc="-10" dirty="0">
                <a:latin typeface="Times New Roman"/>
                <a:cs typeface="Times New Roman"/>
              </a:rPr>
              <a:t>March.</a:t>
            </a:r>
            <a:endParaRPr sz="1450">
              <a:latin typeface="Times New Roman"/>
              <a:cs typeface="Times New Roman"/>
            </a:endParaRPr>
          </a:p>
          <a:p>
            <a:pPr marL="186055" marR="382905">
              <a:lnSpc>
                <a:spcPct val="136600"/>
              </a:lnSpc>
            </a:pPr>
            <a:r>
              <a:rPr sz="1450" spc="-10" dirty="0">
                <a:latin typeface="Times New Roman"/>
                <a:cs typeface="Times New Roman"/>
              </a:rPr>
              <a:t>m – returns </a:t>
            </a:r>
            <a:r>
              <a:rPr sz="1450" spc="-5" dirty="0">
                <a:latin typeface="Times New Roman"/>
                <a:cs typeface="Times New Roman"/>
              </a:rPr>
              <a:t>a </a:t>
            </a:r>
            <a:r>
              <a:rPr sz="1450" spc="-10" dirty="0">
                <a:latin typeface="Times New Roman"/>
                <a:cs typeface="Times New Roman"/>
              </a:rPr>
              <a:t>numeric representation </a:t>
            </a:r>
            <a:r>
              <a:rPr sz="1450" spc="-5" dirty="0">
                <a:latin typeface="Times New Roman"/>
                <a:cs typeface="Times New Roman"/>
              </a:rPr>
              <a:t>of a </a:t>
            </a:r>
            <a:r>
              <a:rPr sz="1450" spc="-10" dirty="0">
                <a:latin typeface="Times New Roman"/>
                <a:cs typeface="Times New Roman"/>
              </a:rPr>
              <a:t>month, with leading zeros, as 01 </a:t>
            </a:r>
            <a:r>
              <a:rPr sz="1450" spc="-5" dirty="0">
                <a:latin typeface="Times New Roman"/>
                <a:cs typeface="Times New Roman"/>
              </a:rPr>
              <a:t>or 12.  </a:t>
            </a:r>
            <a:r>
              <a:rPr sz="1450" spc="-10" dirty="0">
                <a:latin typeface="Times New Roman"/>
                <a:cs typeface="Times New Roman"/>
              </a:rPr>
              <a:t>M – returns </a:t>
            </a:r>
            <a:r>
              <a:rPr sz="1450" spc="-5" dirty="0">
                <a:latin typeface="Times New Roman"/>
                <a:cs typeface="Times New Roman"/>
              </a:rPr>
              <a:t>a </a:t>
            </a:r>
            <a:r>
              <a:rPr sz="1450" spc="-10" dirty="0">
                <a:latin typeface="Times New Roman"/>
                <a:cs typeface="Times New Roman"/>
              </a:rPr>
              <a:t>short textual representation </a:t>
            </a:r>
            <a:r>
              <a:rPr sz="1450" spc="-5" dirty="0">
                <a:latin typeface="Times New Roman"/>
                <a:cs typeface="Times New Roman"/>
              </a:rPr>
              <a:t>of a </a:t>
            </a:r>
            <a:r>
              <a:rPr sz="1450" spc="-10" dirty="0">
                <a:latin typeface="Times New Roman"/>
                <a:cs typeface="Times New Roman"/>
              </a:rPr>
              <a:t>month as three letters, as Jan </a:t>
            </a:r>
            <a:r>
              <a:rPr sz="1450" spc="-5" dirty="0">
                <a:latin typeface="Times New Roman"/>
                <a:cs typeface="Times New Roman"/>
              </a:rPr>
              <a:t>or</a:t>
            </a:r>
            <a:r>
              <a:rPr sz="1450" spc="120" dirty="0">
                <a:latin typeface="Times New Roman"/>
                <a:cs typeface="Times New Roman"/>
              </a:rPr>
              <a:t> </a:t>
            </a:r>
            <a:r>
              <a:rPr sz="1450" spc="-10" dirty="0">
                <a:latin typeface="Times New Roman"/>
                <a:cs typeface="Times New Roman"/>
              </a:rPr>
              <a:t>Dec.</a:t>
            </a:r>
            <a:endParaRPr sz="1450">
              <a:latin typeface="Times New Roman"/>
              <a:cs typeface="Times New Roman"/>
            </a:endParaRPr>
          </a:p>
          <a:p>
            <a:pPr marL="186055" marR="219710">
              <a:lnSpc>
                <a:spcPts val="1660"/>
              </a:lnSpc>
              <a:spcBef>
                <a:spcPts val="760"/>
              </a:spcBef>
            </a:pPr>
            <a:r>
              <a:rPr sz="1450" spc="-10" dirty="0">
                <a:latin typeface="Times New Roman"/>
                <a:cs typeface="Times New Roman"/>
              </a:rPr>
              <a:t>n – returns </a:t>
            </a:r>
            <a:r>
              <a:rPr sz="1450" spc="-5" dirty="0">
                <a:latin typeface="Times New Roman"/>
                <a:cs typeface="Times New Roman"/>
              </a:rPr>
              <a:t>a </a:t>
            </a:r>
            <a:r>
              <a:rPr sz="1450" spc="-10" dirty="0">
                <a:latin typeface="Times New Roman"/>
                <a:cs typeface="Times New Roman"/>
              </a:rPr>
              <a:t>numeric representation </a:t>
            </a:r>
            <a:r>
              <a:rPr sz="1450" spc="-5" dirty="0">
                <a:latin typeface="Times New Roman"/>
                <a:cs typeface="Times New Roman"/>
              </a:rPr>
              <a:t>of a </a:t>
            </a:r>
            <a:r>
              <a:rPr sz="1450" spc="-10" dirty="0">
                <a:latin typeface="Times New Roman"/>
                <a:cs typeface="Times New Roman"/>
              </a:rPr>
              <a:t>month, without leading zeros, such as </a:t>
            </a:r>
            <a:r>
              <a:rPr sz="1450" spc="-5" dirty="0">
                <a:latin typeface="Times New Roman"/>
                <a:cs typeface="Times New Roman"/>
              </a:rPr>
              <a:t>1,2 or  12.</a:t>
            </a:r>
            <a:endParaRPr sz="1450">
              <a:latin typeface="Times New Roman"/>
              <a:cs typeface="Times New Roman"/>
            </a:endParaRPr>
          </a:p>
          <a:p>
            <a:pPr marL="186055">
              <a:lnSpc>
                <a:spcPct val="100000"/>
              </a:lnSpc>
              <a:spcBef>
                <a:spcPts val="590"/>
              </a:spcBef>
            </a:pPr>
            <a:r>
              <a:rPr sz="1450" spc="-5" dirty="0">
                <a:latin typeface="Times New Roman"/>
                <a:cs typeface="Times New Roman"/>
              </a:rPr>
              <a:t>t </a:t>
            </a:r>
            <a:r>
              <a:rPr sz="1450" spc="-10" dirty="0">
                <a:latin typeface="Times New Roman"/>
                <a:cs typeface="Times New Roman"/>
              </a:rPr>
              <a:t>– returns the number </a:t>
            </a:r>
            <a:r>
              <a:rPr sz="1450" spc="-5" dirty="0">
                <a:latin typeface="Times New Roman"/>
                <a:cs typeface="Times New Roman"/>
              </a:rPr>
              <a:t>of </a:t>
            </a:r>
            <a:r>
              <a:rPr sz="1450" spc="-10" dirty="0">
                <a:latin typeface="Times New Roman"/>
                <a:cs typeface="Times New Roman"/>
              </a:rPr>
              <a:t>days in the given month, such as </a:t>
            </a:r>
            <a:r>
              <a:rPr sz="1450" spc="-5" dirty="0">
                <a:latin typeface="Times New Roman"/>
                <a:cs typeface="Times New Roman"/>
              </a:rPr>
              <a:t>28, 29, 30, or</a:t>
            </a:r>
            <a:r>
              <a:rPr sz="1450" spc="75" dirty="0">
                <a:latin typeface="Times New Roman"/>
                <a:cs typeface="Times New Roman"/>
              </a:rPr>
              <a:t> </a:t>
            </a:r>
            <a:r>
              <a:rPr sz="1450" spc="-5" dirty="0">
                <a:latin typeface="Times New Roman"/>
                <a:cs typeface="Times New Roman"/>
              </a:rPr>
              <a:t>31.</a:t>
            </a:r>
            <a:endParaRPr sz="1450">
              <a:latin typeface="Times New Roman"/>
              <a:cs typeface="Times New Roman"/>
            </a:endParaRPr>
          </a:p>
          <a:p>
            <a:pPr marL="12700">
              <a:lnSpc>
                <a:spcPct val="100000"/>
              </a:lnSpc>
              <a:spcBef>
                <a:spcPts val="635"/>
              </a:spcBef>
            </a:pPr>
            <a:r>
              <a:rPr sz="1450" b="1" spc="-75" dirty="0">
                <a:latin typeface="Times New Roman"/>
                <a:cs typeface="Times New Roman"/>
              </a:rPr>
              <a:t>To </a:t>
            </a:r>
            <a:r>
              <a:rPr sz="1450" b="1" spc="-10" dirty="0">
                <a:latin typeface="Times New Roman"/>
                <a:cs typeface="Times New Roman"/>
              </a:rPr>
              <a:t>Format</a:t>
            </a:r>
            <a:r>
              <a:rPr sz="1450" b="1" spc="60" dirty="0">
                <a:latin typeface="Times New Roman"/>
                <a:cs typeface="Times New Roman"/>
              </a:rPr>
              <a:t> </a:t>
            </a:r>
            <a:r>
              <a:rPr sz="1450" b="1" spc="-45" dirty="0">
                <a:latin typeface="Times New Roman"/>
                <a:cs typeface="Times New Roman"/>
              </a:rPr>
              <a:t>Years</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L – returns whether </a:t>
            </a:r>
            <a:r>
              <a:rPr sz="1450" spc="-30" dirty="0">
                <a:latin typeface="Times New Roman"/>
                <a:cs typeface="Times New Roman"/>
              </a:rPr>
              <a:t>it’s </a:t>
            </a:r>
            <a:r>
              <a:rPr sz="1450" spc="-5" dirty="0">
                <a:latin typeface="Times New Roman"/>
                <a:cs typeface="Times New Roman"/>
              </a:rPr>
              <a:t>a </a:t>
            </a:r>
            <a:r>
              <a:rPr sz="1450" spc="-10" dirty="0">
                <a:latin typeface="Times New Roman"/>
                <a:cs typeface="Times New Roman"/>
              </a:rPr>
              <a:t>leap year as 1 if it is </a:t>
            </a:r>
            <a:r>
              <a:rPr sz="1450" spc="-5" dirty="0">
                <a:latin typeface="Times New Roman"/>
                <a:cs typeface="Times New Roman"/>
              </a:rPr>
              <a:t>a </a:t>
            </a:r>
            <a:r>
              <a:rPr sz="1450" spc="-10" dirty="0">
                <a:latin typeface="Times New Roman"/>
                <a:cs typeface="Times New Roman"/>
              </a:rPr>
              <a:t>leap </a:t>
            </a:r>
            <a:r>
              <a:rPr sz="1450" spc="-20" dirty="0">
                <a:latin typeface="Times New Roman"/>
                <a:cs typeface="Times New Roman"/>
              </a:rPr>
              <a:t>year, </a:t>
            </a:r>
            <a:r>
              <a:rPr sz="1450" spc="-10" dirty="0">
                <a:latin typeface="Times New Roman"/>
                <a:cs typeface="Times New Roman"/>
              </a:rPr>
              <a:t>0</a:t>
            </a:r>
            <a:r>
              <a:rPr sz="1450" spc="60" dirty="0">
                <a:latin typeface="Times New Roman"/>
                <a:cs typeface="Times New Roman"/>
              </a:rPr>
              <a:t> </a:t>
            </a:r>
            <a:r>
              <a:rPr sz="1450" spc="-10" dirty="0">
                <a:latin typeface="Times New Roman"/>
                <a:cs typeface="Times New Roman"/>
              </a:rPr>
              <a:t>otherwise.</a:t>
            </a:r>
            <a:endParaRPr sz="1450">
              <a:latin typeface="Times New Roman"/>
              <a:cs typeface="Times New Roman"/>
            </a:endParaRPr>
          </a:p>
          <a:p>
            <a:pPr marL="186055" marR="5080">
              <a:lnSpc>
                <a:spcPts val="1660"/>
              </a:lnSpc>
              <a:spcBef>
                <a:spcPts val="760"/>
              </a:spcBef>
            </a:pPr>
            <a:r>
              <a:rPr sz="1450" spc="-10" dirty="0">
                <a:latin typeface="Times New Roman"/>
                <a:cs typeface="Times New Roman"/>
              </a:rPr>
              <a:t>o – returns an ISO-8601 year number with 4 digits. This has the same value as </a:t>
            </a:r>
            <a:r>
              <a:rPr sz="1450" spc="-105" dirty="0">
                <a:latin typeface="Times New Roman"/>
                <a:cs typeface="Times New Roman"/>
              </a:rPr>
              <a:t>Y, </a:t>
            </a:r>
            <a:r>
              <a:rPr sz="1450" spc="-10" dirty="0">
                <a:latin typeface="Times New Roman"/>
                <a:cs typeface="Times New Roman"/>
              </a:rPr>
              <a:t>except  that if the ISO week number (W) belongs to the previous </a:t>
            </a:r>
            <a:r>
              <a:rPr sz="1450" spc="-5" dirty="0">
                <a:latin typeface="Times New Roman"/>
                <a:cs typeface="Times New Roman"/>
              </a:rPr>
              <a:t>or </a:t>
            </a:r>
            <a:r>
              <a:rPr sz="1450" spc="-10" dirty="0">
                <a:latin typeface="Times New Roman"/>
                <a:cs typeface="Times New Roman"/>
              </a:rPr>
              <a:t>next </a:t>
            </a:r>
            <a:r>
              <a:rPr sz="1450" spc="-20" dirty="0">
                <a:latin typeface="Times New Roman"/>
                <a:cs typeface="Times New Roman"/>
              </a:rPr>
              <a:t>year, </a:t>
            </a:r>
            <a:r>
              <a:rPr sz="1450" spc="-10" dirty="0">
                <a:latin typeface="Times New Roman"/>
                <a:cs typeface="Times New Roman"/>
              </a:rPr>
              <a:t>that year is used  instead. This option was added in PHP</a:t>
            </a:r>
            <a:r>
              <a:rPr sz="1450" spc="-35" dirty="0">
                <a:latin typeface="Times New Roman"/>
                <a:cs typeface="Times New Roman"/>
              </a:rPr>
              <a:t> </a:t>
            </a:r>
            <a:r>
              <a:rPr sz="1450" spc="-5" dirty="0">
                <a:latin typeface="Times New Roman"/>
                <a:cs typeface="Times New Roman"/>
              </a:rPr>
              <a:t>5.1.0.</a:t>
            </a:r>
            <a:endParaRPr sz="1450">
              <a:latin typeface="Times New Roman"/>
              <a:cs typeface="Times New Roman"/>
            </a:endParaRPr>
          </a:p>
          <a:p>
            <a:pPr marL="186055" marR="1244600">
              <a:lnSpc>
                <a:spcPts val="2380"/>
              </a:lnSpc>
              <a:spcBef>
                <a:spcPts val="135"/>
              </a:spcBef>
            </a:pPr>
            <a:r>
              <a:rPr sz="1450" spc="-10" dirty="0">
                <a:latin typeface="Times New Roman"/>
                <a:cs typeface="Times New Roman"/>
              </a:rPr>
              <a:t>Y – returns </a:t>
            </a:r>
            <a:r>
              <a:rPr sz="1450" spc="-5" dirty="0">
                <a:latin typeface="Times New Roman"/>
                <a:cs typeface="Times New Roman"/>
              </a:rPr>
              <a:t>a </a:t>
            </a:r>
            <a:r>
              <a:rPr sz="1450" spc="-10" dirty="0">
                <a:latin typeface="Times New Roman"/>
                <a:cs typeface="Times New Roman"/>
              </a:rPr>
              <a:t>full numeric representation </a:t>
            </a:r>
            <a:r>
              <a:rPr sz="1450" spc="-5" dirty="0">
                <a:latin typeface="Times New Roman"/>
                <a:cs typeface="Times New Roman"/>
              </a:rPr>
              <a:t>of a </a:t>
            </a:r>
            <a:r>
              <a:rPr sz="1450" spc="-20" dirty="0">
                <a:latin typeface="Times New Roman"/>
                <a:cs typeface="Times New Roman"/>
              </a:rPr>
              <a:t>year, </a:t>
            </a:r>
            <a:r>
              <a:rPr sz="1450" spc="-10" dirty="0">
                <a:latin typeface="Times New Roman"/>
                <a:cs typeface="Times New Roman"/>
              </a:rPr>
              <a:t>again using 4 digits.  y – returns </a:t>
            </a:r>
            <a:r>
              <a:rPr sz="1450" spc="-5" dirty="0">
                <a:latin typeface="Times New Roman"/>
                <a:cs typeface="Times New Roman"/>
              </a:rPr>
              <a:t>a </a:t>
            </a:r>
            <a:r>
              <a:rPr sz="1450" spc="-10" dirty="0">
                <a:latin typeface="Times New Roman"/>
                <a:cs typeface="Times New Roman"/>
              </a:rPr>
              <a:t>two digit representation </a:t>
            </a:r>
            <a:r>
              <a:rPr sz="1450" spc="-5" dirty="0">
                <a:latin typeface="Times New Roman"/>
                <a:cs typeface="Times New Roman"/>
              </a:rPr>
              <a:t>of a</a:t>
            </a:r>
            <a:r>
              <a:rPr sz="1450" spc="20" dirty="0">
                <a:latin typeface="Times New Roman"/>
                <a:cs typeface="Times New Roman"/>
              </a:rPr>
              <a:t> </a:t>
            </a:r>
            <a:r>
              <a:rPr sz="1450" spc="-25" dirty="0">
                <a:latin typeface="Times New Roman"/>
                <a:cs typeface="Times New Roman"/>
              </a:rPr>
              <a:t>year.</a:t>
            </a:r>
            <a:endParaRPr sz="1450">
              <a:latin typeface="Times New Roman"/>
              <a:cs typeface="Times New Roman"/>
            </a:endParaRPr>
          </a:p>
          <a:p>
            <a:pPr marL="12700">
              <a:lnSpc>
                <a:spcPct val="100000"/>
              </a:lnSpc>
              <a:spcBef>
                <a:spcPts val="445"/>
              </a:spcBef>
            </a:pPr>
            <a:r>
              <a:rPr sz="1450" b="1" spc="-75" dirty="0">
                <a:latin typeface="Times New Roman"/>
                <a:cs typeface="Times New Roman"/>
              </a:rPr>
              <a:t>To </a:t>
            </a:r>
            <a:r>
              <a:rPr sz="1450" b="1" spc="-10" dirty="0">
                <a:latin typeface="Times New Roman"/>
                <a:cs typeface="Times New Roman"/>
              </a:rPr>
              <a:t>Format</a:t>
            </a:r>
            <a:r>
              <a:rPr sz="1450" b="1" spc="60" dirty="0">
                <a:latin typeface="Times New Roman"/>
                <a:cs typeface="Times New Roman"/>
              </a:rPr>
              <a:t> </a:t>
            </a:r>
            <a:r>
              <a:rPr sz="1450" b="1" spc="-20" dirty="0">
                <a:latin typeface="Times New Roman"/>
                <a:cs typeface="Times New Roman"/>
              </a:rPr>
              <a:t>Time</a:t>
            </a:r>
            <a:endParaRPr sz="1450">
              <a:latin typeface="Times New Roman"/>
              <a:cs typeface="Times New Roman"/>
            </a:endParaRPr>
          </a:p>
          <a:p>
            <a:pPr marL="186055" marR="3970020">
              <a:lnSpc>
                <a:spcPct val="136600"/>
              </a:lnSpc>
            </a:pPr>
            <a:r>
              <a:rPr sz="1450" spc="-5" dirty="0">
                <a:latin typeface="Times New Roman"/>
                <a:cs typeface="Times New Roman"/>
              </a:rPr>
              <a:t>a </a:t>
            </a:r>
            <a:r>
              <a:rPr sz="1450" spc="-10" dirty="0">
                <a:latin typeface="Times New Roman"/>
                <a:cs typeface="Times New Roman"/>
              </a:rPr>
              <a:t>– returns lowercase am </a:t>
            </a:r>
            <a:r>
              <a:rPr sz="1450" spc="-5" dirty="0">
                <a:latin typeface="Times New Roman"/>
                <a:cs typeface="Times New Roman"/>
              </a:rPr>
              <a:t>or </a:t>
            </a:r>
            <a:r>
              <a:rPr sz="1450" spc="-10" dirty="0">
                <a:latin typeface="Times New Roman"/>
                <a:cs typeface="Times New Roman"/>
              </a:rPr>
              <a:t>pm.  A – returns uppercase </a:t>
            </a:r>
            <a:r>
              <a:rPr sz="1450" spc="-15" dirty="0">
                <a:latin typeface="Times New Roman"/>
                <a:cs typeface="Times New Roman"/>
              </a:rPr>
              <a:t>AM </a:t>
            </a:r>
            <a:r>
              <a:rPr sz="1450" spc="-5" dirty="0">
                <a:latin typeface="Times New Roman"/>
                <a:cs typeface="Times New Roman"/>
              </a:rPr>
              <a:t>or</a:t>
            </a:r>
            <a:r>
              <a:rPr sz="1450" spc="-95" dirty="0">
                <a:latin typeface="Times New Roman"/>
                <a:cs typeface="Times New Roman"/>
              </a:rPr>
              <a:t> </a:t>
            </a:r>
            <a:r>
              <a:rPr sz="1450" spc="-10" dirty="0">
                <a:latin typeface="Times New Roman"/>
                <a:cs typeface="Times New Roman"/>
              </a:rPr>
              <a:t>PM.</a:t>
            </a:r>
            <a:endParaRPr sz="1450">
              <a:latin typeface="Times New Roman"/>
              <a:cs typeface="Times New Roman"/>
            </a:endParaRPr>
          </a:p>
          <a:p>
            <a:pPr marL="186055">
              <a:lnSpc>
                <a:spcPct val="100000"/>
              </a:lnSpc>
              <a:spcBef>
                <a:spcPts val="635"/>
              </a:spcBef>
            </a:pPr>
            <a:r>
              <a:rPr sz="1450" spc="-10" dirty="0">
                <a:latin typeface="Times New Roman"/>
                <a:cs typeface="Times New Roman"/>
              </a:rPr>
              <a:t>g – returns 12-hour format </a:t>
            </a:r>
            <a:r>
              <a:rPr sz="1450" spc="-5" dirty="0">
                <a:latin typeface="Times New Roman"/>
                <a:cs typeface="Times New Roman"/>
              </a:rPr>
              <a:t>of </a:t>
            </a:r>
            <a:r>
              <a:rPr sz="1450" spc="-10" dirty="0">
                <a:latin typeface="Times New Roman"/>
                <a:cs typeface="Times New Roman"/>
              </a:rPr>
              <a:t>an </a:t>
            </a:r>
            <a:r>
              <a:rPr sz="1450" spc="-5" dirty="0">
                <a:latin typeface="Times New Roman"/>
                <a:cs typeface="Times New Roman"/>
              </a:rPr>
              <a:t>hour </a:t>
            </a:r>
            <a:r>
              <a:rPr sz="1450" spc="-10" dirty="0">
                <a:latin typeface="Times New Roman"/>
                <a:cs typeface="Times New Roman"/>
              </a:rPr>
              <a:t>without leading</a:t>
            </a:r>
            <a:r>
              <a:rPr sz="1450" spc="35" dirty="0">
                <a:latin typeface="Times New Roman"/>
                <a:cs typeface="Times New Roman"/>
              </a:rPr>
              <a:t> </a:t>
            </a:r>
            <a:r>
              <a:rPr sz="1450" spc="-10" dirty="0">
                <a:latin typeface="Times New Roman"/>
                <a:cs typeface="Times New Roman"/>
              </a:rPr>
              <a:t>zeros.</a:t>
            </a:r>
            <a:endParaRPr sz="1450">
              <a:latin typeface="Times New Roman"/>
              <a:cs typeface="Times New Roman"/>
            </a:endParaRPr>
          </a:p>
          <a:p>
            <a:pPr marL="186055" marR="787400">
              <a:lnSpc>
                <a:spcPct val="136600"/>
              </a:lnSpc>
            </a:pPr>
            <a:r>
              <a:rPr sz="1450" spc="-10" dirty="0">
                <a:latin typeface="Times New Roman"/>
                <a:cs typeface="Times New Roman"/>
              </a:rPr>
              <a:t>G – returns 24-hour format </a:t>
            </a:r>
            <a:r>
              <a:rPr sz="1450" spc="-5" dirty="0">
                <a:latin typeface="Times New Roman"/>
                <a:cs typeface="Times New Roman"/>
              </a:rPr>
              <a:t>of </a:t>
            </a:r>
            <a:r>
              <a:rPr sz="1450" spc="-10" dirty="0">
                <a:latin typeface="Times New Roman"/>
                <a:cs typeface="Times New Roman"/>
              </a:rPr>
              <a:t>an </a:t>
            </a:r>
            <a:r>
              <a:rPr sz="1450" spc="-5" dirty="0">
                <a:latin typeface="Times New Roman"/>
                <a:cs typeface="Times New Roman"/>
              </a:rPr>
              <a:t>hour </a:t>
            </a:r>
            <a:r>
              <a:rPr sz="1450" spc="-10" dirty="0">
                <a:latin typeface="Times New Roman"/>
                <a:cs typeface="Times New Roman"/>
              </a:rPr>
              <a:t>without leading zeros, as 0 through </a:t>
            </a:r>
            <a:r>
              <a:rPr sz="1450" spc="-5" dirty="0">
                <a:latin typeface="Times New Roman"/>
                <a:cs typeface="Times New Roman"/>
              </a:rPr>
              <a:t>23.  </a:t>
            </a:r>
            <a:r>
              <a:rPr sz="1450" spc="-10" dirty="0">
                <a:latin typeface="Times New Roman"/>
                <a:cs typeface="Times New Roman"/>
              </a:rPr>
              <a:t>h – returns 12-hour format </a:t>
            </a:r>
            <a:r>
              <a:rPr sz="1450" spc="-5" dirty="0">
                <a:latin typeface="Times New Roman"/>
                <a:cs typeface="Times New Roman"/>
              </a:rPr>
              <a:t>of </a:t>
            </a:r>
            <a:r>
              <a:rPr sz="1450" spc="-10" dirty="0">
                <a:latin typeface="Times New Roman"/>
                <a:cs typeface="Times New Roman"/>
              </a:rPr>
              <a:t>an </a:t>
            </a:r>
            <a:r>
              <a:rPr sz="1450" spc="-5" dirty="0">
                <a:latin typeface="Times New Roman"/>
                <a:cs typeface="Times New Roman"/>
              </a:rPr>
              <a:t>hour </a:t>
            </a:r>
            <a:r>
              <a:rPr sz="1450" spc="-10" dirty="0">
                <a:latin typeface="Times New Roman"/>
                <a:cs typeface="Times New Roman"/>
              </a:rPr>
              <a:t>with leading zeros, as 01 through</a:t>
            </a:r>
            <a:r>
              <a:rPr sz="1450" spc="100" dirty="0">
                <a:latin typeface="Times New Roman"/>
                <a:cs typeface="Times New Roman"/>
              </a:rPr>
              <a:t> </a:t>
            </a:r>
            <a:r>
              <a:rPr sz="1450" spc="-5" dirty="0">
                <a:latin typeface="Times New Roman"/>
                <a:cs typeface="Times New Roman"/>
              </a:rPr>
              <a:t>12.</a:t>
            </a:r>
            <a:endParaRPr sz="1450">
              <a:latin typeface="Times New Roman"/>
              <a:cs typeface="Times New Roman"/>
            </a:endParaRPr>
          </a:p>
          <a:p>
            <a:pPr marL="186055" marR="929640">
              <a:lnSpc>
                <a:spcPct val="136600"/>
              </a:lnSpc>
            </a:pPr>
            <a:r>
              <a:rPr sz="1450" spc="-10" dirty="0">
                <a:latin typeface="Times New Roman"/>
                <a:cs typeface="Times New Roman"/>
              </a:rPr>
              <a:t>H – returns 24-hour format </a:t>
            </a:r>
            <a:r>
              <a:rPr sz="1450" spc="-5" dirty="0">
                <a:latin typeface="Times New Roman"/>
                <a:cs typeface="Times New Roman"/>
              </a:rPr>
              <a:t>of </a:t>
            </a:r>
            <a:r>
              <a:rPr sz="1450" spc="-10" dirty="0">
                <a:latin typeface="Times New Roman"/>
                <a:cs typeface="Times New Roman"/>
              </a:rPr>
              <a:t>an </a:t>
            </a:r>
            <a:r>
              <a:rPr sz="1450" spc="-5" dirty="0">
                <a:latin typeface="Times New Roman"/>
                <a:cs typeface="Times New Roman"/>
              </a:rPr>
              <a:t>hour </a:t>
            </a:r>
            <a:r>
              <a:rPr sz="1450" spc="-10" dirty="0">
                <a:latin typeface="Times New Roman"/>
                <a:cs typeface="Times New Roman"/>
              </a:rPr>
              <a:t>with leading zeros, as 00 through </a:t>
            </a:r>
            <a:r>
              <a:rPr sz="1450" spc="-5" dirty="0">
                <a:latin typeface="Times New Roman"/>
                <a:cs typeface="Times New Roman"/>
              </a:rPr>
              <a:t>23.  i </a:t>
            </a:r>
            <a:r>
              <a:rPr sz="1450" spc="-10" dirty="0">
                <a:latin typeface="Times New Roman"/>
                <a:cs typeface="Times New Roman"/>
              </a:rPr>
              <a:t>– returns minutes with leading zeros, as 00 to</a:t>
            </a:r>
            <a:r>
              <a:rPr sz="1450" spc="35" dirty="0">
                <a:latin typeface="Times New Roman"/>
                <a:cs typeface="Times New Roman"/>
              </a:rPr>
              <a:t> </a:t>
            </a:r>
            <a:r>
              <a:rPr sz="1450" spc="-5" dirty="0">
                <a:latin typeface="Times New Roman"/>
                <a:cs typeface="Times New Roman"/>
              </a:rPr>
              <a:t>59.</a:t>
            </a:r>
            <a:endParaRPr sz="1450">
              <a:latin typeface="Times New Roman"/>
              <a:cs typeface="Times New Roman"/>
            </a:endParaRPr>
          </a:p>
          <a:p>
            <a:pPr marL="186055">
              <a:lnSpc>
                <a:spcPct val="100000"/>
              </a:lnSpc>
              <a:spcBef>
                <a:spcPts val="640"/>
              </a:spcBef>
            </a:pPr>
            <a:r>
              <a:rPr sz="1450" spc="-5" dirty="0">
                <a:latin typeface="Times New Roman"/>
                <a:cs typeface="Times New Roman"/>
              </a:rPr>
              <a:t>s </a:t>
            </a:r>
            <a:r>
              <a:rPr sz="1450" spc="-10" dirty="0">
                <a:latin typeface="Times New Roman"/>
                <a:cs typeface="Times New Roman"/>
              </a:rPr>
              <a:t>– returns seconds, with leading zeros, as 00 through</a:t>
            </a:r>
            <a:r>
              <a:rPr sz="1450" spc="40" dirty="0">
                <a:latin typeface="Times New Roman"/>
                <a:cs typeface="Times New Roman"/>
              </a:rPr>
              <a:t> </a:t>
            </a:r>
            <a:r>
              <a:rPr sz="1450" spc="-5" dirty="0">
                <a:latin typeface="Times New Roman"/>
                <a:cs typeface="Times New Roman"/>
              </a:rPr>
              <a:t>59.</a:t>
            </a:r>
            <a:endParaRPr sz="1450">
              <a:latin typeface="Times New Roman"/>
              <a:cs typeface="Times New Roman"/>
            </a:endParaRPr>
          </a:p>
          <a:p>
            <a:pPr marL="12700">
              <a:lnSpc>
                <a:spcPct val="100000"/>
              </a:lnSpc>
              <a:spcBef>
                <a:spcPts val="635"/>
              </a:spcBef>
            </a:pPr>
            <a:r>
              <a:rPr sz="1450" b="1" spc="-75" dirty="0">
                <a:latin typeface="Times New Roman"/>
                <a:cs typeface="Times New Roman"/>
              </a:rPr>
              <a:t>To </a:t>
            </a:r>
            <a:r>
              <a:rPr sz="1450" b="1" spc="-10" dirty="0">
                <a:latin typeface="Times New Roman"/>
                <a:cs typeface="Times New Roman"/>
              </a:rPr>
              <a:t>Format </a:t>
            </a:r>
            <a:r>
              <a:rPr sz="1450" b="1" spc="-20" dirty="0">
                <a:latin typeface="Times New Roman"/>
                <a:cs typeface="Times New Roman"/>
              </a:rPr>
              <a:t>Time</a:t>
            </a:r>
            <a:r>
              <a:rPr sz="1450" b="1" spc="65" dirty="0">
                <a:latin typeface="Times New Roman"/>
                <a:cs typeface="Times New Roman"/>
              </a:rPr>
              <a:t> </a:t>
            </a:r>
            <a:r>
              <a:rPr sz="1450" b="1" spc="-10" dirty="0">
                <a:latin typeface="Times New Roman"/>
                <a:cs typeface="Times New Roman"/>
              </a:rPr>
              <a:t>Zones</a:t>
            </a:r>
            <a:endParaRPr sz="1450">
              <a:latin typeface="Times New Roman"/>
              <a:cs typeface="Times New Roman"/>
            </a:endParaRPr>
          </a:p>
          <a:p>
            <a:pPr marL="186055" marR="1062355">
              <a:lnSpc>
                <a:spcPts val="1660"/>
              </a:lnSpc>
              <a:spcBef>
                <a:spcPts val="760"/>
              </a:spcBef>
            </a:pPr>
            <a:r>
              <a:rPr sz="1450" spc="-5" dirty="0">
                <a:latin typeface="Times New Roman"/>
                <a:cs typeface="Times New Roman"/>
              </a:rPr>
              <a:t>e </a:t>
            </a:r>
            <a:r>
              <a:rPr sz="1450" spc="-10" dirty="0">
                <a:latin typeface="Times New Roman"/>
                <a:cs typeface="Times New Roman"/>
              </a:rPr>
              <a:t>– returns time zone identifier (added in PHP </a:t>
            </a:r>
            <a:r>
              <a:rPr sz="1450" spc="-5" dirty="0">
                <a:latin typeface="Times New Roman"/>
                <a:cs typeface="Times New Roman"/>
              </a:rPr>
              <a:t>5.1.0), </a:t>
            </a:r>
            <a:r>
              <a:rPr sz="1450" spc="-10" dirty="0">
                <a:latin typeface="Times New Roman"/>
                <a:cs typeface="Times New Roman"/>
              </a:rPr>
              <a:t>such as UTC, </a:t>
            </a:r>
            <a:r>
              <a:rPr sz="1450" spc="-40" dirty="0">
                <a:latin typeface="Times New Roman"/>
                <a:cs typeface="Times New Roman"/>
              </a:rPr>
              <a:t>GMT,  </a:t>
            </a:r>
            <a:r>
              <a:rPr sz="1450" spc="-10" dirty="0">
                <a:latin typeface="Times New Roman"/>
                <a:cs typeface="Times New Roman"/>
              </a:rPr>
              <a:t>Atlantic/Azores.</a:t>
            </a:r>
            <a:endParaRPr sz="1450">
              <a:latin typeface="Times New Roman"/>
              <a:cs typeface="Times New Roman"/>
            </a:endParaRPr>
          </a:p>
          <a:p>
            <a:pPr marL="186055" marR="520065">
              <a:lnSpc>
                <a:spcPts val="1660"/>
              </a:lnSpc>
              <a:spcBef>
                <a:spcPts val="710"/>
              </a:spcBef>
            </a:pPr>
            <a:r>
              <a:rPr sz="1450" spc="-5" dirty="0">
                <a:latin typeface="Times New Roman"/>
                <a:cs typeface="Times New Roman"/>
              </a:rPr>
              <a:t>I </a:t>
            </a:r>
            <a:r>
              <a:rPr sz="1450" spc="-10" dirty="0">
                <a:latin typeface="Times New Roman"/>
                <a:cs typeface="Times New Roman"/>
              </a:rPr>
              <a:t>(capital i) – returns whether </a:t>
            </a:r>
            <a:r>
              <a:rPr sz="1450" spc="-5" dirty="0">
                <a:latin typeface="Times New Roman"/>
                <a:cs typeface="Times New Roman"/>
              </a:rPr>
              <a:t>or not </a:t>
            </a:r>
            <a:r>
              <a:rPr sz="1450" spc="-10" dirty="0">
                <a:latin typeface="Times New Roman"/>
                <a:cs typeface="Times New Roman"/>
              </a:rPr>
              <a:t>the date is in daylight saving time as 1 if it is  Daylight Saving </a:t>
            </a:r>
            <a:r>
              <a:rPr sz="1450" spc="-20" dirty="0">
                <a:latin typeface="Times New Roman"/>
                <a:cs typeface="Times New Roman"/>
              </a:rPr>
              <a:t>Time, </a:t>
            </a:r>
            <a:r>
              <a:rPr sz="1450" spc="-10" dirty="0">
                <a:latin typeface="Times New Roman"/>
                <a:cs typeface="Times New Roman"/>
              </a:rPr>
              <a:t>and 0</a:t>
            </a:r>
            <a:r>
              <a:rPr sz="1450" spc="20" dirty="0">
                <a:latin typeface="Times New Roman"/>
                <a:cs typeface="Times New Roman"/>
              </a:rPr>
              <a:t> </a:t>
            </a:r>
            <a:r>
              <a:rPr sz="1450" spc="-10" dirty="0">
                <a:latin typeface="Times New Roman"/>
                <a:cs typeface="Times New Roman"/>
              </a:rPr>
              <a:t>otherwise.</a:t>
            </a:r>
            <a:endParaRPr sz="1450">
              <a:latin typeface="Times New Roman"/>
              <a:cs typeface="Times New Roman"/>
            </a:endParaRPr>
          </a:p>
          <a:p>
            <a:pPr marL="186055">
              <a:lnSpc>
                <a:spcPct val="100000"/>
              </a:lnSpc>
              <a:spcBef>
                <a:spcPts val="595"/>
              </a:spcBef>
            </a:pPr>
            <a:r>
              <a:rPr sz="1450" spc="-10" dirty="0">
                <a:latin typeface="Times New Roman"/>
                <a:cs typeface="Times New Roman"/>
              </a:rPr>
              <a:t>O – returns the </a:t>
            </a:r>
            <a:r>
              <a:rPr sz="1450" spc="-15" dirty="0">
                <a:latin typeface="Times New Roman"/>
                <a:cs typeface="Times New Roman"/>
              </a:rPr>
              <a:t>difference </a:t>
            </a:r>
            <a:r>
              <a:rPr sz="1450" spc="-10" dirty="0">
                <a:latin typeface="Times New Roman"/>
                <a:cs typeface="Times New Roman"/>
              </a:rPr>
              <a:t>to Greenwich time (GMT) in hours, such as</a:t>
            </a:r>
            <a:r>
              <a:rPr sz="1450" spc="95" dirty="0">
                <a:latin typeface="Times New Roman"/>
                <a:cs typeface="Times New Roman"/>
              </a:rPr>
              <a:t> </a:t>
            </a:r>
            <a:r>
              <a:rPr sz="1450" spc="-10" dirty="0">
                <a:latin typeface="Times New Roman"/>
                <a:cs typeface="Times New Roman"/>
              </a:rPr>
              <a:t>+0200.</a:t>
            </a:r>
            <a:endParaRPr sz="145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7174"/>
            <a:ext cx="6650355" cy="3501390"/>
          </a:xfrm>
          <a:prstGeom prst="rect">
            <a:avLst/>
          </a:prstGeom>
        </p:spPr>
        <p:txBody>
          <a:bodyPr vert="horz" wrap="square" lIns="0" tIns="26670" rIns="0" bIns="0" rtlCol="0">
            <a:spAutoFit/>
          </a:bodyPr>
          <a:lstStyle/>
          <a:p>
            <a:pPr marL="186055" marR="401320">
              <a:lnSpc>
                <a:spcPts val="1660"/>
              </a:lnSpc>
              <a:spcBef>
                <a:spcPts val="210"/>
              </a:spcBef>
            </a:pPr>
            <a:r>
              <a:rPr sz="1450" spc="-10" dirty="0">
                <a:latin typeface="Times New Roman"/>
                <a:cs typeface="Times New Roman"/>
              </a:rPr>
              <a:t>P – returns the </a:t>
            </a:r>
            <a:r>
              <a:rPr sz="1450" spc="-15" dirty="0">
                <a:latin typeface="Times New Roman"/>
                <a:cs typeface="Times New Roman"/>
              </a:rPr>
              <a:t>difference </a:t>
            </a:r>
            <a:r>
              <a:rPr sz="1450" spc="-10" dirty="0">
                <a:latin typeface="Times New Roman"/>
                <a:cs typeface="Times New Roman"/>
              </a:rPr>
              <a:t>to Greenwich time (GMT) with colon between hours and  minutes (added in PHP </a:t>
            </a:r>
            <a:r>
              <a:rPr sz="1450" spc="-5" dirty="0">
                <a:latin typeface="Times New Roman"/>
                <a:cs typeface="Times New Roman"/>
              </a:rPr>
              <a:t>5.1.3), </a:t>
            </a:r>
            <a:r>
              <a:rPr sz="1450" spc="-10" dirty="0">
                <a:latin typeface="Times New Roman"/>
                <a:cs typeface="Times New Roman"/>
              </a:rPr>
              <a:t>such as</a:t>
            </a:r>
            <a:r>
              <a:rPr sz="1450" spc="-40" dirty="0">
                <a:latin typeface="Times New Roman"/>
                <a:cs typeface="Times New Roman"/>
              </a:rPr>
              <a:t> </a:t>
            </a:r>
            <a:r>
              <a:rPr sz="1450" spc="-10" dirty="0">
                <a:latin typeface="Times New Roman"/>
                <a:cs typeface="Times New Roman"/>
              </a:rPr>
              <a:t>+02:00.</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T – returns the time zone abbreviation, such as </a:t>
            </a:r>
            <a:r>
              <a:rPr sz="1450" spc="-40" dirty="0">
                <a:latin typeface="Times New Roman"/>
                <a:cs typeface="Times New Roman"/>
              </a:rPr>
              <a:t>EST, MDT, CET,</a:t>
            </a:r>
            <a:r>
              <a:rPr sz="1450" spc="105" dirty="0">
                <a:latin typeface="Times New Roman"/>
                <a:cs typeface="Times New Roman"/>
              </a:rPr>
              <a:t> </a:t>
            </a:r>
            <a:r>
              <a:rPr sz="1450" spc="-10" dirty="0">
                <a:latin typeface="Times New Roman"/>
                <a:cs typeface="Times New Roman"/>
              </a:rPr>
              <a:t>etc.</a:t>
            </a:r>
            <a:endParaRPr sz="1450">
              <a:latin typeface="Times New Roman"/>
              <a:cs typeface="Times New Roman"/>
            </a:endParaRPr>
          </a:p>
          <a:p>
            <a:pPr marL="12700">
              <a:lnSpc>
                <a:spcPct val="100000"/>
              </a:lnSpc>
              <a:spcBef>
                <a:spcPts val="640"/>
              </a:spcBef>
            </a:pPr>
            <a:r>
              <a:rPr sz="1450" b="1" spc="-75" dirty="0">
                <a:latin typeface="Times New Roman"/>
                <a:cs typeface="Times New Roman"/>
              </a:rPr>
              <a:t>To </a:t>
            </a:r>
            <a:r>
              <a:rPr sz="1450" b="1" spc="-10" dirty="0">
                <a:latin typeface="Times New Roman"/>
                <a:cs typeface="Times New Roman"/>
              </a:rPr>
              <a:t>Format Full</a:t>
            </a:r>
            <a:r>
              <a:rPr sz="1450" b="1" spc="65" dirty="0">
                <a:latin typeface="Times New Roman"/>
                <a:cs typeface="Times New Roman"/>
              </a:rPr>
              <a:t> </a:t>
            </a:r>
            <a:r>
              <a:rPr sz="1450" b="1" spc="-15" dirty="0">
                <a:latin typeface="Times New Roman"/>
                <a:cs typeface="Times New Roman"/>
              </a:rPr>
              <a:t>Date/Time</a:t>
            </a:r>
            <a:endParaRPr sz="1450">
              <a:latin typeface="Times New Roman"/>
              <a:cs typeface="Times New Roman"/>
            </a:endParaRPr>
          </a:p>
          <a:p>
            <a:pPr marL="186055" marR="257810">
              <a:lnSpc>
                <a:spcPct val="136600"/>
              </a:lnSpc>
            </a:pPr>
            <a:r>
              <a:rPr sz="1450" spc="-5" dirty="0">
                <a:latin typeface="Times New Roman"/>
                <a:cs typeface="Times New Roman"/>
              </a:rPr>
              <a:t>c </a:t>
            </a:r>
            <a:r>
              <a:rPr sz="1450" spc="-10" dirty="0">
                <a:latin typeface="Times New Roman"/>
                <a:cs typeface="Times New Roman"/>
              </a:rPr>
              <a:t>– returns an ISO 8601 date (added in PHP </a:t>
            </a:r>
            <a:r>
              <a:rPr sz="1450" spc="-5" dirty="0">
                <a:latin typeface="Times New Roman"/>
                <a:cs typeface="Times New Roman"/>
              </a:rPr>
              <a:t>5) </a:t>
            </a:r>
            <a:r>
              <a:rPr sz="1450" spc="-10" dirty="0">
                <a:latin typeface="Times New Roman"/>
                <a:cs typeface="Times New Roman"/>
              </a:rPr>
              <a:t>such as 2013-02-12T15:19:21+00:00.  </a:t>
            </a:r>
            <a:r>
              <a:rPr sz="1450" spc="-5" dirty="0">
                <a:latin typeface="Times New Roman"/>
                <a:cs typeface="Times New Roman"/>
              </a:rPr>
              <a:t>r </a:t>
            </a:r>
            <a:r>
              <a:rPr sz="1450" spc="-10" dirty="0">
                <a:latin typeface="Times New Roman"/>
                <a:cs typeface="Times New Roman"/>
              </a:rPr>
              <a:t>– returns an RFC 2822 formatted date, such as Thu, 21 Dec 2000 16:01:07</a:t>
            </a:r>
            <a:r>
              <a:rPr sz="1450" spc="150" dirty="0">
                <a:latin typeface="Times New Roman"/>
                <a:cs typeface="Times New Roman"/>
              </a:rPr>
              <a:t> </a:t>
            </a:r>
            <a:r>
              <a:rPr sz="1450" spc="-10" dirty="0">
                <a:latin typeface="Times New Roman"/>
                <a:cs typeface="Times New Roman"/>
              </a:rPr>
              <a:t>+0200.</a:t>
            </a:r>
            <a:endParaRPr sz="1450">
              <a:latin typeface="Times New Roman"/>
              <a:cs typeface="Times New Roman"/>
            </a:endParaRPr>
          </a:p>
          <a:p>
            <a:pPr marL="186055" marR="5080">
              <a:lnSpc>
                <a:spcPts val="1660"/>
              </a:lnSpc>
              <a:spcBef>
                <a:spcPts val="755"/>
              </a:spcBef>
            </a:pPr>
            <a:r>
              <a:rPr sz="1450" spc="-10" dirty="0">
                <a:latin typeface="Times New Roman"/>
                <a:cs typeface="Times New Roman"/>
              </a:rPr>
              <a:t>U – returns the number </a:t>
            </a:r>
            <a:r>
              <a:rPr sz="1450" spc="-5" dirty="0">
                <a:latin typeface="Times New Roman"/>
                <a:cs typeface="Times New Roman"/>
              </a:rPr>
              <a:t>of </a:t>
            </a:r>
            <a:r>
              <a:rPr sz="1450" spc="-10" dirty="0">
                <a:latin typeface="Times New Roman"/>
                <a:cs typeface="Times New Roman"/>
              </a:rPr>
              <a:t>seconds that have passed since the Unix Epoch time, which is  January 1 1970 00:00:00</a:t>
            </a:r>
            <a:r>
              <a:rPr sz="1450" spc="5" dirty="0">
                <a:latin typeface="Times New Roman"/>
                <a:cs typeface="Times New Roman"/>
              </a:rPr>
              <a:t> </a:t>
            </a:r>
            <a:r>
              <a:rPr sz="1450" spc="-40" dirty="0">
                <a:latin typeface="Times New Roman"/>
                <a:cs typeface="Times New Roman"/>
              </a:rPr>
              <a:t>GMT.</a:t>
            </a:r>
            <a:endParaRPr sz="1450">
              <a:latin typeface="Times New Roman"/>
              <a:cs typeface="Times New Roman"/>
            </a:endParaRPr>
          </a:p>
          <a:p>
            <a:pPr marL="186055" marR="315595">
              <a:lnSpc>
                <a:spcPts val="1660"/>
              </a:lnSpc>
              <a:spcBef>
                <a:spcPts val="715"/>
              </a:spcBef>
            </a:pPr>
            <a:r>
              <a:rPr sz="1450" spc="-10" dirty="0">
                <a:latin typeface="Times New Roman"/>
                <a:cs typeface="Times New Roman"/>
              </a:rPr>
              <a:t>Unrecognized characters in the format string will </a:t>
            </a:r>
            <a:r>
              <a:rPr sz="1450" spc="-5" dirty="0">
                <a:latin typeface="Times New Roman"/>
                <a:cs typeface="Times New Roman"/>
              </a:rPr>
              <a:t>be </a:t>
            </a:r>
            <a:r>
              <a:rPr sz="1450" spc="-10" dirty="0">
                <a:latin typeface="Times New Roman"/>
                <a:cs typeface="Times New Roman"/>
              </a:rPr>
              <a:t>printed as-is. The </a:t>
            </a:r>
            <a:r>
              <a:rPr sz="1450" i="1" spc="-10" dirty="0">
                <a:latin typeface="Times New Roman"/>
                <a:cs typeface="Times New Roman"/>
              </a:rPr>
              <a:t>Z </a:t>
            </a:r>
            <a:r>
              <a:rPr sz="1450" spc="-10" dirty="0">
                <a:latin typeface="Times New Roman"/>
                <a:cs typeface="Times New Roman"/>
              </a:rPr>
              <a:t>format will  always return </a:t>
            </a:r>
            <a:r>
              <a:rPr sz="1450" i="1" spc="-10" dirty="0">
                <a:latin typeface="Times New Roman"/>
                <a:cs typeface="Times New Roman"/>
              </a:rPr>
              <a:t>0 </a:t>
            </a:r>
            <a:r>
              <a:rPr sz="1450" spc="-10" dirty="0">
                <a:latin typeface="Times New Roman"/>
                <a:cs typeface="Times New Roman"/>
              </a:rPr>
              <a:t>when using</a:t>
            </a:r>
            <a:r>
              <a:rPr sz="1450" spc="10"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2"/>
              </a:rPr>
              <a:t>gmdate()</a:t>
            </a:r>
            <a:r>
              <a:rPr sz="1450" spc="-10" dirty="0">
                <a:latin typeface="Times New Roman"/>
                <a:cs typeface="Times New Roman"/>
              </a:rPr>
              <a:t>.</a:t>
            </a:r>
            <a:endParaRPr sz="1450">
              <a:latin typeface="Times New Roman"/>
              <a:cs typeface="Times New Roman"/>
            </a:endParaRPr>
          </a:p>
          <a:p>
            <a:pPr marL="186055">
              <a:lnSpc>
                <a:spcPct val="100000"/>
              </a:lnSpc>
              <a:spcBef>
                <a:spcPts val="590"/>
              </a:spcBef>
            </a:pPr>
            <a:r>
              <a:rPr sz="1450" b="1" i="1" spc="-10" dirty="0">
                <a:solidFill>
                  <a:srgbClr val="003366"/>
                </a:solidFill>
                <a:latin typeface="Times New Roman"/>
                <a:cs typeface="Times New Roman"/>
              </a:rPr>
              <a:t>Example: Calculating Age in</a:t>
            </a:r>
            <a:r>
              <a:rPr sz="1450" b="1" i="1" spc="5" dirty="0">
                <a:solidFill>
                  <a:srgbClr val="003366"/>
                </a:solidFill>
                <a:latin typeface="Times New Roman"/>
                <a:cs typeface="Times New Roman"/>
              </a:rPr>
              <a:t> </a:t>
            </a:r>
            <a:r>
              <a:rPr sz="1450" b="1" i="1" spc="-40" dirty="0">
                <a:solidFill>
                  <a:srgbClr val="003366"/>
                </a:solidFill>
                <a:latin typeface="Times New Roman"/>
                <a:cs typeface="Times New Roman"/>
              </a:rPr>
              <a:t>Years</a:t>
            </a:r>
            <a:endParaRPr sz="1450">
              <a:latin typeface="Times New Roman"/>
              <a:cs typeface="Times New Roman"/>
            </a:endParaRPr>
          </a:p>
          <a:p>
            <a:pPr marL="186055" marR="68580">
              <a:lnSpc>
                <a:spcPts val="1660"/>
              </a:lnSpc>
              <a:spcBef>
                <a:spcPts val="760"/>
              </a:spcBef>
            </a:pPr>
            <a:r>
              <a:rPr sz="1450" spc="-10" dirty="0">
                <a:latin typeface="Times New Roman"/>
                <a:cs typeface="Times New Roman"/>
              </a:rPr>
              <a:t>Assuming that as part </a:t>
            </a:r>
            <a:r>
              <a:rPr sz="1450" spc="-5" dirty="0">
                <a:latin typeface="Times New Roman"/>
                <a:cs typeface="Times New Roman"/>
              </a:rPr>
              <a:t>of a </a:t>
            </a:r>
            <a:r>
              <a:rPr sz="1450" spc="-10" dirty="0">
                <a:latin typeface="Times New Roman"/>
                <a:cs typeface="Times New Roman"/>
              </a:rPr>
              <a:t>registration procedure you asked for </a:t>
            </a:r>
            <a:r>
              <a:rPr sz="1450" spc="-5" dirty="0">
                <a:latin typeface="Times New Roman"/>
                <a:cs typeface="Times New Roman"/>
              </a:rPr>
              <a:t>a </a:t>
            </a:r>
            <a:r>
              <a:rPr sz="1450" spc="-20" dirty="0">
                <a:latin typeface="Times New Roman"/>
                <a:cs typeface="Times New Roman"/>
              </a:rPr>
              <a:t>birthday, </a:t>
            </a:r>
            <a:r>
              <a:rPr sz="1450" spc="-10" dirty="0">
                <a:latin typeface="Times New Roman"/>
                <a:cs typeface="Times New Roman"/>
              </a:rPr>
              <a:t>this function  will return their age in</a:t>
            </a:r>
            <a:r>
              <a:rPr sz="1450" spc="10" dirty="0">
                <a:latin typeface="Times New Roman"/>
                <a:cs typeface="Times New Roman"/>
              </a:rPr>
              <a:t> </a:t>
            </a:r>
            <a:r>
              <a:rPr sz="1450" spc="-10" dirty="0">
                <a:latin typeface="Times New Roman"/>
                <a:cs typeface="Times New Roman"/>
              </a:rPr>
              <a:t>years.</a:t>
            </a:r>
            <a:endParaRPr sz="1450">
              <a:latin typeface="Times New Roman"/>
              <a:cs typeface="Times New Roman"/>
            </a:endParaRPr>
          </a:p>
        </p:txBody>
      </p:sp>
      <p:sp>
        <p:nvSpPr>
          <p:cNvPr id="3" name="object 3"/>
          <p:cNvSpPr/>
          <p:nvPr/>
        </p:nvSpPr>
        <p:spPr>
          <a:xfrm>
            <a:off x="1353030" y="4006067"/>
            <a:ext cx="4863081" cy="296339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7188200"/>
            <a:ext cx="6593840" cy="2730500"/>
          </a:xfrm>
          <a:prstGeom prst="rect">
            <a:avLst/>
          </a:prstGeom>
        </p:spPr>
        <p:txBody>
          <a:bodyPr vert="horz" wrap="square" lIns="0" tIns="90805" rIns="0" bIns="0" rtlCol="0">
            <a:spAutoFit/>
          </a:bodyPr>
          <a:lstStyle/>
          <a:p>
            <a:pPr marL="186055">
              <a:lnSpc>
                <a:spcPct val="100000"/>
              </a:lnSpc>
              <a:spcBef>
                <a:spcPts val="715"/>
              </a:spcBef>
            </a:pPr>
            <a:r>
              <a:rPr sz="1450" spc="-10" dirty="0">
                <a:latin typeface="Times New Roman"/>
                <a:cs typeface="Times New Roman"/>
              </a:rPr>
              <a:t>See the example script</a:t>
            </a:r>
            <a:r>
              <a:rPr sz="1450" spc="5" dirty="0">
                <a:latin typeface="Times New Roman"/>
                <a:cs typeface="Times New Roman"/>
              </a:rPr>
              <a:t> </a:t>
            </a:r>
            <a:r>
              <a:rPr sz="1450" spc="-20" dirty="0">
                <a:latin typeface="Times New Roman"/>
                <a:cs typeface="Times New Roman"/>
              </a:rPr>
              <a:t>AgeInYears.php</a:t>
            </a:r>
            <a:endParaRPr sz="1450">
              <a:latin typeface="Times New Roman"/>
              <a:cs typeface="Times New Roman"/>
            </a:endParaRPr>
          </a:p>
          <a:p>
            <a:pPr marL="12700">
              <a:lnSpc>
                <a:spcPct val="100000"/>
              </a:lnSpc>
              <a:spcBef>
                <a:spcPts val="725"/>
              </a:spcBef>
            </a:pPr>
            <a:r>
              <a:rPr sz="1650" b="1" spc="-20" dirty="0">
                <a:solidFill>
                  <a:srgbClr val="003366"/>
                </a:solidFill>
                <a:latin typeface="Times New Roman"/>
                <a:cs typeface="Times New Roman"/>
              </a:rPr>
              <a:t>Variable</a:t>
            </a:r>
            <a:r>
              <a:rPr sz="1650" b="1" spc="-5" dirty="0">
                <a:solidFill>
                  <a:srgbClr val="003366"/>
                </a:solidFill>
                <a:latin typeface="Times New Roman"/>
                <a:cs typeface="Times New Roman"/>
              </a:rPr>
              <a:t> Scope</a:t>
            </a:r>
            <a:endParaRPr sz="1650">
              <a:latin typeface="Times New Roman"/>
              <a:cs typeface="Times New Roman"/>
            </a:endParaRPr>
          </a:p>
          <a:p>
            <a:pPr marL="186055" marR="5080">
              <a:lnSpc>
                <a:spcPts val="1660"/>
              </a:lnSpc>
              <a:spcBef>
                <a:spcPts val="860"/>
              </a:spcBef>
            </a:pPr>
            <a:r>
              <a:rPr sz="1450" spc="-10" dirty="0">
                <a:latin typeface="Times New Roman"/>
                <a:cs typeface="Times New Roman"/>
              </a:rPr>
              <a:t>The scope </a:t>
            </a:r>
            <a:r>
              <a:rPr sz="1450" spc="-5" dirty="0">
                <a:latin typeface="Times New Roman"/>
                <a:cs typeface="Times New Roman"/>
              </a:rPr>
              <a:t>of a </a:t>
            </a:r>
            <a:r>
              <a:rPr sz="1450" spc="-10" dirty="0">
                <a:latin typeface="Times New Roman"/>
                <a:cs typeface="Times New Roman"/>
              </a:rPr>
              <a:t>variable defines where the value can </a:t>
            </a:r>
            <a:r>
              <a:rPr sz="1450" spc="-5" dirty="0">
                <a:latin typeface="Times New Roman"/>
                <a:cs typeface="Times New Roman"/>
              </a:rPr>
              <a:t>be </a:t>
            </a:r>
            <a:r>
              <a:rPr sz="1450" spc="-10" dirty="0">
                <a:latin typeface="Times New Roman"/>
                <a:cs typeface="Times New Roman"/>
              </a:rPr>
              <a:t>accessed. If </a:t>
            </a:r>
            <a:r>
              <a:rPr sz="1450" spc="-5" dirty="0">
                <a:latin typeface="Times New Roman"/>
                <a:cs typeface="Times New Roman"/>
              </a:rPr>
              <a:t>a </a:t>
            </a:r>
            <a:r>
              <a:rPr sz="1450" spc="-10" dirty="0">
                <a:latin typeface="Times New Roman"/>
                <a:cs typeface="Times New Roman"/>
              </a:rPr>
              <a:t>variable is  declared on its own line on </a:t>
            </a:r>
            <a:r>
              <a:rPr sz="1450" spc="-5" dirty="0">
                <a:latin typeface="Times New Roman"/>
                <a:cs typeface="Times New Roman"/>
              </a:rPr>
              <a:t>a </a:t>
            </a:r>
            <a:r>
              <a:rPr sz="1450" spc="-10" dirty="0">
                <a:latin typeface="Times New Roman"/>
                <a:cs typeface="Times New Roman"/>
              </a:rPr>
              <a:t>page, it is available anywhere on that page. If </a:t>
            </a:r>
            <a:r>
              <a:rPr sz="1450" spc="-5" dirty="0">
                <a:latin typeface="Times New Roman"/>
                <a:cs typeface="Times New Roman"/>
              </a:rPr>
              <a:t>a </a:t>
            </a:r>
            <a:r>
              <a:rPr sz="1450" spc="-10" dirty="0">
                <a:latin typeface="Times New Roman"/>
                <a:cs typeface="Times New Roman"/>
              </a:rPr>
              <a:t>variable is  declared within </a:t>
            </a:r>
            <a:r>
              <a:rPr sz="1450" spc="-5" dirty="0">
                <a:latin typeface="Times New Roman"/>
                <a:cs typeface="Times New Roman"/>
              </a:rPr>
              <a:t>a </a:t>
            </a:r>
            <a:r>
              <a:rPr sz="1450" spc="-10" dirty="0">
                <a:latin typeface="Times New Roman"/>
                <a:cs typeface="Times New Roman"/>
              </a:rPr>
              <a:t>function, it will only </a:t>
            </a:r>
            <a:r>
              <a:rPr sz="1450" spc="-5" dirty="0">
                <a:latin typeface="Times New Roman"/>
                <a:cs typeface="Times New Roman"/>
              </a:rPr>
              <a:t>be </a:t>
            </a:r>
            <a:r>
              <a:rPr sz="1450" spc="-10" dirty="0">
                <a:latin typeface="Times New Roman"/>
                <a:cs typeface="Times New Roman"/>
              </a:rPr>
              <a:t>available within that</a:t>
            </a:r>
            <a:r>
              <a:rPr sz="1450" spc="55" dirty="0">
                <a:latin typeface="Times New Roman"/>
                <a:cs typeface="Times New Roman"/>
              </a:rPr>
              <a:t> </a:t>
            </a:r>
            <a:r>
              <a:rPr sz="1450" spc="-10" dirty="0">
                <a:latin typeface="Times New Roman"/>
                <a:cs typeface="Times New Roman"/>
              </a:rPr>
              <a:t>function.</a:t>
            </a:r>
            <a:endParaRPr sz="1450">
              <a:latin typeface="Times New Roman"/>
              <a:cs typeface="Times New Roman"/>
            </a:endParaRPr>
          </a:p>
          <a:p>
            <a:pPr marL="186055" marR="60960">
              <a:lnSpc>
                <a:spcPts val="1660"/>
              </a:lnSpc>
              <a:spcBef>
                <a:spcPts val="710"/>
              </a:spcBef>
            </a:pPr>
            <a:r>
              <a:rPr sz="1450" spc="-10" dirty="0">
                <a:latin typeface="Times New Roman"/>
                <a:cs typeface="Times New Roman"/>
              </a:rPr>
              <a:t>If you want </a:t>
            </a:r>
            <a:r>
              <a:rPr sz="1450" spc="-5" dirty="0">
                <a:latin typeface="Times New Roman"/>
                <a:cs typeface="Times New Roman"/>
              </a:rPr>
              <a:t>a </a:t>
            </a:r>
            <a:r>
              <a:rPr sz="1450" spc="-10" dirty="0">
                <a:latin typeface="Times New Roman"/>
                <a:cs typeface="Times New Roman"/>
              </a:rPr>
              <a:t>particular variable to </a:t>
            </a:r>
            <a:r>
              <a:rPr sz="1450" spc="-5" dirty="0">
                <a:latin typeface="Times New Roman"/>
                <a:cs typeface="Times New Roman"/>
              </a:rPr>
              <a:t>be </a:t>
            </a:r>
            <a:r>
              <a:rPr sz="1450" spc="-10" dirty="0">
                <a:latin typeface="Times New Roman"/>
                <a:cs typeface="Times New Roman"/>
              </a:rPr>
              <a:t>available everywhere, declare it using the global  keyword, such</a:t>
            </a:r>
            <a:r>
              <a:rPr sz="1450" spc="-5" dirty="0">
                <a:latin typeface="Times New Roman"/>
                <a:cs typeface="Times New Roman"/>
              </a:rPr>
              <a:t> </a:t>
            </a:r>
            <a:r>
              <a:rPr sz="1450" spc="-10" dirty="0">
                <a:latin typeface="Times New Roman"/>
                <a:cs typeface="Times New Roman"/>
              </a:rPr>
              <a:t>as</a:t>
            </a:r>
            <a:endParaRPr sz="1450">
              <a:latin typeface="Times New Roman"/>
              <a:cs typeface="Times New Roman"/>
            </a:endParaRPr>
          </a:p>
          <a:p>
            <a:pPr marL="186055">
              <a:lnSpc>
                <a:spcPct val="100000"/>
              </a:lnSpc>
              <a:spcBef>
                <a:spcPts val="595"/>
              </a:spcBef>
            </a:pPr>
            <a:r>
              <a:rPr sz="1450" spc="-10" dirty="0">
                <a:latin typeface="Times New Roman"/>
                <a:cs typeface="Times New Roman"/>
              </a:rPr>
              <a:t>global </a:t>
            </a:r>
            <a:r>
              <a:rPr sz="1450" spc="-5" dirty="0">
                <a:latin typeface="Times New Roman"/>
                <a:cs typeface="Times New Roman"/>
              </a:rPr>
              <a:t>$a </a:t>
            </a:r>
            <a:r>
              <a:rPr sz="1450" spc="-10" dirty="0">
                <a:latin typeface="Times New Roman"/>
                <a:cs typeface="Times New Roman"/>
              </a:rPr>
              <a:t>=</a:t>
            </a:r>
            <a:r>
              <a:rPr sz="1450" spc="-5" dirty="0">
                <a:latin typeface="Times New Roman"/>
                <a:cs typeface="Times New Roman"/>
              </a:rPr>
              <a:t> </a:t>
            </a:r>
            <a:r>
              <a:rPr sz="1450" spc="-10" dirty="0">
                <a:latin typeface="Times New Roman"/>
                <a:cs typeface="Times New Roman"/>
              </a:rPr>
              <a:t>‘Hello’;</a:t>
            </a:r>
            <a:endParaRPr sz="1450">
              <a:latin typeface="Times New Roman"/>
              <a:cs typeface="Times New Roman"/>
            </a:endParaRPr>
          </a:p>
          <a:p>
            <a:pPr marL="186055" marR="227965">
              <a:lnSpc>
                <a:spcPts val="1660"/>
              </a:lnSpc>
              <a:spcBef>
                <a:spcPts val="755"/>
              </a:spcBef>
            </a:pPr>
            <a:r>
              <a:rPr sz="1450" spc="-10" dirty="0">
                <a:latin typeface="Times New Roman"/>
                <a:cs typeface="Times New Roman"/>
              </a:rPr>
              <a:t>There is </a:t>
            </a:r>
            <a:r>
              <a:rPr sz="1450" spc="-5" dirty="0">
                <a:latin typeface="Times New Roman"/>
                <a:cs typeface="Times New Roman"/>
              </a:rPr>
              <a:t>a </a:t>
            </a:r>
            <a:r>
              <a:rPr sz="1450" spc="-10" dirty="0">
                <a:latin typeface="Times New Roman"/>
                <a:cs typeface="Times New Roman"/>
              </a:rPr>
              <a:t>special kind </a:t>
            </a:r>
            <a:r>
              <a:rPr sz="1450" spc="-5" dirty="0">
                <a:latin typeface="Times New Roman"/>
                <a:cs typeface="Times New Roman"/>
              </a:rPr>
              <a:t>of </a:t>
            </a:r>
            <a:r>
              <a:rPr sz="1450" spc="-10" dirty="0">
                <a:latin typeface="Times New Roman"/>
                <a:cs typeface="Times New Roman"/>
              </a:rPr>
              <a:t>variable that can </a:t>
            </a:r>
            <a:r>
              <a:rPr sz="1450" spc="-5" dirty="0">
                <a:latin typeface="Times New Roman"/>
                <a:cs typeface="Times New Roman"/>
              </a:rPr>
              <a:t>be </a:t>
            </a:r>
            <a:r>
              <a:rPr sz="1450" spc="-10" dirty="0">
                <a:latin typeface="Times New Roman"/>
                <a:cs typeface="Times New Roman"/>
              </a:rPr>
              <a:t>accessed on </a:t>
            </a:r>
            <a:r>
              <a:rPr sz="1450" b="1" spc="-10" dirty="0">
                <a:latin typeface="Times New Roman"/>
                <a:cs typeface="Times New Roman"/>
              </a:rPr>
              <a:t>every page </a:t>
            </a:r>
            <a:r>
              <a:rPr sz="1450" spc="-10" dirty="0">
                <a:latin typeface="Times New Roman"/>
                <a:cs typeface="Times New Roman"/>
              </a:rPr>
              <a:t>that makes up  </a:t>
            </a:r>
            <a:r>
              <a:rPr sz="1450" spc="-5" dirty="0">
                <a:latin typeface="Times New Roman"/>
                <a:cs typeface="Times New Roman"/>
              </a:rPr>
              <a:t>your </a:t>
            </a:r>
            <a:r>
              <a:rPr sz="1450" spc="-10" dirty="0">
                <a:latin typeface="Times New Roman"/>
                <a:cs typeface="Times New Roman"/>
              </a:rPr>
              <a:t>web application. This topic is covered in </a:t>
            </a:r>
            <a:r>
              <a:rPr sz="1450" i="1" spc="-10" dirty="0">
                <a:latin typeface="Times New Roman"/>
                <a:cs typeface="Times New Roman"/>
              </a:rPr>
              <a:t>Session</a:t>
            </a:r>
            <a:r>
              <a:rPr sz="1450" i="1" spc="35" dirty="0">
                <a:latin typeface="Times New Roman"/>
                <a:cs typeface="Times New Roman"/>
              </a:rPr>
              <a:t> </a:t>
            </a:r>
            <a:r>
              <a:rPr sz="1450" i="1" spc="-25" dirty="0">
                <a:latin typeface="Times New Roman"/>
                <a:cs typeface="Times New Roman"/>
              </a:rPr>
              <a:t>Variables.</a:t>
            </a:r>
            <a:endParaRPr sz="145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923254"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84872"/>
            <a:ext cx="6655434" cy="3122295"/>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Control Structures</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a:lnSpc>
                <a:spcPts val="1700"/>
              </a:lnSpc>
              <a:spcBef>
                <a:spcPts val="810"/>
              </a:spcBef>
            </a:pPr>
            <a:r>
              <a:rPr sz="1450" spc="-10" dirty="0">
                <a:latin typeface="Times New Roman"/>
                <a:cs typeface="Times New Roman"/>
              </a:rPr>
              <a:t>The whole point </a:t>
            </a:r>
            <a:r>
              <a:rPr sz="1450" spc="-5" dirty="0">
                <a:latin typeface="Times New Roman"/>
                <a:cs typeface="Times New Roman"/>
              </a:rPr>
              <a:t>of </a:t>
            </a:r>
            <a:r>
              <a:rPr sz="1450" spc="-10" dirty="0">
                <a:latin typeface="Times New Roman"/>
                <a:cs typeface="Times New Roman"/>
              </a:rPr>
              <a:t>PHP is to make </a:t>
            </a:r>
            <a:r>
              <a:rPr sz="1450" spc="-5" dirty="0">
                <a:latin typeface="Times New Roman"/>
                <a:cs typeface="Times New Roman"/>
              </a:rPr>
              <a:t>a </a:t>
            </a:r>
            <a:r>
              <a:rPr sz="1450" spc="-10" dirty="0">
                <a:latin typeface="Times New Roman"/>
                <a:cs typeface="Times New Roman"/>
              </a:rPr>
              <a:t>web page dynamic. Dynamic means that you</a:t>
            </a:r>
            <a:r>
              <a:rPr sz="1450" spc="80" dirty="0">
                <a:latin typeface="Times New Roman"/>
                <a:cs typeface="Times New Roman"/>
              </a:rPr>
              <a:t> </a:t>
            </a:r>
            <a:r>
              <a:rPr sz="1450" spc="-15" dirty="0">
                <a:latin typeface="Times New Roman"/>
                <a:cs typeface="Times New Roman"/>
              </a:rPr>
              <a:t>don’t</a:t>
            </a:r>
            <a:endParaRPr sz="1450">
              <a:latin typeface="Times New Roman"/>
              <a:cs typeface="Times New Roman"/>
            </a:endParaRPr>
          </a:p>
          <a:p>
            <a:pPr marL="186055" marR="167005">
              <a:lnSpc>
                <a:spcPts val="1660"/>
              </a:lnSpc>
              <a:spcBef>
                <a:spcPts val="80"/>
              </a:spcBef>
            </a:pPr>
            <a:r>
              <a:rPr sz="1450" i="1" spc="-10" dirty="0">
                <a:latin typeface="Times New Roman"/>
                <a:cs typeface="Times New Roman"/>
              </a:rPr>
              <a:t>necessarily </a:t>
            </a:r>
            <a:r>
              <a:rPr sz="1450" spc="-10" dirty="0">
                <a:latin typeface="Times New Roman"/>
                <a:cs typeface="Times New Roman"/>
              </a:rPr>
              <a:t>get the same result when you view the same page from time to time.  Sometimes the web page will display </a:t>
            </a:r>
            <a:r>
              <a:rPr sz="1450" spc="-5" dirty="0">
                <a:latin typeface="Times New Roman"/>
                <a:cs typeface="Times New Roman"/>
              </a:rPr>
              <a:t>one </a:t>
            </a:r>
            <a:r>
              <a:rPr sz="1450" spc="-10" dirty="0">
                <a:latin typeface="Times New Roman"/>
                <a:cs typeface="Times New Roman"/>
              </a:rPr>
              <a:t>group </a:t>
            </a:r>
            <a:r>
              <a:rPr sz="1450" spc="-5" dirty="0">
                <a:latin typeface="Times New Roman"/>
                <a:cs typeface="Times New Roman"/>
              </a:rPr>
              <a:t>of </a:t>
            </a:r>
            <a:r>
              <a:rPr sz="1450" spc="-10" dirty="0">
                <a:latin typeface="Times New Roman"/>
                <a:cs typeface="Times New Roman"/>
              </a:rPr>
              <a:t>text, and other times it will display  another group. Control structures allow you to control the conditions that specify the  rules that define when and how this</a:t>
            </a:r>
            <a:r>
              <a:rPr sz="1450" spc="25" dirty="0">
                <a:latin typeface="Times New Roman"/>
                <a:cs typeface="Times New Roman"/>
              </a:rPr>
              <a:t> </a:t>
            </a:r>
            <a:r>
              <a:rPr sz="1450" spc="-10" dirty="0">
                <a:latin typeface="Times New Roman"/>
                <a:cs typeface="Times New Roman"/>
              </a:rPr>
              <a:t>happens.</a:t>
            </a:r>
            <a:endParaRPr sz="1450">
              <a:latin typeface="Times New Roman"/>
              <a:cs typeface="Times New Roman"/>
            </a:endParaRPr>
          </a:p>
          <a:p>
            <a:pPr marL="12700">
              <a:lnSpc>
                <a:spcPct val="100000"/>
              </a:lnSpc>
              <a:spcBef>
                <a:spcPts val="675"/>
              </a:spcBef>
            </a:pPr>
            <a:r>
              <a:rPr sz="1650" b="1" spc="-5" dirty="0">
                <a:solidFill>
                  <a:srgbClr val="003366"/>
                </a:solidFill>
                <a:latin typeface="Times New Roman"/>
                <a:cs typeface="Times New Roman"/>
              </a:rPr>
              <a:t>if</a:t>
            </a:r>
            <a:endParaRPr sz="1650">
              <a:latin typeface="Times New Roman"/>
              <a:cs typeface="Times New Roman"/>
            </a:endParaRPr>
          </a:p>
          <a:p>
            <a:pPr marL="186055" marR="5080">
              <a:lnSpc>
                <a:spcPts val="1660"/>
              </a:lnSpc>
              <a:spcBef>
                <a:spcPts val="860"/>
              </a:spcBef>
            </a:pPr>
            <a:r>
              <a:rPr sz="1450" spc="-10" dirty="0">
                <a:latin typeface="Times New Roman"/>
                <a:cs typeface="Times New Roman"/>
              </a:rPr>
              <a:t>The </a:t>
            </a:r>
            <a:r>
              <a:rPr sz="1450" b="1" spc="-10" dirty="0">
                <a:latin typeface="Times New Roman"/>
                <a:cs typeface="Times New Roman"/>
              </a:rPr>
              <a:t>if </a:t>
            </a:r>
            <a:r>
              <a:rPr sz="1450" spc="-10" dirty="0">
                <a:latin typeface="Times New Roman"/>
                <a:cs typeface="Times New Roman"/>
              </a:rPr>
              <a:t>statement is </a:t>
            </a:r>
            <a:r>
              <a:rPr sz="1450" spc="-5" dirty="0">
                <a:latin typeface="Times New Roman"/>
                <a:cs typeface="Times New Roman"/>
              </a:rPr>
              <a:t>one of </a:t>
            </a:r>
            <a:r>
              <a:rPr sz="1450" spc="-10" dirty="0">
                <a:latin typeface="Times New Roman"/>
                <a:cs typeface="Times New Roman"/>
              </a:rPr>
              <a:t>the most important features </a:t>
            </a:r>
            <a:r>
              <a:rPr sz="1450" spc="-5" dirty="0">
                <a:latin typeface="Times New Roman"/>
                <a:cs typeface="Times New Roman"/>
              </a:rPr>
              <a:t>of </a:t>
            </a:r>
            <a:r>
              <a:rPr sz="1450" spc="-10" dirty="0">
                <a:latin typeface="Times New Roman"/>
                <a:cs typeface="Times New Roman"/>
              </a:rPr>
              <a:t>many languages, PHP  included. It allows for conditional execution </a:t>
            </a:r>
            <a:r>
              <a:rPr sz="1450" spc="-5" dirty="0">
                <a:latin typeface="Times New Roman"/>
                <a:cs typeface="Times New Roman"/>
              </a:rPr>
              <a:t>of </a:t>
            </a:r>
            <a:r>
              <a:rPr sz="1450" spc="-10" dirty="0">
                <a:latin typeface="Times New Roman"/>
                <a:cs typeface="Times New Roman"/>
              </a:rPr>
              <a:t>code fragments. In </a:t>
            </a:r>
            <a:r>
              <a:rPr sz="1450" spc="-50" dirty="0">
                <a:latin typeface="Times New Roman"/>
                <a:cs typeface="Times New Roman"/>
              </a:rPr>
              <a:t>PHP, </a:t>
            </a:r>
            <a:r>
              <a:rPr sz="1450" spc="-10" dirty="0">
                <a:latin typeface="Times New Roman"/>
                <a:cs typeface="Times New Roman"/>
              </a:rPr>
              <a:t>the simple form  </a:t>
            </a:r>
            <a:r>
              <a:rPr sz="1450" spc="-5" dirty="0">
                <a:latin typeface="Times New Roman"/>
                <a:cs typeface="Times New Roman"/>
              </a:rPr>
              <a:t>of </a:t>
            </a:r>
            <a:r>
              <a:rPr sz="1450" spc="-10" dirty="0">
                <a:latin typeface="Times New Roman"/>
                <a:cs typeface="Times New Roman"/>
              </a:rPr>
              <a:t>the </a:t>
            </a:r>
            <a:r>
              <a:rPr sz="1450" b="1" spc="-10" dirty="0">
                <a:latin typeface="Times New Roman"/>
                <a:cs typeface="Times New Roman"/>
              </a:rPr>
              <a:t>if </a:t>
            </a:r>
            <a:r>
              <a:rPr sz="1450" spc="-10" dirty="0">
                <a:latin typeface="Times New Roman"/>
                <a:cs typeface="Times New Roman"/>
              </a:rPr>
              <a:t>statement is as</a:t>
            </a:r>
            <a:r>
              <a:rPr sz="1450" spc="10"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
        <p:nvSpPr>
          <p:cNvPr id="4" name="object 4"/>
          <p:cNvSpPr/>
          <p:nvPr/>
        </p:nvSpPr>
        <p:spPr>
          <a:xfrm>
            <a:off x="2943587" y="5094473"/>
            <a:ext cx="1672826" cy="50304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5895792"/>
            <a:ext cx="642556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expression is evaluated to its boolean value. If expression evaluates to TRUE, PHP  will execute statement, and if it evaluates to </a:t>
            </a:r>
            <a:r>
              <a:rPr sz="1450" spc="-35" dirty="0">
                <a:latin typeface="Times New Roman"/>
                <a:cs typeface="Times New Roman"/>
              </a:rPr>
              <a:t>FALSE </a:t>
            </a:r>
            <a:r>
              <a:rPr sz="1450" spc="-10" dirty="0">
                <a:latin typeface="Times New Roman"/>
                <a:cs typeface="Times New Roman"/>
              </a:rPr>
              <a:t>– PHP will ignore</a:t>
            </a:r>
            <a:r>
              <a:rPr sz="1450" spc="45"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
        <p:nvSpPr>
          <p:cNvPr id="6" name="object 6"/>
          <p:cNvSpPr/>
          <p:nvPr/>
        </p:nvSpPr>
        <p:spPr>
          <a:xfrm>
            <a:off x="1270760" y="6438975"/>
            <a:ext cx="5018480" cy="53048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7258587"/>
            <a:ext cx="635952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If you would like to execute multiple statements if the condition is true, then group the  statements within </a:t>
            </a:r>
            <a:r>
              <a:rPr sz="1450" spc="-5" dirty="0">
                <a:latin typeface="Times New Roman"/>
                <a:cs typeface="Times New Roman"/>
              </a:rPr>
              <a:t>a </a:t>
            </a:r>
            <a:r>
              <a:rPr sz="1450" spc="-10" dirty="0">
                <a:latin typeface="Times New Roman"/>
                <a:cs typeface="Times New Roman"/>
              </a:rPr>
              <a:t>code block using the curly braces, as</a:t>
            </a:r>
            <a:r>
              <a:rPr sz="1450" spc="40" dirty="0">
                <a:latin typeface="Times New Roman"/>
                <a:cs typeface="Times New Roman"/>
              </a:rPr>
              <a:t> </a:t>
            </a:r>
            <a:r>
              <a:rPr sz="1450" spc="-10" dirty="0">
                <a:latin typeface="Times New Roman"/>
                <a:cs typeface="Times New Roman"/>
              </a:rPr>
              <a:t>shown</a:t>
            </a:r>
            <a:endParaRPr sz="1450">
              <a:latin typeface="Times New Roman"/>
              <a:cs typeface="Times New Roman"/>
            </a:endParaRPr>
          </a:p>
        </p:txBody>
      </p:sp>
      <p:sp>
        <p:nvSpPr>
          <p:cNvPr id="8" name="object 8"/>
          <p:cNvSpPr/>
          <p:nvPr/>
        </p:nvSpPr>
        <p:spPr>
          <a:xfrm>
            <a:off x="2815611" y="7801771"/>
            <a:ext cx="1928778" cy="1280478"/>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9682349"/>
            <a:ext cx="591502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The following example would display ‘a is bigger than </a:t>
            </a:r>
            <a:r>
              <a:rPr sz="1450" spc="-5" dirty="0">
                <a:latin typeface="Times New Roman"/>
                <a:cs typeface="Times New Roman"/>
              </a:rPr>
              <a:t>b’ </a:t>
            </a:r>
            <a:r>
              <a:rPr sz="1450" b="1" spc="-10" dirty="0">
                <a:latin typeface="Times New Roman"/>
                <a:cs typeface="Times New Roman"/>
              </a:rPr>
              <a:t>if </a:t>
            </a:r>
            <a:r>
              <a:rPr sz="1450" spc="-5" dirty="0">
                <a:latin typeface="Times New Roman"/>
                <a:cs typeface="Times New Roman"/>
              </a:rPr>
              <a:t>$a </a:t>
            </a:r>
            <a:r>
              <a:rPr sz="1450" spc="-10" dirty="0">
                <a:latin typeface="Times New Roman"/>
                <a:cs typeface="Times New Roman"/>
              </a:rPr>
              <a:t>is bigger than</a:t>
            </a:r>
            <a:r>
              <a:rPr sz="1450" spc="30" dirty="0">
                <a:latin typeface="Times New Roman"/>
                <a:cs typeface="Times New Roman"/>
              </a:rPr>
              <a:t> </a:t>
            </a:r>
            <a:r>
              <a:rPr sz="1450" spc="-5" dirty="0">
                <a:latin typeface="Times New Roman"/>
                <a:cs typeface="Times New Roman"/>
              </a:rPr>
              <a:t>$b:</a:t>
            </a:r>
            <a:endParaRPr sz="1450">
              <a:latin typeface="Times New Roman"/>
              <a:cs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32236" y="448167"/>
            <a:ext cx="2495528" cy="83231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478507"/>
            <a:ext cx="6664959" cy="2147570"/>
          </a:xfrm>
          <a:prstGeom prst="rect">
            <a:avLst/>
          </a:prstGeom>
        </p:spPr>
        <p:txBody>
          <a:bodyPr vert="horz" wrap="square" lIns="0" tIns="122555" rIns="0" bIns="0" rtlCol="0">
            <a:spAutoFit/>
          </a:bodyPr>
          <a:lstStyle/>
          <a:p>
            <a:pPr marL="12700">
              <a:lnSpc>
                <a:spcPct val="100000"/>
              </a:lnSpc>
              <a:spcBef>
                <a:spcPts val="965"/>
              </a:spcBef>
            </a:pPr>
            <a:r>
              <a:rPr sz="1650" b="1" spc="-5" dirty="0">
                <a:solidFill>
                  <a:srgbClr val="003366"/>
                </a:solidFill>
                <a:latin typeface="Times New Roman"/>
                <a:cs typeface="Times New Roman"/>
              </a:rPr>
              <a:t>if… else</a:t>
            </a:r>
            <a:endParaRPr sz="1650">
              <a:latin typeface="Times New Roman"/>
              <a:cs typeface="Times New Roman"/>
            </a:endParaRPr>
          </a:p>
          <a:p>
            <a:pPr marL="186055" marR="5080">
              <a:lnSpc>
                <a:spcPts val="1660"/>
              </a:lnSpc>
              <a:spcBef>
                <a:spcPts val="865"/>
              </a:spcBef>
            </a:pPr>
            <a:r>
              <a:rPr sz="1450" spc="-10" dirty="0">
                <a:latin typeface="Times New Roman"/>
                <a:cs typeface="Times New Roman"/>
              </a:rPr>
              <a:t>Often you will want to execute </a:t>
            </a:r>
            <a:r>
              <a:rPr sz="1450" spc="-5" dirty="0">
                <a:latin typeface="Times New Roman"/>
                <a:cs typeface="Times New Roman"/>
              </a:rPr>
              <a:t>a </a:t>
            </a:r>
            <a:r>
              <a:rPr sz="1450" spc="-10" dirty="0">
                <a:latin typeface="Times New Roman"/>
                <a:cs typeface="Times New Roman"/>
              </a:rPr>
              <a:t>statement </a:t>
            </a:r>
            <a:r>
              <a:rPr sz="1450" i="1" spc="-10" dirty="0">
                <a:latin typeface="Times New Roman"/>
                <a:cs typeface="Times New Roman"/>
              </a:rPr>
              <a:t>if </a:t>
            </a:r>
            <a:r>
              <a:rPr sz="1450" spc="-5" dirty="0">
                <a:latin typeface="Times New Roman"/>
                <a:cs typeface="Times New Roman"/>
              </a:rPr>
              <a:t>a </a:t>
            </a:r>
            <a:r>
              <a:rPr sz="1450" spc="-10" dirty="0">
                <a:latin typeface="Times New Roman"/>
                <a:cs typeface="Times New Roman"/>
              </a:rPr>
              <a:t>certain condition </a:t>
            </a:r>
            <a:r>
              <a:rPr sz="1450" b="1" spc="-10" dirty="0">
                <a:latin typeface="Times New Roman"/>
                <a:cs typeface="Times New Roman"/>
              </a:rPr>
              <a:t>is met</a:t>
            </a:r>
            <a:r>
              <a:rPr sz="1450" spc="-10" dirty="0">
                <a:latin typeface="Times New Roman"/>
                <a:cs typeface="Times New Roman"/>
              </a:rPr>
              <a:t>, and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statement </a:t>
            </a:r>
            <a:r>
              <a:rPr sz="1450" i="1" spc="-10" dirty="0">
                <a:latin typeface="Times New Roman"/>
                <a:cs typeface="Times New Roman"/>
              </a:rPr>
              <a:t>if </a:t>
            </a:r>
            <a:r>
              <a:rPr sz="1450" spc="-10" dirty="0">
                <a:latin typeface="Times New Roman"/>
                <a:cs typeface="Times New Roman"/>
              </a:rPr>
              <a:t>the condition is </a:t>
            </a:r>
            <a:r>
              <a:rPr sz="1450" b="1" spc="-10" dirty="0">
                <a:latin typeface="Times New Roman"/>
                <a:cs typeface="Times New Roman"/>
              </a:rPr>
              <a:t>not met</a:t>
            </a:r>
            <a:r>
              <a:rPr sz="1450" spc="-10" dirty="0">
                <a:latin typeface="Times New Roman"/>
                <a:cs typeface="Times New Roman"/>
              </a:rPr>
              <a:t>. This is what the </a:t>
            </a:r>
            <a:r>
              <a:rPr sz="1450" b="1" spc="-10" dirty="0">
                <a:latin typeface="Times New Roman"/>
                <a:cs typeface="Times New Roman"/>
              </a:rPr>
              <a:t>else </a:t>
            </a:r>
            <a:r>
              <a:rPr sz="1450" spc="-10" dirty="0">
                <a:latin typeface="Times New Roman"/>
                <a:cs typeface="Times New Roman"/>
              </a:rPr>
              <a:t>statement is for—for defining  the action if the condition is </a:t>
            </a:r>
            <a:r>
              <a:rPr sz="1450" spc="-5" dirty="0">
                <a:latin typeface="Times New Roman"/>
                <a:cs typeface="Times New Roman"/>
              </a:rPr>
              <a:t>not</a:t>
            </a:r>
            <a:r>
              <a:rPr sz="1450" spc="20" dirty="0">
                <a:latin typeface="Times New Roman"/>
                <a:cs typeface="Times New Roman"/>
              </a:rPr>
              <a:t> </a:t>
            </a:r>
            <a:r>
              <a:rPr sz="1450" spc="-10" dirty="0">
                <a:latin typeface="Times New Roman"/>
                <a:cs typeface="Times New Roman"/>
              </a:rPr>
              <a:t>met.</a:t>
            </a:r>
            <a:endParaRPr sz="1450">
              <a:latin typeface="Times New Roman"/>
              <a:cs typeface="Times New Roman"/>
            </a:endParaRPr>
          </a:p>
          <a:p>
            <a:pPr marL="186055" marR="12065">
              <a:lnSpc>
                <a:spcPts val="1660"/>
              </a:lnSpc>
              <a:spcBef>
                <a:spcPts val="710"/>
              </a:spcBef>
            </a:pPr>
            <a:r>
              <a:rPr sz="1450" spc="-10" dirty="0">
                <a:latin typeface="Times New Roman"/>
                <a:cs typeface="Times New Roman"/>
              </a:rPr>
              <a:t>More </a:t>
            </a:r>
            <a:r>
              <a:rPr sz="1450" spc="-20" dirty="0">
                <a:latin typeface="Times New Roman"/>
                <a:cs typeface="Times New Roman"/>
              </a:rPr>
              <a:t>formally, </a:t>
            </a:r>
            <a:r>
              <a:rPr sz="1450" b="1" spc="-10" dirty="0">
                <a:latin typeface="Times New Roman"/>
                <a:cs typeface="Times New Roman"/>
              </a:rPr>
              <a:t>else </a:t>
            </a:r>
            <a:r>
              <a:rPr sz="1450" i="1" spc="-10" dirty="0">
                <a:latin typeface="Times New Roman"/>
                <a:cs typeface="Times New Roman"/>
              </a:rPr>
              <a:t>extends </a:t>
            </a:r>
            <a:r>
              <a:rPr sz="1450" spc="-10" dirty="0">
                <a:latin typeface="Times New Roman"/>
                <a:cs typeface="Times New Roman"/>
              </a:rPr>
              <a:t>an if statement to execute </a:t>
            </a:r>
            <a:r>
              <a:rPr sz="1450" spc="-5" dirty="0">
                <a:latin typeface="Times New Roman"/>
                <a:cs typeface="Times New Roman"/>
              </a:rPr>
              <a:t>a </a:t>
            </a:r>
            <a:r>
              <a:rPr sz="1450" spc="-10" dirty="0">
                <a:latin typeface="Times New Roman"/>
                <a:cs typeface="Times New Roman"/>
              </a:rPr>
              <a:t>statement in case the expression  in the if statement evaluates to</a:t>
            </a:r>
            <a:r>
              <a:rPr sz="1450" spc="15" dirty="0">
                <a:latin typeface="Times New Roman"/>
                <a:cs typeface="Times New Roman"/>
              </a:rPr>
              <a:t> </a:t>
            </a:r>
            <a:r>
              <a:rPr sz="1450" spc="-30" dirty="0">
                <a:latin typeface="Times New Roman"/>
                <a:cs typeface="Times New Roman"/>
              </a:rPr>
              <a:t>FALSE.</a:t>
            </a:r>
            <a:endParaRPr sz="1450">
              <a:latin typeface="Times New Roman"/>
              <a:cs typeface="Times New Roman"/>
            </a:endParaRPr>
          </a:p>
          <a:p>
            <a:pPr marL="186055" marR="8890">
              <a:lnSpc>
                <a:spcPts val="1660"/>
              </a:lnSpc>
              <a:spcBef>
                <a:spcPts val="710"/>
              </a:spcBef>
            </a:pPr>
            <a:r>
              <a:rPr sz="1450" spc="-10" dirty="0">
                <a:latin typeface="Times New Roman"/>
                <a:cs typeface="Times New Roman"/>
              </a:rPr>
              <a:t>For example, if today is Monday the store is closed. Otherwise it is open from 10 </a:t>
            </a:r>
            <a:r>
              <a:rPr sz="1450" spc="-15" dirty="0">
                <a:latin typeface="Times New Roman"/>
                <a:cs typeface="Times New Roman"/>
              </a:rPr>
              <a:t>AM </a:t>
            </a:r>
            <a:r>
              <a:rPr sz="1450" spc="-10" dirty="0">
                <a:latin typeface="Times New Roman"/>
                <a:cs typeface="Times New Roman"/>
              </a:rPr>
              <a:t>to  9 PM. The function </a:t>
            </a:r>
            <a:r>
              <a:rPr sz="1450" u="sng" spc="-10" dirty="0">
                <a:solidFill>
                  <a:srgbClr val="0000ED"/>
                </a:solidFill>
                <a:uFill>
                  <a:solidFill>
                    <a:srgbClr val="0000ED"/>
                  </a:solidFill>
                </a:uFill>
                <a:latin typeface="Times New Roman"/>
                <a:cs typeface="Times New Roman"/>
                <a:hlinkClick r:id="rId3"/>
              </a:rPr>
              <a:t>date_default_timezone_set</a:t>
            </a:r>
            <a:r>
              <a:rPr sz="1450" spc="-10" dirty="0">
                <a:solidFill>
                  <a:srgbClr val="0000ED"/>
                </a:solidFill>
                <a:latin typeface="Times New Roman"/>
                <a:cs typeface="Times New Roman"/>
                <a:hlinkClick r:id="rId3"/>
              </a:rPr>
              <a:t> </a:t>
            </a:r>
            <a:r>
              <a:rPr sz="1450" spc="-10" dirty="0">
                <a:latin typeface="Times New Roman"/>
                <a:cs typeface="Times New Roman"/>
              </a:rPr>
              <a:t>defines which time zone to</a:t>
            </a:r>
            <a:r>
              <a:rPr sz="1450" spc="65" dirty="0">
                <a:latin typeface="Times New Roman"/>
                <a:cs typeface="Times New Roman"/>
              </a:rPr>
              <a:t> </a:t>
            </a:r>
            <a:r>
              <a:rPr sz="1450" spc="-10" dirty="0">
                <a:latin typeface="Times New Roman"/>
                <a:cs typeface="Times New Roman"/>
              </a:rPr>
              <a:t>use.</a:t>
            </a:r>
            <a:endParaRPr sz="1450">
              <a:latin typeface="Times New Roman"/>
              <a:cs typeface="Times New Roman"/>
            </a:endParaRPr>
          </a:p>
        </p:txBody>
      </p:sp>
      <p:sp>
        <p:nvSpPr>
          <p:cNvPr id="4" name="object 4"/>
          <p:cNvSpPr/>
          <p:nvPr/>
        </p:nvSpPr>
        <p:spPr>
          <a:xfrm>
            <a:off x="1362171" y="3713386"/>
            <a:ext cx="4844798" cy="2798759"/>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44500" y="6710176"/>
            <a:ext cx="6648450" cy="2056130"/>
          </a:xfrm>
          <a:prstGeom prst="rect">
            <a:avLst/>
          </a:prstGeom>
        </p:spPr>
        <p:txBody>
          <a:bodyPr vert="horz" wrap="square" lIns="0" tIns="122555" rIns="0" bIns="0" rtlCol="0">
            <a:spAutoFit/>
          </a:bodyPr>
          <a:lstStyle/>
          <a:p>
            <a:pPr marL="12700">
              <a:lnSpc>
                <a:spcPct val="100000"/>
              </a:lnSpc>
              <a:spcBef>
                <a:spcPts val="965"/>
              </a:spcBef>
            </a:pPr>
            <a:r>
              <a:rPr sz="1650" b="1" spc="-5" dirty="0">
                <a:solidFill>
                  <a:srgbClr val="003366"/>
                </a:solidFill>
                <a:latin typeface="Times New Roman"/>
                <a:cs typeface="Times New Roman"/>
              </a:rPr>
              <a:t>Exercise: Open</a:t>
            </a:r>
            <a:r>
              <a:rPr sz="1650" b="1" dirty="0">
                <a:solidFill>
                  <a:srgbClr val="003366"/>
                </a:solidFill>
                <a:latin typeface="Times New Roman"/>
                <a:cs typeface="Times New Roman"/>
              </a:rPr>
              <a:t> </a:t>
            </a:r>
            <a:r>
              <a:rPr sz="1650" b="1" spc="-5" dirty="0">
                <a:solidFill>
                  <a:srgbClr val="003366"/>
                </a:solidFill>
                <a:latin typeface="Times New Roman"/>
                <a:cs typeface="Times New Roman"/>
              </a:rPr>
              <a:t>Hours</a:t>
            </a:r>
            <a:endParaRPr sz="1650">
              <a:latin typeface="Times New Roman"/>
              <a:cs typeface="Times New Roman"/>
            </a:endParaRPr>
          </a:p>
          <a:p>
            <a:pPr marL="186055" marR="5080">
              <a:lnSpc>
                <a:spcPts val="1660"/>
              </a:lnSpc>
              <a:spcBef>
                <a:spcPts val="865"/>
              </a:spcBef>
            </a:pPr>
            <a:r>
              <a:rPr sz="1450" spc="-25" dirty="0">
                <a:latin typeface="Times New Roman"/>
                <a:cs typeface="Times New Roman"/>
              </a:rPr>
              <a:t>Let’s </a:t>
            </a:r>
            <a:r>
              <a:rPr sz="1450" spc="-10" dirty="0">
                <a:latin typeface="Times New Roman"/>
                <a:cs typeface="Times New Roman"/>
              </a:rPr>
              <a:t>assume that you run </a:t>
            </a:r>
            <a:r>
              <a:rPr sz="1450" spc="-5" dirty="0">
                <a:latin typeface="Times New Roman"/>
                <a:cs typeface="Times New Roman"/>
              </a:rPr>
              <a:t>a </a:t>
            </a:r>
            <a:r>
              <a:rPr sz="1450" spc="-10" dirty="0">
                <a:latin typeface="Times New Roman"/>
                <a:cs typeface="Times New Roman"/>
              </a:rPr>
              <a:t>store </a:t>
            </a:r>
            <a:r>
              <a:rPr sz="1450" spc="-5" dirty="0">
                <a:latin typeface="Times New Roman"/>
                <a:cs typeface="Times New Roman"/>
              </a:rPr>
              <a:t>of </a:t>
            </a:r>
            <a:r>
              <a:rPr sz="1450" spc="-10" dirty="0">
                <a:latin typeface="Times New Roman"/>
                <a:cs typeface="Times New Roman"/>
              </a:rPr>
              <a:t>some kind (a gym, </a:t>
            </a:r>
            <a:r>
              <a:rPr sz="1450" spc="-5" dirty="0">
                <a:latin typeface="Times New Roman"/>
                <a:cs typeface="Times New Roman"/>
              </a:rPr>
              <a:t>a donut </a:t>
            </a:r>
            <a:r>
              <a:rPr sz="1450" spc="-10" dirty="0">
                <a:latin typeface="Times New Roman"/>
                <a:cs typeface="Times New Roman"/>
              </a:rPr>
              <a:t>shop, </a:t>
            </a:r>
            <a:r>
              <a:rPr sz="1450" spc="-5" dirty="0">
                <a:latin typeface="Times New Roman"/>
                <a:cs typeface="Times New Roman"/>
              </a:rPr>
              <a:t>a </a:t>
            </a:r>
            <a:r>
              <a:rPr sz="1450" spc="-10" dirty="0">
                <a:latin typeface="Times New Roman"/>
                <a:cs typeface="Times New Roman"/>
              </a:rPr>
              <a:t>farm stand, used  car lot, whatever), and the hours it is open vary each </a:t>
            </a:r>
            <a:r>
              <a:rPr sz="1450" spc="-30" dirty="0">
                <a:latin typeface="Times New Roman"/>
                <a:cs typeface="Times New Roman"/>
              </a:rPr>
              <a:t>day. </a:t>
            </a:r>
            <a:r>
              <a:rPr sz="1450" spc="-10" dirty="0">
                <a:latin typeface="Times New Roman"/>
                <a:cs typeface="Times New Roman"/>
              </a:rPr>
              <a:t>Saturdays and Sundays are the  busiest days, so it is open from 9 </a:t>
            </a:r>
            <a:r>
              <a:rPr sz="1450" spc="-15" dirty="0">
                <a:latin typeface="Times New Roman"/>
                <a:cs typeface="Times New Roman"/>
              </a:rPr>
              <a:t>AM </a:t>
            </a:r>
            <a:r>
              <a:rPr sz="1450" spc="-10" dirty="0">
                <a:latin typeface="Times New Roman"/>
                <a:cs typeface="Times New Roman"/>
              </a:rPr>
              <a:t>– 9 PM. Monday is </a:t>
            </a:r>
            <a:r>
              <a:rPr sz="1450" spc="-5" dirty="0">
                <a:latin typeface="Times New Roman"/>
                <a:cs typeface="Times New Roman"/>
              </a:rPr>
              <a:t>your </a:t>
            </a:r>
            <a:r>
              <a:rPr sz="1450" spc="-10" dirty="0">
                <a:latin typeface="Times New Roman"/>
                <a:cs typeface="Times New Roman"/>
              </a:rPr>
              <a:t>day </a:t>
            </a:r>
            <a:r>
              <a:rPr sz="1450" spc="-15" dirty="0">
                <a:latin typeface="Times New Roman"/>
                <a:cs typeface="Times New Roman"/>
              </a:rPr>
              <a:t>off, </a:t>
            </a:r>
            <a:r>
              <a:rPr sz="1450" spc="-10" dirty="0">
                <a:latin typeface="Times New Roman"/>
                <a:cs typeface="Times New Roman"/>
              </a:rPr>
              <a:t>and the rest </a:t>
            </a:r>
            <a:r>
              <a:rPr sz="1450" spc="-5" dirty="0">
                <a:latin typeface="Times New Roman"/>
                <a:cs typeface="Times New Roman"/>
              </a:rPr>
              <a:t>of  </a:t>
            </a:r>
            <a:r>
              <a:rPr sz="1450" spc="-10" dirty="0">
                <a:latin typeface="Times New Roman"/>
                <a:cs typeface="Times New Roman"/>
              </a:rPr>
              <a:t>the week, the hours are 10 </a:t>
            </a:r>
            <a:r>
              <a:rPr sz="1450" spc="-15" dirty="0">
                <a:latin typeface="Times New Roman"/>
                <a:cs typeface="Times New Roman"/>
              </a:rPr>
              <a:t>AM </a:t>
            </a:r>
            <a:r>
              <a:rPr sz="1450" spc="-10" dirty="0">
                <a:latin typeface="Times New Roman"/>
                <a:cs typeface="Times New Roman"/>
              </a:rPr>
              <a:t>– 6 PM, except in the summer (July and August) when  you stay open until 7</a:t>
            </a:r>
            <a:r>
              <a:rPr sz="1450" spc="10" dirty="0">
                <a:latin typeface="Times New Roman"/>
                <a:cs typeface="Times New Roman"/>
              </a:rPr>
              <a:t> </a:t>
            </a:r>
            <a:r>
              <a:rPr sz="1450" spc="-10" dirty="0">
                <a:latin typeface="Times New Roman"/>
                <a:cs typeface="Times New Roman"/>
              </a:rPr>
              <a:t>PM.</a:t>
            </a:r>
            <a:endParaRPr sz="1450">
              <a:latin typeface="Times New Roman"/>
              <a:cs typeface="Times New Roman"/>
            </a:endParaRPr>
          </a:p>
          <a:p>
            <a:pPr marL="186055" marR="135255">
              <a:lnSpc>
                <a:spcPts val="1660"/>
              </a:lnSpc>
              <a:spcBef>
                <a:spcPts val="700"/>
              </a:spcBef>
            </a:pPr>
            <a:r>
              <a:rPr sz="1450" spc="-60" dirty="0">
                <a:latin typeface="Times New Roman"/>
                <a:cs typeface="Times New Roman"/>
              </a:rPr>
              <a:t>You </a:t>
            </a:r>
            <a:r>
              <a:rPr sz="1450" spc="-10" dirty="0">
                <a:latin typeface="Times New Roman"/>
                <a:cs typeface="Times New Roman"/>
              </a:rPr>
              <a:t>would like the home page </a:t>
            </a:r>
            <a:r>
              <a:rPr sz="1450" spc="-5" dirty="0">
                <a:latin typeface="Times New Roman"/>
                <a:cs typeface="Times New Roman"/>
              </a:rPr>
              <a:t>of your </a:t>
            </a:r>
            <a:r>
              <a:rPr sz="1450" spc="-10" dirty="0">
                <a:latin typeface="Times New Roman"/>
                <a:cs typeface="Times New Roman"/>
              </a:rPr>
              <a:t>web site to prominently display </a:t>
            </a:r>
            <a:r>
              <a:rPr sz="1450" spc="-35" dirty="0">
                <a:latin typeface="Times New Roman"/>
                <a:cs typeface="Times New Roman"/>
              </a:rPr>
              <a:t>Today’s </a:t>
            </a:r>
            <a:r>
              <a:rPr sz="1450" spc="-10" dirty="0">
                <a:latin typeface="Times New Roman"/>
                <a:cs typeface="Times New Roman"/>
              </a:rPr>
              <a:t>Hours,  similar to the screen shot</a:t>
            </a:r>
            <a:r>
              <a:rPr sz="1450" spc="10" dirty="0">
                <a:latin typeface="Times New Roman"/>
                <a:cs typeface="Times New Roman"/>
              </a:rPr>
              <a:t> </a:t>
            </a:r>
            <a:r>
              <a:rPr sz="1450" spc="-10" dirty="0">
                <a:latin typeface="Times New Roman"/>
                <a:cs typeface="Times New Roman"/>
              </a:rPr>
              <a:t>below:</a:t>
            </a:r>
            <a:endParaRPr sz="1450">
              <a:latin typeface="Times New Roman"/>
              <a:cs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3889" y="448167"/>
            <a:ext cx="4881363" cy="27713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3169196"/>
            <a:ext cx="6645275" cy="1353185"/>
          </a:xfrm>
          <a:prstGeom prst="rect">
            <a:avLst/>
          </a:prstGeom>
        </p:spPr>
        <p:txBody>
          <a:bodyPr vert="horz" wrap="square" lIns="0" tIns="133350" rIns="0" bIns="0" rtlCol="0">
            <a:spAutoFit/>
          </a:bodyPr>
          <a:lstStyle/>
          <a:p>
            <a:pPr marL="12700">
              <a:lnSpc>
                <a:spcPct val="100000"/>
              </a:lnSpc>
              <a:spcBef>
                <a:spcPts val="1050"/>
              </a:spcBef>
            </a:pPr>
            <a:r>
              <a:rPr sz="1650" b="1" dirty="0">
                <a:solidFill>
                  <a:srgbClr val="003366"/>
                </a:solidFill>
                <a:latin typeface="Times New Roman"/>
                <a:cs typeface="Times New Roman"/>
              </a:rPr>
              <a:t>PHP</a:t>
            </a:r>
            <a:r>
              <a:rPr sz="1650" b="1" spc="-95" dirty="0">
                <a:solidFill>
                  <a:srgbClr val="003366"/>
                </a:solidFill>
                <a:latin typeface="Times New Roman"/>
                <a:cs typeface="Times New Roman"/>
              </a:rPr>
              <a:t> </a:t>
            </a:r>
            <a:r>
              <a:rPr sz="1650" b="1" spc="-5" dirty="0">
                <a:solidFill>
                  <a:srgbClr val="003366"/>
                </a:solidFill>
                <a:latin typeface="Times New Roman"/>
                <a:cs typeface="Times New Roman"/>
              </a:rPr>
              <a:t>Switch</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The switch statement is similar to </a:t>
            </a:r>
            <a:r>
              <a:rPr sz="1450" spc="-5" dirty="0">
                <a:latin typeface="Times New Roman"/>
                <a:cs typeface="Times New Roman"/>
              </a:rPr>
              <a:t>a </a:t>
            </a:r>
            <a:r>
              <a:rPr sz="1450" spc="-10" dirty="0">
                <a:latin typeface="Times New Roman"/>
                <a:cs typeface="Times New Roman"/>
              </a:rPr>
              <a:t>series </a:t>
            </a:r>
            <a:r>
              <a:rPr sz="1450" spc="-5" dirty="0">
                <a:latin typeface="Times New Roman"/>
                <a:cs typeface="Times New Roman"/>
              </a:rPr>
              <a:t>of </a:t>
            </a:r>
            <a:r>
              <a:rPr sz="1450" spc="-10" dirty="0">
                <a:latin typeface="Times New Roman"/>
                <a:cs typeface="Times New Roman"/>
              </a:rPr>
              <a:t>IF statements on the same expression. On  many occasions, you may want to compare the same variable (or expression) with many  </a:t>
            </a:r>
            <a:r>
              <a:rPr sz="1450" spc="-15" dirty="0">
                <a:latin typeface="Times New Roman"/>
                <a:cs typeface="Times New Roman"/>
              </a:rPr>
              <a:t>different </a:t>
            </a:r>
            <a:r>
              <a:rPr sz="1450" spc="-10" dirty="0">
                <a:latin typeface="Times New Roman"/>
                <a:cs typeface="Times New Roman"/>
              </a:rPr>
              <a:t>values, and execute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piece </a:t>
            </a:r>
            <a:r>
              <a:rPr sz="1450" spc="-5" dirty="0">
                <a:latin typeface="Times New Roman"/>
                <a:cs typeface="Times New Roman"/>
              </a:rPr>
              <a:t>of </a:t>
            </a:r>
            <a:r>
              <a:rPr sz="1450" spc="-10" dirty="0">
                <a:latin typeface="Times New Roman"/>
                <a:cs typeface="Times New Roman"/>
              </a:rPr>
              <a:t>code depending on which value it  equals to. This is what the switch statement is</a:t>
            </a:r>
            <a:r>
              <a:rPr sz="1450" spc="35" dirty="0">
                <a:latin typeface="Times New Roman"/>
                <a:cs typeface="Times New Roman"/>
              </a:rPr>
              <a:t> </a:t>
            </a:r>
            <a:r>
              <a:rPr sz="1450" spc="-30" dirty="0">
                <a:latin typeface="Times New Roman"/>
                <a:cs typeface="Times New Roman"/>
              </a:rPr>
              <a:t>for.</a:t>
            </a:r>
            <a:endParaRPr sz="1450">
              <a:latin typeface="Times New Roman"/>
              <a:cs typeface="Times New Roman"/>
            </a:endParaRPr>
          </a:p>
        </p:txBody>
      </p:sp>
      <p:sp>
        <p:nvSpPr>
          <p:cNvPr id="4" name="object 4"/>
          <p:cNvSpPr/>
          <p:nvPr/>
        </p:nvSpPr>
        <p:spPr>
          <a:xfrm>
            <a:off x="2157450" y="4609721"/>
            <a:ext cx="3245101" cy="273473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7522822"/>
            <a:ext cx="6649084" cy="1536065"/>
          </a:xfrm>
          <a:prstGeom prst="rect">
            <a:avLst/>
          </a:prstGeom>
        </p:spPr>
        <p:txBody>
          <a:bodyPr vert="horz" wrap="square" lIns="0" tIns="133350" rIns="0" bIns="0" rtlCol="0">
            <a:spAutoFit/>
          </a:bodyPr>
          <a:lstStyle/>
          <a:p>
            <a:pPr marR="5407025" algn="ctr">
              <a:lnSpc>
                <a:spcPct val="100000"/>
              </a:lnSpc>
              <a:spcBef>
                <a:spcPts val="1050"/>
              </a:spcBef>
            </a:pPr>
            <a:r>
              <a:rPr sz="1650" b="1" dirty="0">
                <a:solidFill>
                  <a:srgbClr val="003366"/>
                </a:solidFill>
                <a:latin typeface="Times New Roman"/>
                <a:cs typeface="Times New Roman"/>
              </a:rPr>
              <a:t>PHP</a:t>
            </a:r>
            <a:r>
              <a:rPr sz="1650" b="1" spc="-140" dirty="0">
                <a:solidFill>
                  <a:srgbClr val="003366"/>
                </a:solidFill>
                <a:latin typeface="Times New Roman"/>
                <a:cs typeface="Times New Roman"/>
              </a:rPr>
              <a:t> </a:t>
            </a:r>
            <a:r>
              <a:rPr sz="1650" b="1" spc="-5" dirty="0">
                <a:solidFill>
                  <a:srgbClr val="003366"/>
                </a:solidFill>
                <a:latin typeface="Times New Roman"/>
                <a:cs typeface="Times New Roman"/>
              </a:rPr>
              <a:t>Looping</a:t>
            </a:r>
            <a:endParaRPr sz="1650">
              <a:latin typeface="Times New Roman"/>
              <a:cs typeface="Times New Roman"/>
            </a:endParaRPr>
          </a:p>
          <a:p>
            <a:pPr marR="5457825" algn="ctr">
              <a:lnSpc>
                <a:spcPct val="100000"/>
              </a:lnSpc>
              <a:spcBef>
                <a:spcPts val="810"/>
              </a:spcBef>
            </a:pPr>
            <a:r>
              <a:rPr sz="1450" b="1" i="1" spc="-15" dirty="0">
                <a:solidFill>
                  <a:srgbClr val="003366"/>
                </a:solidFill>
                <a:latin typeface="Times New Roman"/>
                <a:cs typeface="Times New Roman"/>
              </a:rPr>
              <a:t>PHP</a:t>
            </a:r>
            <a:r>
              <a:rPr sz="1450" b="1" i="1" spc="-75" dirty="0">
                <a:solidFill>
                  <a:srgbClr val="003366"/>
                </a:solidFill>
                <a:latin typeface="Times New Roman"/>
                <a:cs typeface="Times New Roman"/>
              </a:rPr>
              <a:t> </a:t>
            </a:r>
            <a:r>
              <a:rPr sz="1450" b="1" i="1" spc="-10" dirty="0">
                <a:solidFill>
                  <a:srgbClr val="003366"/>
                </a:solidFill>
                <a:latin typeface="Times New Roman"/>
                <a:cs typeface="Times New Roman"/>
              </a:rPr>
              <a:t>while</a:t>
            </a:r>
            <a:endParaRPr sz="1450">
              <a:latin typeface="Times New Roman"/>
              <a:cs typeface="Times New Roman"/>
            </a:endParaRPr>
          </a:p>
          <a:p>
            <a:pPr marL="186055" marR="5080">
              <a:lnSpc>
                <a:spcPts val="1660"/>
              </a:lnSpc>
              <a:spcBef>
                <a:spcPts val="760"/>
              </a:spcBef>
            </a:pPr>
            <a:r>
              <a:rPr sz="1450" spc="-10" dirty="0">
                <a:latin typeface="Times New Roman"/>
                <a:cs typeface="Times New Roman"/>
              </a:rPr>
              <a:t>The </a:t>
            </a:r>
            <a:r>
              <a:rPr sz="1450" b="1" spc="-10" dirty="0">
                <a:latin typeface="Times New Roman"/>
                <a:cs typeface="Times New Roman"/>
              </a:rPr>
              <a:t>while </a:t>
            </a:r>
            <a:r>
              <a:rPr sz="1450" spc="-10" dirty="0">
                <a:latin typeface="Times New Roman"/>
                <a:cs typeface="Times New Roman"/>
              </a:rPr>
              <a:t>loop is </a:t>
            </a:r>
            <a:r>
              <a:rPr sz="1450" spc="-5" dirty="0">
                <a:latin typeface="Times New Roman"/>
                <a:cs typeface="Times New Roman"/>
              </a:rPr>
              <a:t>one of </a:t>
            </a:r>
            <a:r>
              <a:rPr sz="1450" spc="-10" dirty="0">
                <a:latin typeface="Times New Roman"/>
                <a:cs typeface="Times New Roman"/>
              </a:rPr>
              <a:t>the simplest types </a:t>
            </a:r>
            <a:r>
              <a:rPr sz="1450" spc="-5" dirty="0">
                <a:latin typeface="Times New Roman"/>
                <a:cs typeface="Times New Roman"/>
              </a:rPr>
              <a:t>of </a:t>
            </a:r>
            <a:r>
              <a:rPr sz="1450" spc="-10" dirty="0">
                <a:latin typeface="Times New Roman"/>
                <a:cs typeface="Times New Roman"/>
              </a:rPr>
              <a:t>loops in </a:t>
            </a:r>
            <a:r>
              <a:rPr sz="1450" spc="-50" dirty="0">
                <a:latin typeface="Times New Roman"/>
                <a:cs typeface="Times New Roman"/>
              </a:rPr>
              <a:t>PHP. </a:t>
            </a:r>
            <a:r>
              <a:rPr sz="1450" spc="-20" dirty="0">
                <a:latin typeface="Times New Roman"/>
                <a:cs typeface="Times New Roman"/>
              </a:rPr>
              <a:t>Basically, </a:t>
            </a:r>
            <a:r>
              <a:rPr sz="1450" spc="-10" dirty="0">
                <a:latin typeface="Times New Roman"/>
                <a:cs typeface="Times New Roman"/>
              </a:rPr>
              <a:t>it continues to do  something as long as </a:t>
            </a:r>
            <a:r>
              <a:rPr sz="1450" spc="-5" dirty="0">
                <a:latin typeface="Times New Roman"/>
                <a:cs typeface="Times New Roman"/>
              </a:rPr>
              <a:t>a </a:t>
            </a:r>
            <a:r>
              <a:rPr sz="1450" spc="-10" dirty="0">
                <a:latin typeface="Times New Roman"/>
                <a:cs typeface="Times New Roman"/>
              </a:rPr>
              <a:t>condition is</a:t>
            </a:r>
            <a:r>
              <a:rPr sz="1450" spc="20" dirty="0">
                <a:latin typeface="Times New Roman"/>
                <a:cs typeface="Times New Roman"/>
              </a:rPr>
              <a:t> </a:t>
            </a:r>
            <a:r>
              <a:rPr sz="1450" spc="-10" dirty="0">
                <a:latin typeface="Times New Roman"/>
                <a:cs typeface="Times New Roman"/>
              </a:rPr>
              <a:t>true.</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The basic syntax </a:t>
            </a:r>
            <a:r>
              <a:rPr sz="1450" spc="-5" dirty="0">
                <a:latin typeface="Times New Roman"/>
                <a:cs typeface="Times New Roman"/>
              </a:rPr>
              <a:t>of a </a:t>
            </a:r>
            <a:r>
              <a:rPr sz="1450" spc="-10" dirty="0">
                <a:latin typeface="Times New Roman"/>
                <a:cs typeface="Times New Roman"/>
              </a:rPr>
              <a:t>while loop is as</a:t>
            </a:r>
            <a:r>
              <a:rPr sz="1450" spc="25"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
        <p:nvSpPr>
          <p:cNvPr id="6" name="object 6"/>
          <p:cNvSpPr/>
          <p:nvPr/>
        </p:nvSpPr>
        <p:spPr>
          <a:xfrm>
            <a:off x="2523095" y="9146272"/>
            <a:ext cx="2522951" cy="104267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4745" y="334857"/>
            <a:ext cx="4199890" cy="9684385"/>
          </a:xfrm>
          <a:prstGeom prst="rect">
            <a:avLst/>
          </a:prstGeom>
        </p:spPr>
        <p:txBody>
          <a:bodyPr vert="horz" wrap="square" lIns="0" tIns="93345" rIns="0" bIns="0" rtlCol="0">
            <a:spAutoFit/>
          </a:bodyPr>
          <a:lstStyle/>
          <a:p>
            <a:pPr marL="423545">
              <a:lnSpc>
                <a:spcPct val="100000"/>
              </a:lnSpc>
              <a:spcBef>
                <a:spcPts val="735"/>
              </a:spcBef>
            </a:pPr>
            <a:r>
              <a:rPr sz="1450" b="1" u="sng" spc="-10" dirty="0">
                <a:solidFill>
                  <a:srgbClr val="0000ED"/>
                </a:solidFill>
                <a:uFill>
                  <a:solidFill>
                    <a:srgbClr val="0000ED"/>
                  </a:solidFill>
                </a:uFill>
                <a:latin typeface="Times New Roman"/>
                <a:cs typeface="Times New Roman"/>
                <a:hlinkClick r:id="rId2" action="ppaction://hlinksldjump"/>
              </a:rPr>
              <a:t>Dates</a:t>
            </a:r>
            <a:endParaRPr sz="1450">
              <a:latin typeface="Times New Roman"/>
              <a:cs typeface="Times New Roman"/>
            </a:endParaRPr>
          </a:p>
          <a:p>
            <a:pPr marL="213360" marR="1586865" indent="210185">
              <a:lnSpc>
                <a:spcPct val="136600"/>
              </a:lnSpc>
            </a:pPr>
            <a:r>
              <a:rPr sz="1450" b="1" u="sng" spc="-15" dirty="0">
                <a:solidFill>
                  <a:srgbClr val="0000ED"/>
                </a:solidFill>
                <a:uFill>
                  <a:solidFill>
                    <a:srgbClr val="0000ED"/>
                  </a:solidFill>
                </a:uFill>
                <a:latin typeface="Times New Roman"/>
                <a:cs typeface="Times New Roman"/>
                <a:hlinkClick r:id="rId3" action="ppaction://hlinksldjump"/>
              </a:rPr>
              <a:t>Exercise: Create </a:t>
            </a:r>
            <a:r>
              <a:rPr sz="1450" b="1" u="sng" spc="-10" dirty="0">
                <a:solidFill>
                  <a:srgbClr val="0000ED"/>
                </a:solidFill>
                <a:uFill>
                  <a:solidFill>
                    <a:srgbClr val="0000ED"/>
                  </a:solidFill>
                </a:uFill>
                <a:latin typeface="Times New Roman"/>
                <a:cs typeface="Times New Roman"/>
                <a:hlinkClick r:id="rId3" action="ppaction://hlinksldjump"/>
              </a:rPr>
              <a:t>a </a:t>
            </a:r>
            <a:r>
              <a:rPr sz="1450" b="1" u="sng" spc="-35" dirty="0">
                <a:solidFill>
                  <a:srgbClr val="0000ED"/>
                </a:solidFill>
                <a:uFill>
                  <a:solidFill>
                    <a:srgbClr val="0000ED"/>
                  </a:solidFill>
                </a:uFill>
                <a:latin typeface="Times New Roman"/>
                <a:cs typeface="Times New Roman"/>
                <a:hlinkClick r:id="rId3" action="ppaction://hlinksldjump"/>
              </a:rPr>
              <a:t>Table </a:t>
            </a:r>
            <a:r>
              <a:rPr sz="1450" b="1" spc="-35" dirty="0">
                <a:solidFill>
                  <a:srgbClr val="0000ED"/>
                </a:solidFill>
                <a:latin typeface="Times New Roman"/>
                <a:cs typeface="Times New Roman"/>
              </a:rPr>
              <a:t> </a:t>
            </a:r>
            <a:r>
              <a:rPr sz="1450" b="1" u="sng" spc="-20" dirty="0">
                <a:solidFill>
                  <a:srgbClr val="0000ED"/>
                </a:solidFill>
                <a:uFill>
                  <a:solidFill>
                    <a:srgbClr val="0000ED"/>
                  </a:solidFill>
                </a:uFill>
                <a:latin typeface="Times New Roman"/>
                <a:cs typeface="Times New Roman"/>
                <a:hlinkClick r:id="rId4" action="ppaction://hlinksldjump"/>
              </a:rPr>
              <a:t>Working </a:t>
            </a:r>
            <a:r>
              <a:rPr sz="1450" b="1" u="sng" spc="-10" dirty="0">
                <a:solidFill>
                  <a:srgbClr val="0000ED"/>
                </a:solidFill>
                <a:uFill>
                  <a:solidFill>
                    <a:srgbClr val="0000ED"/>
                  </a:solidFill>
                </a:uFill>
                <a:latin typeface="Times New Roman"/>
                <a:cs typeface="Times New Roman"/>
                <a:hlinkClick r:id="rId4" action="ppaction://hlinksldjump"/>
              </a:rPr>
              <a:t>with </a:t>
            </a:r>
            <a:r>
              <a:rPr sz="1450" b="1" u="sng" spc="-15" dirty="0">
                <a:solidFill>
                  <a:srgbClr val="0000ED"/>
                </a:solidFill>
                <a:uFill>
                  <a:solidFill>
                    <a:srgbClr val="0000ED"/>
                  </a:solidFill>
                </a:uFill>
                <a:latin typeface="Times New Roman"/>
                <a:cs typeface="Times New Roman"/>
                <a:hlinkClick r:id="rId4" action="ppaction://hlinksldjump"/>
              </a:rPr>
              <a:t>SQL</a:t>
            </a:r>
            <a:r>
              <a:rPr sz="1450" b="1" u="sng" spc="-130" dirty="0">
                <a:solidFill>
                  <a:srgbClr val="0000ED"/>
                </a:solidFill>
                <a:uFill>
                  <a:solidFill>
                    <a:srgbClr val="0000ED"/>
                  </a:solidFill>
                </a:uFill>
                <a:latin typeface="Times New Roman"/>
                <a:cs typeface="Times New Roman"/>
                <a:hlinkClick r:id="rId4" action="ppaction://hlinksldjump"/>
              </a:rPr>
              <a:t> </a:t>
            </a:r>
            <a:r>
              <a:rPr sz="1450" b="1" u="sng" spc="-10" dirty="0">
                <a:solidFill>
                  <a:srgbClr val="0000ED"/>
                </a:solidFill>
                <a:uFill>
                  <a:solidFill>
                    <a:srgbClr val="0000ED"/>
                  </a:solidFill>
                </a:uFill>
                <a:latin typeface="Times New Roman"/>
                <a:cs typeface="Times New Roman"/>
                <a:hlinkClick r:id="rId4" action="ppaction://hlinksldjump"/>
              </a:rPr>
              <a:t>Statements</a:t>
            </a:r>
            <a:endParaRPr sz="1450">
              <a:latin typeface="Times New Roman"/>
              <a:cs typeface="Times New Roman"/>
            </a:endParaRPr>
          </a:p>
          <a:p>
            <a:pPr marL="423545" marR="1955164">
              <a:lnSpc>
                <a:spcPct val="136600"/>
              </a:lnSpc>
            </a:pPr>
            <a:r>
              <a:rPr sz="1450" b="1" u="sng" spc="-20" dirty="0">
                <a:solidFill>
                  <a:srgbClr val="0000ED"/>
                </a:solidFill>
                <a:uFill>
                  <a:solidFill>
                    <a:srgbClr val="0000ED"/>
                  </a:solidFill>
                </a:uFill>
                <a:latin typeface="Times New Roman"/>
                <a:cs typeface="Times New Roman"/>
                <a:hlinkClick r:id="rId4" action="ppaction://hlinksldjump"/>
              </a:rPr>
              <a:t>INSERT </a:t>
            </a:r>
            <a:r>
              <a:rPr sz="1450" b="1" u="sng" spc="-10" dirty="0">
                <a:solidFill>
                  <a:srgbClr val="0000ED"/>
                </a:solidFill>
                <a:uFill>
                  <a:solidFill>
                    <a:srgbClr val="0000ED"/>
                  </a:solidFill>
                </a:uFill>
                <a:latin typeface="Times New Roman"/>
                <a:cs typeface="Times New Roman"/>
                <a:hlinkClick r:id="rId4" action="ppaction://hlinksldjump"/>
              </a:rPr>
              <a:t>Statements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5" action="ppaction://hlinksldjump"/>
              </a:rPr>
              <a:t>SELECT </a:t>
            </a:r>
            <a:r>
              <a:rPr sz="1450" b="1" u="sng" spc="-10" dirty="0">
                <a:solidFill>
                  <a:srgbClr val="0000ED"/>
                </a:solidFill>
                <a:uFill>
                  <a:solidFill>
                    <a:srgbClr val="0000ED"/>
                  </a:solidFill>
                </a:uFill>
                <a:latin typeface="Times New Roman"/>
                <a:cs typeface="Times New Roman"/>
                <a:hlinkClick r:id="rId5" action="ppaction://hlinksldjump"/>
              </a:rPr>
              <a:t>Statements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rPr>
              <a:t>WHERE </a:t>
            </a:r>
            <a:r>
              <a:rPr sz="1450" b="1" u="sng" spc="-10" dirty="0">
                <a:solidFill>
                  <a:srgbClr val="0000ED"/>
                </a:solidFill>
                <a:uFill>
                  <a:solidFill>
                    <a:srgbClr val="0000ED"/>
                  </a:solidFill>
                </a:uFill>
                <a:latin typeface="Times New Roman"/>
                <a:cs typeface="Times New Roman"/>
              </a:rPr>
              <a:t>Statements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6" action="ppaction://hlinksldjump"/>
              </a:rPr>
              <a:t>Comparison Operators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7" action="ppaction://hlinksldjump"/>
              </a:rPr>
              <a:t>ORDER</a:t>
            </a:r>
            <a:r>
              <a:rPr sz="1450" b="1" u="sng" spc="-10" dirty="0">
                <a:solidFill>
                  <a:srgbClr val="0000ED"/>
                </a:solidFill>
                <a:uFill>
                  <a:solidFill>
                    <a:srgbClr val="0000ED"/>
                  </a:solidFill>
                </a:uFill>
                <a:latin typeface="Times New Roman"/>
                <a:cs typeface="Times New Roman"/>
                <a:hlinkClick r:id="rId7" action="ppaction://hlinksldjump"/>
              </a:rPr>
              <a:t> BY</a:t>
            </a:r>
            <a:endParaRPr sz="1450">
              <a:latin typeface="Times New Roman"/>
              <a:cs typeface="Times New Roman"/>
            </a:endParaRPr>
          </a:p>
          <a:p>
            <a:pPr marL="423545" marR="2117725">
              <a:lnSpc>
                <a:spcPct val="136600"/>
              </a:lnSpc>
            </a:pPr>
            <a:r>
              <a:rPr sz="1450" b="1" u="sng" spc="-30" dirty="0">
                <a:solidFill>
                  <a:srgbClr val="0000ED"/>
                </a:solidFill>
                <a:uFill>
                  <a:solidFill>
                    <a:srgbClr val="0000ED"/>
                  </a:solidFill>
                </a:uFill>
                <a:latin typeface="Times New Roman"/>
                <a:cs typeface="Times New Roman"/>
                <a:hlinkClick r:id="rId8" action="ppaction://hlinksldjump"/>
              </a:rPr>
              <a:t>UPDATE </a:t>
            </a:r>
            <a:r>
              <a:rPr sz="1450" b="1" u="sng" spc="-10" dirty="0">
                <a:solidFill>
                  <a:srgbClr val="0000ED"/>
                </a:solidFill>
                <a:uFill>
                  <a:solidFill>
                    <a:srgbClr val="0000ED"/>
                  </a:solidFill>
                </a:uFill>
                <a:latin typeface="Times New Roman"/>
                <a:cs typeface="Times New Roman"/>
                <a:hlinkClick r:id="rId8" action="ppaction://hlinksldjump"/>
              </a:rPr>
              <a:t>Statements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8" action="ppaction://hlinksldjump"/>
              </a:rPr>
              <a:t>DELETE</a:t>
            </a:r>
            <a:r>
              <a:rPr sz="1450" b="1" u="sng" spc="-60" dirty="0">
                <a:solidFill>
                  <a:srgbClr val="0000ED"/>
                </a:solidFill>
                <a:uFill>
                  <a:solidFill>
                    <a:srgbClr val="0000ED"/>
                  </a:solidFill>
                </a:uFill>
                <a:latin typeface="Times New Roman"/>
                <a:cs typeface="Times New Roman"/>
                <a:hlinkClick r:id="rId8" action="ppaction://hlinksldjump"/>
              </a:rPr>
              <a:t> </a:t>
            </a:r>
            <a:r>
              <a:rPr sz="1450" b="1" u="sng" spc="-10" dirty="0">
                <a:solidFill>
                  <a:srgbClr val="0000ED"/>
                </a:solidFill>
                <a:uFill>
                  <a:solidFill>
                    <a:srgbClr val="0000ED"/>
                  </a:solidFill>
                </a:uFill>
                <a:latin typeface="Times New Roman"/>
                <a:cs typeface="Times New Roman"/>
                <a:hlinkClick r:id="rId8" action="ppaction://hlinksldjump"/>
              </a:rPr>
              <a:t>Statements</a:t>
            </a:r>
            <a:endParaRPr sz="1450">
              <a:latin typeface="Times New Roman"/>
              <a:cs typeface="Times New Roman"/>
            </a:endParaRPr>
          </a:p>
          <a:p>
            <a:pPr marL="213360" marR="1607185" indent="-201295">
              <a:lnSpc>
                <a:spcPct val="136600"/>
              </a:lnSpc>
            </a:pPr>
            <a:r>
              <a:rPr sz="1450" b="1" u="sng" spc="-10" dirty="0">
                <a:solidFill>
                  <a:srgbClr val="0000ED"/>
                </a:solidFill>
                <a:uFill>
                  <a:solidFill>
                    <a:srgbClr val="0000ED"/>
                  </a:solidFill>
                </a:uFill>
                <a:latin typeface="Times New Roman"/>
                <a:cs typeface="Times New Roman"/>
                <a:hlinkClick r:id="rId9" action="ppaction://hlinksldjump"/>
              </a:rPr>
              <a:t>Using mySQL and </a:t>
            </a:r>
            <a:r>
              <a:rPr sz="1450" b="1" u="sng" spc="-15" dirty="0">
                <a:solidFill>
                  <a:srgbClr val="0000ED"/>
                </a:solidFill>
                <a:uFill>
                  <a:solidFill>
                    <a:srgbClr val="0000ED"/>
                  </a:solidFill>
                </a:uFill>
                <a:latin typeface="Times New Roman"/>
                <a:cs typeface="Times New Roman"/>
                <a:hlinkClick r:id="rId9" action="ppaction://hlinksldjump"/>
              </a:rPr>
              <a:t>PHP</a:t>
            </a:r>
            <a:r>
              <a:rPr sz="1450" b="1" u="sng" spc="-215" dirty="0">
                <a:solidFill>
                  <a:srgbClr val="0000ED"/>
                </a:solidFill>
                <a:uFill>
                  <a:solidFill>
                    <a:srgbClr val="0000ED"/>
                  </a:solidFill>
                </a:uFill>
                <a:latin typeface="Times New Roman"/>
                <a:cs typeface="Times New Roman"/>
                <a:hlinkClick r:id="rId9" action="ppaction://hlinksldjump"/>
              </a:rPr>
              <a:t> </a:t>
            </a:r>
            <a:r>
              <a:rPr sz="1450" b="1" u="sng" spc="-25" dirty="0">
                <a:solidFill>
                  <a:srgbClr val="0000ED"/>
                </a:solidFill>
                <a:uFill>
                  <a:solidFill>
                    <a:srgbClr val="0000ED"/>
                  </a:solidFill>
                </a:uFill>
                <a:latin typeface="Times New Roman"/>
                <a:cs typeface="Times New Roman"/>
                <a:hlinkClick r:id="rId9" action="ppaction://hlinksldjump"/>
              </a:rPr>
              <a:t>Together </a:t>
            </a:r>
            <a:r>
              <a:rPr sz="1450" b="1" spc="-2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9" action="ppaction://hlinksldjump"/>
              </a:rPr>
              <a:t>Introduction</a:t>
            </a:r>
            <a:endParaRPr sz="1450">
              <a:latin typeface="Times New Roman"/>
              <a:cs typeface="Times New Roman"/>
            </a:endParaRPr>
          </a:p>
          <a:p>
            <a:pPr marL="213360">
              <a:lnSpc>
                <a:spcPct val="100000"/>
              </a:lnSpc>
              <a:spcBef>
                <a:spcPts val="640"/>
              </a:spcBef>
            </a:pPr>
            <a:r>
              <a:rPr sz="1450" b="1" u="sng" spc="-10" dirty="0">
                <a:solidFill>
                  <a:srgbClr val="0000ED"/>
                </a:solidFill>
                <a:uFill>
                  <a:solidFill>
                    <a:srgbClr val="0000ED"/>
                  </a:solidFill>
                </a:uFill>
                <a:latin typeface="Times New Roman"/>
                <a:cs typeface="Times New Roman"/>
                <a:hlinkClick r:id="rId9" action="ppaction://hlinksldjump"/>
              </a:rPr>
              <a:t>Code!</a:t>
            </a:r>
            <a:endParaRPr sz="1450">
              <a:latin typeface="Times New Roman"/>
              <a:cs typeface="Times New Roman"/>
            </a:endParaRPr>
          </a:p>
          <a:p>
            <a:pPr marL="213360" marR="1600200" indent="210185">
              <a:lnSpc>
                <a:spcPct val="136600"/>
              </a:lnSpc>
            </a:pPr>
            <a:r>
              <a:rPr sz="1450" b="1" u="sng" spc="-10" dirty="0">
                <a:solidFill>
                  <a:srgbClr val="0000ED"/>
                </a:solidFill>
                <a:uFill>
                  <a:solidFill>
                    <a:srgbClr val="0000ED"/>
                  </a:solidFill>
                </a:uFill>
                <a:latin typeface="Times New Roman"/>
                <a:cs typeface="Times New Roman"/>
              </a:rPr>
              <a:t>Code Listing: </a:t>
            </a:r>
            <a:r>
              <a:rPr sz="1450" b="1" u="sng" spc="-15" dirty="0">
                <a:solidFill>
                  <a:srgbClr val="0000ED"/>
                </a:solidFill>
                <a:uFill>
                  <a:solidFill>
                    <a:srgbClr val="0000ED"/>
                  </a:solidFill>
                </a:uFill>
                <a:latin typeface="Times New Roman"/>
                <a:cs typeface="Times New Roman"/>
              </a:rPr>
              <a:t>createdb.php </a:t>
            </a:r>
            <a:r>
              <a:rPr sz="1450" b="1" spc="-1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0" action="ppaction://hlinksldjump"/>
              </a:rPr>
              <a:t>Code Explained:</a:t>
            </a:r>
            <a:r>
              <a:rPr sz="1450" b="1" u="sng" spc="-25" dirty="0">
                <a:solidFill>
                  <a:srgbClr val="0000ED"/>
                </a:solidFill>
                <a:uFill>
                  <a:solidFill>
                    <a:srgbClr val="0000ED"/>
                  </a:solidFill>
                </a:uFill>
                <a:latin typeface="Times New Roman"/>
                <a:cs typeface="Times New Roman"/>
                <a:hlinkClick r:id="rId10" action="ppaction://hlinksldjump"/>
              </a:rPr>
              <a:t> </a:t>
            </a:r>
            <a:r>
              <a:rPr sz="1450" b="1" u="sng" spc="-15" dirty="0">
                <a:solidFill>
                  <a:srgbClr val="0000ED"/>
                </a:solidFill>
                <a:uFill>
                  <a:solidFill>
                    <a:srgbClr val="0000ED"/>
                  </a:solidFill>
                </a:uFill>
                <a:latin typeface="Times New Roman"/>
                <a:cs typeface="Times New Roman"/>
                <a:hlinkClick r:id="rId10" action="ppaction://hlinksldjump"/>
              </a:rPr>
              <a:t>createdb.php</a:t>
            </a:r>
            <a:endParaRPr sz="1450">
              <a:latin typeface="Times New Roman"/>
              <a:cs typeface="Times New Roman"/>
            </a:endParaRPr>
          </a:p>
          <a:p>
            <a:pPr marL="423545">
              <a:lnSpc>
                <a:spcPct val="100000"/>
              </a:lnSpc>
              <a:spcBef>
                <a:spcPts val="635"/>
              </a:spcBef>
            </a:pPr>
            <a:r>
              <a:rPr sz="1450" b="1" u="sng" spc="-30" dirty="0">
                <a:solidFill>
                  <a:srgbClr val="0000ED"/>
                </a:solidFill>
                <a:uFill>
                  <a:solidFill>
                    <a:srgbClr val="0000ED"/>
                  </a:solidFill>
                </a:uFill>
                <a:latin typeface="Times New Roman"/>
                <a:cs typeface="Times New Roman"/>
                <a:hlinkClick r:id="rId11" action="ppaction://hlinksldjump"/>
              </a:rPr>
              <a:t>Hey, </a:t>
            </a:r>
            <a:r>
              <a:rPr sz="1450" b="1" u="sng" spc="-20" dirty="0">
                <a:solidFill>
                  <a:srgbClr val="0000ED"/>
                </a:solidFill>
                <a:uFill>
                  <a:solidFill>
                    <a:srgbClr val="0000ED"/>
                  </a:solidFill>
                </a:uFill>
                <a:latin typeface="Times New Roman"/>
                <a:cs typeface="Times New Roman"/>
                <a:hlinkClick r:id="rId11" action="ppaction://hlinksldjump"/>
              </a:rPr>
              <a:t>where’s </a:t>
            </a:r>
            <a:r>
              <a:rPr sz="1450" b="1" u="sng" spc="-10" dirty="0">
                <a:solidFill>
                  <a:srgbClr val="0000ED"/>
                </a:solidFill>
                <a:uFill>
                  <a:solidFill>
                    <a:srgbClr val="0000ED"/>
                  </a:solidFill>
                </a:uFill>
                <a:latin typeface="Times New Roman"/>
                <a:cs typeface="Times New Roman"/>
                <a:hlinkClick r:id="rId11" action="ppaction://hlinksldjump"/>
              </a:rPr>
              <a:t>the</a:t>
            </a:r>
            <a:r>
              <a:rPr sz="1450" b="1" u="sng" spc="30" dirty="0">
                <a:solidFill>
                  <a:srgbClr val="0000ED"/>
                </a:solidFill>
                <a:uFill>
                  <a:solidFill>
                    <a:srgbClr val="0000ED"/>
                  </a:solidFill>
                </a:uFill>
                <a:latin typeface="Times New Roman"/>
                <a:cs typeface="Times New Roman"/>
                <a:hlinkClick r:id="rId11" action="ppaction://hlinksldjump"/>
              </a:rPr>
              <a:t> </a:t>
            </a:r>
            <a:r>
              <a:rPr sz="1450" b="1" u="sng" spc="-15" dirty="0">
                <a:solidFill>
                  <a:srgbClr val="0000ED"/>
                </a:solidFill>
                <a:uFill>
                  <a:solidFill>
                    <a:srgbClr val="0000ED"/>
                  </a:solidFill>
                </a:uFill>
                <a:latin typeface="Times New Roman"/>
                <a:cs typeface="Times New Roman"/>
                <a:hlinkClick r:id="rId11" action="ppaction://hlinksldjump"/>
              </a:rPr>
              <a:t>HTML?</a:t>
            </a:r>
            <a:endParaRPr sz="1450">
              <a:latin typeface="Times New Roman"/>
              <a:cs typeface="Times New Roman"/>
            </a:endParaRPr>
          </a:p>
          <a:p>
            <a:pPr marL="213360" marR="5080" indent="-201295">
              <a:lnSpc>
                <a:spcPct val="136600"/>
              </a:lnSpc>
            </a:pPr>
            <a:r>
              <a:rPr sz="1450" b="1" u="sng" spc="-15" dirty="0">
                <a:solidFill>
                  <a:srgbClr val="0000ED"/>
                </a:solidFill>
                <a:uFill>
                  <a:solidFill>
                    <a:srgbClr val="0000ED"/>
                  </a:solidFill>
                </a:uFill>
                <a:latin typeface="Times New Roman"/>
                <a:cs typeface="Times New Roman"/>
                <a:hlinkClick r:id="rId12" action="ppaction://hlinksldjump"/>
              </a:rPr>
              <a:t>Creating </a:t>
            </a:r>
            <a:r>
              <a:rPr sz="1450" b="1" u="sng" spc="-10" dirty="0">
                <a:solidFill>
                  <a:srgbClr val="0000ED"/>
                </a:solidFill>
                <a:uFill>
                  <a:solidFill>
                    <a:srgbClr val="0000ED"/>
                  </a:solidFill>
                </a:uFill>
                <a:latin typeface="Times New Roman"/>
                <a:cs typeface="Times New Roman"/>
                <a:hlinkClick r:id="rId12" action="ppaction://hlinksldjump"/>
              </a:rPr>
              <a:t>forms to </a:t>
            </a:r>
            <a:r>
              <a:rPr sz="1450" b="1" u="sng" spc="-20" dirty="0">
                <a:solidFill>
                  <a:srgbClr val="0000ED"/>
                </a:solidFill>
                <a:uFill>
                  <a:solidFill>
                    <a:srgbClr val="0000ED"/>
                  </a:solidFill>
                </a:uFill>
                <a:latin typeface="Times New Roman"/>
                <a:cs typeface="Times New Roman"/>
                <a:hlinkClick r:id="rId12" action="ppaction://hlinksldjump"/>
              </a:rPr>
              <a:t>Display, </a:t>
            </a:r>
            <a:r>
              <a:rPr sz="1450" b="1" u="sng" spc="-10" dirty="0">
                <a:solidFill>
                  <a:srgbClr val="0000ED"/>
                </a:solidFill>
                <a:uFill>
                  <a:solidFill>
                    <a:srgbClr val="0000ED"/>
                  </a:solidFill>
                </a:uFill>
                <a:latin typeface="Times New Roman"/>
                <a:cs typeface="Times New Roman"/>
                <a:hlinkClick r:id="rId12" action="ppaction://hlinksldjump"/>
              </a:rPr>
              <a:t>Add, Edit, and Delete data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2" action="ppaction://hlinksldjump"/>
              </a:rPr>
              <a:t>Introduction</a:t>
            </a:r>
            <a:endParaRPr sz="1450">
              <a:latin typeface="Times New Roman"/>
              <a:cs typeface="Times New Roman"/>
            </a:endParaRPr>
          </a:p>
          <a:p>
            <a:pPr marL="423545" marR="1205865" indent="-210820">
              <a:lnSpc>
                <a:spcPct val="136600"/>
              </a:lnSpc>
            </a:pPr>
            <a:r>
              <a:rPr sz="1450" b="1" u="sng" spc="-10" dirty="0">
                <a:solidFill>
                  <a:srgbClr val="0000ED"/>
                </a:solidFill>
                <a:uFill>
                  <a:solidFill>
                    <a:srgbClr val="0000ED"/>
                  </a:solidFill>
                </a:uFill>
                <a:latin typeface="Times New Roman"/>
                <a:cs typeface="Times New Roman"/>
                <a:hlinkClick r:id="rId12" action="ppaction://hlinksldjump"/>
              </a:rPr>
              <a:t>Forms that Add Data to a Database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2" action="ppaction://hlinksldjump"/>
              </a:rPr>
              <a:t>A Basic</a:t>
            </a:r>
            <a:r>
              <a:rPr sz="1450" b="1" u="sng" spc="-85" dirty="0">
                <a:solidFill>
                  <a:srgbClr val="0000ED"/>
                </a:solidFill>
                <a:uFill>
                  <a:solidFill>
                    <a:srgbClr val="0000ED"/>
                  </a:solidFill>
                </a:uFill>
                <a:latin typeface="Times New Roman"/>
                <a:cs typeface="Times New Roman"/>
                <a:hlinkClick r:id="rId12" action="ppaction://hlinksldjump"/>
              </a:rPr>
              <a:t> </a:t>
            </a:r>
            <a:r>
              <a:rPr sz="1450" b="1" u="sng" spc="-10" dirty="0">
                <a:solidFill>
                  <a:srgbClr val="0000ED"/>
                </a:solidFill>
                <a:uFill>
                  <a:solidFill>
                    <a:srgbClr val="0000ED"/>
                  </a:solidFill>
                </a:uFill>
                <a:latin typeface="Times New Roman"/>
                <a:cs typeface="Times New Roman"/>
                <a:hlinkClick r:id="rId12" action="ppaction://hlinksldjump"/>
              </a:rPr>
              <a:t>Form</a:t>
            </a:r>
            <a:endParaRPr sz="1450">
              <a:latin typeface="Times New Roman"/>
              <a:cs typeface="Times New Roman"/>
            </a:endParaRPr>
          </a:p>
          <a:p>
            <a:pPr marL="423545" marR="2767330" algn="just">
              <a:lnSpc>
                <a:spcPct val="136600"/>
              </a:lnSpc>
            </a:pPr>
            <a:r>
              <a:rPr sz="1450" b="1" u="sng" spc="-15" dirty="0">
                <a:solidFill>
                  <a:srgbClr val="0000ED"/>
                </a:solidFill>
                <a:uFill>
                  <a:solidFill>
                    <a:srgbClr val="0000ED"/>
                  </a:solidFill>
                </a:uFill>
                <a:latin typeface="Times New Roman"/>
                <a:cs typeface="Times New Roman"/>
                <a:hlinkClick r:id="rId12" action="ppaction://hlinksldjump"/>
              </a:rPr>
              <a:t>HTML</a:t>
            </a:r>
            <a:r>
              <a:rPr sz="1450" b="1" u="sng" spc="-155" dirty="0">
                <a:solidFill>
                  <a:srgbClr val="0000ED"/>
                </a:solidFill>
                <a:uFill>
                  <a:solidFill>
                    <a:srgbClr val="0000ED"/>
                  </a:solidFill>
                </a:uFill>
                <a:latin typeface="Times New Roman"/>
                <a:cs typeface="Times New Roman"/>
                <a:hlinkClick r:id="rId12" action="ppaction://hlinksldjump"/>
              </a:rPr>
              <a:t> </a:t>
            </a:r>
            <a:r>
              <a:rPr sz="1450" b="1" u="sng" spc="-10" dirty="0">
                <a:solidFill>
                  <a:srgbClr val="0000ED"/>
                </a:solidFill>
                <a:uFill>
                  <a:solidFill>
                    <a:srgbClr val="0000ED"/>
                  </a:solidFill>
                </a:uFill>
                <a:latin typeface="Times New Roman"/>
                <a:cs typeface="Times New Roman"/>
                <a:hlinkClick r:id="rId12" action="ppaction://hlinksldjump"/>
              </a:rPr>
              <a:t>Code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3" action="ppaction://hlinksldjump"/>
              </a:rPr>
              <a:t>Form</a:t>
            </a:r>
            <a:r>
              <a:rPr sz="1450" b="1" u="sng" spc="-80" dirty="0">
                <a:solidFill>
                  <a:srgbClr val="0000ED"/>
                </a:solidFill>
                <a:uFill>
                  <a:solidFill>
                    <a:srgbClr val="0000ED"/>
                  </a:solidFill>
                </a:uFill>
                <a:latin typeface="Times New Roman"/>
                <a:cs typeface="Times New Roman"/>
                <a:hlinkClick r:id="rId13" action="ppaction://hlinksldjump"/>
              </a:rPr>
              <a:t> </a:t>
            </a:r>
            <a:r>
              <a:rPr sz="1450" b="1" u="sng" spc="-10" dirty="0">
                <a:solidFill>
                  <a:srgbClr val="0000ED"/>
                </a:solidFill>
                <a:uFill>
                  <a:solidFill>
                    <a:srgbClr val="0000ED"/>
                  </a:solidFill>
                </a:uFill>
                <a:latin typeface="Times New Roman"/>
                <a:cs typeface="Times New Roman"/>
                <a:hlinkClick r:id="rId13" action="ppaction://hlinksldjump"/>
              </a:rPr>
              <a:t>Action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3" action="ppaction://hlinksldjump"/>
              </a:rPr>
              <a:t>PHP</a:t>
            </a:r>
            <a:r>
              <a:rPr sz="1450" b="1" u="sng" spc="-100" dirty="0">
                <a:solidFill>
                  <a:srgbClr val="0000ED"/>
                </a:solidFill>
                <a:uFill>
                  <a:solidFill>
                    <a:srgbClr val="0000ED"/>
                  </a:solidFill>
                </a:uFill>
                <a:latin typeface="Times New Roman"/>
                <a:cs typeface="Times New Roman"/>
                <a:hlinkClick r:id="rId13" action="ppaction://hlinksldjump"/>
              </a:rPr>
              <a:t> </a:t>
            </a:r>
            <a:r>
              <a:rPr sz="1450" b="1" u="sng" spc="-10" dirty="0">
                <a:solidFill>
                  <a:srgbClr val="0000ED"/>
                </a:solidFill>
                <a:uFill>
                  <a:solidFill>
                    <a:srgbClr val="0000ED"/>
                  </a:solidFill>
                </a:uFill>
                <a:latin typeface="Times New Roman"/>
                <a:cs typeface="Times New Roman"/>
                <a:hlinkClick r:id="rId13" action="ppaction://hlinksldjump"/>
              </a:rPr>
              <a:t>Code</a:t>
            </a:r>
            <a:endParaRPr sz="1450">
              <a:latin typeface="Times New Roman"/>
              <a:cs typeface="Times New Roman"/>
            </a:endParaRPr>
          </a:p>
          <a:p>
            <a:pPr marL="423545" marR="17145" indent="-210820">
              <a:lnSpc>
                <a:spcPct val="136600"/>
              </a:lnSpc>
            </a:pPr>
            <a:r>
              <a:rPr sz="1450" b="1" u="sng" spc="-10" dirty="0">
                <a:solidFill>
                  <a:srgbClr val="0000ED"/>
                </a:solidFill>
                <a:uFill>
                  <a:solidFill>
                    <a:srgbClr val="0000ED"/>
                  </a:solidFill>
                </a:uFill>
                <a:latin typeface="Times New Roman"/>
                <a:cs typeface="Times New Roman"/>
                <a:hlinkClick r:id="rId14" action="ppaction://hlinksldjump"/>
              </a:rPr>
              <a:t>A Brief </a:t>
            </a:r>
            <a:r>
              <a:rPr sz="1450" b="1" u="sng" spc="-20" dirty="0">
                <a:solidFill>
                  <a:srgbClr val="0000ED"/>
                </a:solidFill>
                <a:uFill>
                  <a:solidFill>
                    <a:srgbClr val="0000ED"/>
                  </a:solidFill>
                </a:uFill>
                <a:latin typeface="Times New Roman"/>
                <a:cs typeface="Times New Roman"/>
                <a:hlinkClick r:id="rId14" action="ppaction://hlinksldjump"/>
              </a:rPr>
              <a:t>Time </a:t>
            </a:r>
            <a:r>
              <a:rPr sz="1450" b="1" u="sng" spc="-10" dirty="0">
                <a:solidFill>
                  <a:srgbClr val="0000ED"/>
                </a:solidFill>
                <a:uFill>
                  <a:solidFill>
                    <a:srgbClr val="0000ED"/>
                  </a:solidFill>
                </a:uFill>
                <a:latin typeface="Times New Roman"/>
                <a:cs typeface="Times New Roman"/>
                <a:hlinkClick r:id="rId14" action="ppaction://hlinksldjump"/>
              </a:rPr>
              <a:t>Out…include files and </a:t>
            </a:r>
            <a:r>
              <a:rPr sz="1450" b="1" u="sng" spc="-15" dirty="0">
                <a:solidFill>
                  <a:srgbClr val="0000ED"/>
                </a:solidFill>
                <a:uFill>
                  <a:solidFill>
                    <a:srgbClr val="0000ED"/>
                  </a:solidFill>
                </a:uFill>
                <a:latin typeface="Times New Roman"/>
                <a:cs typeface="Times New Roman"/>
                <a:hlinkClick r:id="rId14" action="ppaction://hlinksldjump"/>
              </a:rPr>
              <a:t>SQL </a:t>
            </a:r>
            <a:r>
              <a:rPr sz="1450" b="1" u="sng" spc="-10" dirty="0">
                <a:solidFill>
                  <a:srgbClr val="0000ED"/>
                </a:solidFill>
                <a:uFill>
                  <a:solidFill>
                    <a:srgbClr val="0000ED"/>
                  </a:solidFill>
                </a:uFill>
                <a:latin typeface="Times New Roman"/>
                <a:cs typeface="Times New Roman"/>
                <a:hlinkClick r:id="rId14" action="ppaction://hlinksldjump"/>
              </a:rPr>
              <a:t>Injection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4" action="ppaction://hlinksldjump"/>
              </a:rPr>
              <a:t>Include Files</a:t>
            </a:r>
            <a:endParaRPr sz="1450">
              <a:latin typeface="Times New Roman"/>
              <a:cs typeface="Times New Roman"/>
            </a:endParaRPr>
          </a:p>
          <a:p>
            <a:pPr marL="423545">
              <a:lnSpc>
                <a:spcPct val="100000"/>
              </a:lnSpc>
              <a:spcBef>
                <a:spcPts val="635"/>
              </a:spcBef>
            </a:pPr>
            <a:r>
              <a:rPr sz="1450" b="1" u="sng" spc="-15" dirty="0">
                <a:solidFill>
                  <a:srgbClr val="0000ED"/>
                </a:solidFill>
                <a:uFill>
                  <a:solidFill>
                    <a:srgbClr val="0000ED"/>
                  </a:solidFill>
                </a:uFill>
                <a:latin typeface="Times New Roman"/>
                <a:cs typeface="Times New Roman"/>
                <a:hlinkClick r:id="rId15" action="ppaction://hlinksldjump"/>
              </a:rPr>
              <a:t>SQL</a:t>
            </a:r>
            <a:r>
              <a:rPr sz="1450" b="1" u="sng" spc="-90" dirty="0">
                <a:solidFill>
                  <a:srgbClr val="0000ED"/>
                </a:solidFill>
                <a:uFill>
                  <a:solidFill>
                    <a:srgbClr val="0000ED"/>
                  </a:solidFill>
                </a:uFill>
                <a:latin typeface="Times New Roman"/>
                <a:cs typeface="Times New Roman"/>
                <a:hlinkClick r:id="rId15" action="ppaction://hlinksldjump"/>
              </a:rPr>
              <a:t> </a:t>
            </a:r>
            <a:r>
              <a:rPr sz="1450" b="1" u="sng" spc="-10" dirty="0">
                <a:solidFill>
                  <a:srgbClr val="0000ED"/>
                </a:solidFill>
                <a:uFill>
                  <a:solidFill>
                    <a:srgbClr val="0000ED"/>
                  </a:solidFill>
                </a:uFill>
                <a:latin typeface="Times New Roman"/>
                <a:cs typeface="Times New Roman"/>
                <a:hlinkClick r:id="rId15" action="ppaction://hlinksldjump"/>
              </a:rPr>
              <a:t>Injection</a:t>
            </a:r>
            <a:endParaRPr sz="1450">
              <a:latin typeface="Times New Roman"/>
              <a:cs typeface="Times New Roman"/>
            </a:endParaRPr>
          </a:p>
          <a:p>
            <a:pPr marL="213360" marR="1236980">
              <a:lnSpc>
                <a:spcPct val="136600"/>
              </a:lnSpc>
            </a:pPr>
            <a:r>
              <a:rPr sz="1450" b="1" u="sng" spc="-10" dirty="0">
                <a:solidFill>
                  <a:srgbClr val="0000ED"/>
                </a:solidFill>
                <a:uFill>
                  <a:solidFill>
                    <a:srgbClr val="0000ED"/>
                  </a:solidFill>
                </a:uFill>
                <a:latin typeface="Times New Roman"/>
                <a:cs typeface="Times New Roman"/>
                <a:hlinkClick r:id="rId16" action="ppaction://hlinksldjump"/>
              </a:rPr>
              <a:t>Forms that Display Summary Data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7" action="ppaction://hlinksldjump"/>
              </a:rPr>
              <a:t>Code</a:t>
            </a:r>
            <a:endParaRPr sz="1450">
              <a:latin typeface="Times New Roman"/>
              <a:cs typeface="Times New Roman"/>
            </a:endParaRPr>
          </a:p>
          <a:p>
            <a:pPr marL="423545">
              <a:lnSpc>
                <a:spcPct val="100000"/>
              </a:lnSpc>
              <a:spcBef>
                <a:spcPts val="635"/>
              </a:spcBef>
            </a:pPr>
            <a:r>
              <a:rPr sz="1450" b="1" u="sng" spc="-10" dirty="0">
                <a:solidFill>
                  <a:srgbClr val="0000ED"/>
                </a:solidFill>
                <a:uFill>
                  <a:solidFill>
                    <a:srgbClr val="0000ED"/>
                  </a:solidFill>
                </a:uFill>
                <a:latin typeface="Times New Roman"/>
                <a:cs typeface="Times New Roman"/>
                <a:hlinkClick r:id="rId18" action="ppaction://hlinksldjump"/>
              </a:rPr>
              <a:t>Code Explained</a:t>
            </a:r>
            <a:endParaRPr sz="1450">
              <a:latin typeface="Times New Roman"/>
              <a:cs typeface="Times New Roman"/>
            </a:endParaRPr>
          </a:p>
          <a:p>
            <a:pPr marL="423545" marR="577850">
              <a:lnSpc>
                <a:spcPct val="136600"/>
              </a:lnSpc>
            </a:pPr>
            <a:r>
              <a:rPr sz="1450" b="1" u="sng" spc="-15" dirty="0">
                <a:solidFill>
                  <a:srgbClr val="0000ED"/>
                </a:solidFill>
                <a:uFill>
                  <a:solidFill>
                    <a:srgbClr val="0000ED"/>
                  </a:solidFill>
                </a:uFill>
                <a:latin typeface="Times New Roman"/>
                <a:cs typeface="Times New Roman"/>
                <a:hlinkClick r:id="rId19" action="ppaction://hlinksldjump"/>
              </a:rPr>
              <a:t>Exercise: </a:t>
            </a:r>
            <a:r>
              <a:rPr sz="1450" b="1" u="sng" spc="-25" dirty="0">
                <a:solidFill>
                  <a:srgbClr val="0000ED"/>
                </a:solidFill>
                <a:uFill>
                  <a:solidFill>
                    <a:srgbClr val="0000ED"/>
                  </a:solidFill>
                </a:uFill>
                <a:latin typeface="Times New Roman"/>
                <a:cs typeface="Times New Roman"/>
                <a:hlinkClick r:id="rId19" action="ppaction://hlinksldjump"/>
              </a:rPr>
              <a:t>Tweaking </a:t>
            </a:r>
            <a:r>
              <a:rPr sz="1450" b="1" u="sng" spc="-10" dirty="0">
                <a:solidFill>
                  <a:srgbClr val="0000ED"/>
                </a:solidFill>
                <a:uFill>
                  <a:solidFill>
                    <a:srgbClr val="0000ED"/>
                  </a:solidFill>
                </a:uFill>
                <a:latin typeface="Times New Roman"/>
                <a:cs typeface="Times New Roman"/>
                <a:hlinkClick r:id="rId19" action="ppaction://hlinksldjump"/>
              </a:rPr>
              <a:t>the </a:t>
            </a:r>
            <a:r>
              <a:rPr sz="1450" b="1" u="sng" spc="-15" dirty="0">
                <a:solidFill>
                  <a:srgbClr val="0000ED"/>
                </a:solidFill>
                <a:uFill>
                  <a:solidFill>
                    <a:srgbClr val="0000ED"/>
                  </a:solidFill>
                </a:uFill>
                <a:latin typeface="Times New Roman"/>
                <a:cs typeface="Times New Roman"/>
                <a:hlinkClick r:id="rId19" action="ppaction://hlinksldjump"/>
              </a:rPr>
              <a:t>SELECT </a:t>
            </a:r>
            <a:r>
              <a:rPr sz="1450" b="1" spc="-1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20" action="ppaction://hlinksldjump"/>
              </a:rPr>
              <a:t>Improving </a:t>
            </a:r>
            <a:r>
              <a:rPr sz="1450" b="1" u="sng" spc="-10" dirty="0">
                <a:solidFill>
                  <a:srgbClr val="0000ED"/>
                </a:solidFill>
                <a:uFill>
                  <a:solidFill>
                    <a:srgbClr val="0000ED"/>
                  </a:solidFill>
                </a:uFill>
                <a:latin typeface="Times New Roman"/>
                <a:cs typeface="Times New Roman"/>
                <a:hlinkClick r:id="rId20" action="ppaction://hlinksldjump"/>
              </a:rPr>
              <a:t>the look </a:t>
            </a:r>
            <a:r>
              <a:rPr sz="1450" b="1" u="sng" spc="-5" dirty="0">
                <a:solidFill>
                  <a:srgbClr val="0000ED"/>
                </a:solidFill>
                <a:uFill>
                  <a:solidFill>
                    <a:srgbClr val="0000ED"/>
                  </a:solidFill>
                </a:uFill>
                <a:latin typeface="Times New Roman"/>
                <a:cs typeface="Times New Roman"/>
                <a:hlinkClick r:id="rId20" action="ppaction://hlinksldjump"/>
              </a:rPr>
              <a:t>of </a:t>
            </a:r>
            <a:r>
              <a:rPr sz="1450" b="1" u="sng" spc="-10" dirty="0">
                <a:solidFill>
                  <a:srgbClr val="0000ED"/>
                </a:solidFill>
                <a:uFill>
                  <a:solidFill>
                    <a:srgbClr val="0000ED"/>
                  </a:solidFill>
                </a:uFill>
                <a:latin typeface="Times New Roman"/>
                <a:cs typeface="Times New Roman"/>
                <a:hlinkClick r:id="rId20" action="ppaction://hlinksldjump"/>
              </a:rPr>
              <a:t>the table with CSS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21" action="ppaction://hlinksldjump"/>
              </a:rPr>
              <a:t>CSS Explained</a:t>
            </a:r>
            <a:endParaRPr sz="145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673270"/>
            <a:ext cx="1436370" cy="245110"/>
          </a:xfrm>
          <a:prstGeom prst="rect">
            <a:avLst/>
          </a:prstGeom>
        </p:spPr>
        <p:txBody>
          <a:bodyPr vert="horz" wrap="square" lIns="0" tIns="11430" rIns="0" bIns="0" rtlCol="0">
            <a:spAutoFit/>
          </a:bodyPr>
          <a:lstStyle/>
          <a:p>
            <a:pPr marL="12700">
              <a:lnSpc>
                <a:spcPct val="100000"/>
              </a:lnSpc>
              <a:spcBef>
                <a:spcPts val="90"/>
              </a:spcBef>
            </a:pPr>
            <a:r>
              <a:rPr sz="1450" spc="-25" dirty="0">
                <a:latin typeface="Times New Roman"/>
                <a:cs typeface="Times New Roman"/>
              </a:rPr>
              <a:t>Here’s </a:t>
            </a:r>
            <a:r>
              <a:rPr sz="1450" spc="-10" dirty="0">
                <a:latin typeface="Times New Roman"/>
                <a:cs typeface="Times New Roman"/>
              </a:rPr>
              <a:t>an</a:t>
            </a:r>
            <a:r>
              <a:rPr sz="1450" spc="-35" dirty="0">
                <a:latin typeface="Times New Roman"/>
                <a:cs typeface="Times New Roman"/>
              </a:rPr>
              <a:t> </a:t>
            </a:r>
            <a:r>
              <a:rPr sz="1450" spc="-10" dirty="0">
                <a:latin typeface="Times New Roman"/>
                <a:cs typeface="Times New Roman"/>
              </a:rPr>
              <a:t>example:</a:t>
            </a:r>
            <a:endParaRPr sz="1450">
              <a:latin typeface="Times New Roman"/>
              <a:cs typeface="Times New Roman"/>
            </a:endParaRPr>
          </a:p>
        </p:txBody>
      </p:sp>
      <p:sp>
        <p:nvSpPr>
          <p:cNvPr id="3" name="object 3"/>
          <p:cNvSpPr/>
          <p:nvPr/>
        </p:nvSpPr>
        <p:spPr>
          <a:xfrm>
            <a:off x="2943587" y="1006089"/>
            <a:ext cx="1672826" cy="153657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850083"/>
            <a:ext cx="6101715" cy="105918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This code would print </a:t>
            </a:r>
            <a:r>
              <a:rPr sz="1450" spc="-5" dirty="0">
                <a:latin typeface="Times New Roman"/>
                <a:cs typeface="Times New Roman"/>
              </a:rPr>
              <a:t>out </a:t>
            </a:r>
            <a:r>
              <a:rPr sz="1450" spc="-10" dirty="0">
                <a:latin typeface="Times New Roman"/>
                <a:cs typeface="Times New Roman"/>
              </a:rPr>
              <a:t>the numbers 1 to </a:t>
            </a:r>
            <a:r>
              <a:rPr sz="1450" spc="-5" dirty="0">
                <a:latin typeface="Times New Roman"/>
                <a:cs typeface="Times New Roman"/>
              </a:rPr>
              <a:t>10. </a:t>
            </a:r>
            <a:r>
              <a:rPr sz="1450" spc="-10" dirty="0">
                <a:latin typeface="Times New Roman"/>
                <a:cs typeface="Times New Roman"/>
              </a:rPr>
              <a:t>A common use </a:t>
            </a:r>
            <a:r>
              <a:rPr sz="1450" spc="-5" dirty="0">
                <a:latin typeface="Times New Roman"/>
                <a:cs typeface="Times New Roman"/>
              </a:rPr>
              <a:t>of a </a:t>
            </a:r>
            <a:r>
              <a:rPr sz="1450" spc="-10" dirty="0">
                <a:latin typeface="Times New Roman"/>
                <a:cs typeface="Times New Roman"/>
              </a:rPr>
              <a:t>while loop is to  continue to print something as long as you had database records to</a:t>
            </a:r>
            <a:r>
              <a:rPr sz="1450" spc="95" dirty="0">
                <a:latin typeface="Times New Roman"/>
                <a:cs typeface="Times New Roman"/>
              </a:rPr>
              <a:t> </a:t>
            </a:r>
            <a:r>
              <a:rPr sz="1450" spc="-10" dirty="0">
                <a:latin typeface="Times New Roman"/>
                <a:cs typeface="Times New Roman"/>
              </a:rPr>
              <a:t>process.</a:t>
            </a:r>
            <a:endParaRPr sz="1450">
              <a:latin typeface="Times New Roman"/>
              <a:cs typeface="Times New Roman"/>
            </a:endParaRPr>
          </a:p>
          <a:p>
            <a:pPr marL="12700">
              <a:lnSpc>
                <a:spcPct val="100000"/>
              </a:lnSpc>
              <a:spcBef>
                <a:spcPts val="590"/>
              </a:spcBef>
            </a:pPr>
            <a:r>
              <a:rPr sz="1450" b="1" i="1" spc="-15" dirty="0">
                <a:solidFill>
                  <a:srgbClr val="003366"/>
                </a:solidFill>
                <a:latin typeface="Times New Roman"/>
                <a:cs typeface="Times New Roman"/>
              </a:rPr>
              <a:t>PHP</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for</a:t>
            </a:r>
            <a:endParaRPr sz="1450">
              <a:latin typeface="Times New Roman"/>
              <a:cs typeface="Times New Roman"/>
            </a:endParaRPr>
          </a:p>
          <a:p>
            <a:pPr marL="12700">
              <a:lnSpc>
                <a:spcPct val="100000"/>
              </a:lnSpc>
              <a:spcBef>
                <a:spcPts val="640"/>
              </a:spcBef>
            </a:pPr>
            <a:r>
              <a:rPr sz="1450" spc="-10" dirty="0">
                <a:latin typeface="Times New Roman"/>
                <a:cs typeface="Times New Roman"/>
              </a:rPr>
              <a:t>For loops are </a:t>
            </a:r>
            <a:r>
              <a:rPr sz="1450" spc="-5" dirty="0">
                <a:latin typeface="Times New Roman"/>
                <a:cs typeface="Times New Roman"/>
              </a:rPr>
              <a:t>a </a:t>
            </a:r>
            <a:r>
              <a:rPr sz="1450" spc="-10" dirty="0">
                <a:latin typeface="Times New Roman"/>
                <a:cs typeface="Times New Roman"/>
              </a:rPr>
              <a:t>bit more complex. The syntax for </a:t>
            </a:r>
            <a:r>
              <a:rPr sz="1450" spc="-5" dirty="0">
                <a:latin typeface="Times New Roman"/>
                <a:cs typeface="Times New Roman"/>
              </a:rPr>
              <a:t>a </a:t>
            </a:r>
            <a:r>
              <a:rPr sz="1450" spc="-10" dirty="0">
                <a:latin typeface="Times New Roman"/>
                <a:cs typeface="Times New Roman"/>
              </a:rPr>
              <a:t>for loop is as</a:t>
            </a:r>
            <a:r>
              <a:rPr sz="1450" spc="95"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p:txBody>
      </p:sp>
      <p:sp>
        <p:nvSpPr>
          <p:cNvPr id="5" name="object 5"/>
          <p:cNvSpPr/>
          <p:nvPr/>
        </p:nvSpPr>
        <p:spPr>
          <a:xfrm>
            <a:off x="1343889" y="3996921"/>
            <a:ext cx="4872222" cy="128047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184873" y="5597519"/>
            <a:ext cx="877569" cy="210820"/>
          </a:xfrm>
          <a:custGeom>
            <a:avLst/>
            <a:gdLst/>
            <a:ahLst/>
            <a:cxnLst/>
            <a:rect l="l" t="t" r="r" b="b"/>
            <a:pathLst>
              <a:path w="877569" h="210820">
                <a:moveTo>
                  <a:pt x="877548" y="210364"/>
                </a:moveTo>
                <a:lnTo>
                  <a:pt x="0" y="210364"/>
                </a:lnTo>
                <a:lnTo>
                  <a:pt x="0" y="0"/>
                </a:lnTo>
                <a:lnTo>
                  <a:pt x="877548" y="0"/>
                </a:lnTo>
                <a:lnTo>
                  <a:pt x="877548" y="210364"/>
                </a:lnTo>
                <a:close/>
              </a:path>
            </a:pathLst>
          </a:custGeom>
          <a:solidFill>
            <a:srgbClr val="FFFF99"/>
          </a:solidFill>
        </p:spPr>
        <p:txBody>
          <a:bodyPr wrap="square" lIns="0" tIns="0" rIns="0" bIns="0" rtlCol="0"/>
          <a:lstStyle/>
          <a:p>
            <a:endParaRPr/>
          </a:p>
        </p:txBody>
      </p:sp>
      <p:sp>
        <p:nvSpPr>
          <p:cNvPr id="7" name="object 7"/>
          <p:cNvSpPr txBox="1"/>
          <p:nvPr/>
        </p:nvSpPr>
        <p:spPr>
          <a:xfrm>
            <a:off x="618181" y="5566526"/>
            <a:ext cx="642556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The first expression (expression1) is executed once, no matter what, at the beginning</a:t>
            </a:r>
            <a:r>
              <a:rPr sz="1450" spc="160" dirty="0">
                <a:latin typeface="Times New Roman"/>
                <a:cs typeface="Times New Roman"/>
              </a:rPr>
              <a:t> </a:t>
            </a:r>
            <a:r>
              <a:rPr sz="1450" spc="-5" dirty="0">
                <a:latin typeface="Times New Roman"/>
                <a:cs typeface="Times New Roman"/>
              </a:rPr>
              <a:t>of</a:t>
            </a:r>
            <a:endParaRPr sz="1450">
              <a:latin typeface="Times New Roman"/>
              <a:cs typeface="Times New Roman"/>
            </a:endParaRPr>
          </a:p>
        </p:txBody>
      </p:sp>
      <p:sp>
        <p:nvSpPr>
          <p:cNvPr id="8" name="object 8"/>
          <p:cNvSpPr txBox="1"/>
          <p:nvPr/>
        </p:nvSpPr>
        <p:spPr>
          <a:xfrm>
            <a:off x="618181" y="5694574"/>
            <a:ext cx="5872480" cy="629285"/>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the loop.</a:t>
            </a:r>
            <a:endParaRPr sz="1450">
              <a:latin typeface="Times New Roman"/>
              <a:cs typeface="Times New Roman"/>
            </a:endParaRPr>
          </a:p>
          <a:p>
            <a:pPr marL="12700">
              <a:lnSpc>
                <a:spcPct val="100000"/>
              </a:lnSpc>
              <a:spcBef>
                <a:spcPts val="640"/>
              </a:spcBef>
            </a:pPr>
            <a:r>
              <a:rPr sz="1450" spc="-10" dirty="0">
                <a:latin typeface="Times New Roman"/>
                <a:cs typeface="Times New Roman"/>
              </a:rPr>
              <a:t>At the </a:t>
            </a:r>
            <a:r>
              <a:rPr sz="1450" b="1" spc="-10" dirty="0">
                <a:latin typeface="Times New Roman"/>
                <a:cs typeface="Times New Roman"/>
              </a:rPr>
              <a:t>beginning </a:t>
            </a:r>
            <a:r>
              <a:rPr sz="1450" spc="-5" dirty="0">
                <a:latin typeface="Times New Roman"/>
                <a:cs typeface="Times New Roman"/>
              </a:rPr>
              <a:t>of </a:t>
            </a:r>
            <a:r>
              <a:rPr sz="1450" spc="-10" dirty="0">
                <a:latin typeface="Times New Roman"/>
                <a:cs typeface="Times New Roman"/>
              </a:rPr>
              <a:t>each iteration through the loop, expression2 is evaluated.</a:t>
            </a:r>
            <a:r>
              <a:rPr sz="1450" spc="130" dirty="0">
                <a:latin typeface="Times New Roman"/>
                <a:cs typeface="Times New Roman"/>
              </a:rPr>
              <a:t> </a:t>
            </a:r>
            <a:r>
              <a:rPr sz="1450" spc="-10" dirty="0">
                <a:latin typeface="Times New Roman"/>
                <a:cs typeface="Times New Roman"/>
              </a:rPr>
              <a:t>If</a:t>
            </a:r>
            <a:endParaRPr sz="1450">
              <a:latin typeface="Times New Roman"/>
              <a:cs typeface="Times New Roman"/>
            </a:endParaRPr>
          </a:p>
        </p:txBody>
      </p:sp>
      <p:sp>
        <p:nvSpPr>
          <p:cNvPr id="9" name="object 9"/>
          <p:cNvSpPr txBox="1"/>
          <p:nvPr/>
        </p:nvSpPr>
        <p:spPr>
          <a:xfrm>
            <a:off x="618181" y="6289081"/>
            <a:ext cx="6440170" cy="757555"/>
          </a:xfrm>
          <a:prstGeom prst="rect">
            <a:avLst/>
          </a:prstGeom>
        </p:spPr>
        <p:txBody>
          <a:bodyPr vert="horz" wrap="square" lIns="0" tIns="26670" rIns="0" bIns="0" rtlCol="0">
            <a:spAutoFit/>
          </a:bodyPr>
          <a:lstStyle/>
          <a:p>
            <a:pPr marL="12700" marR="379730">
              <a:lnSpc>
                <a:spcPts val="1660"/>
              </a:lnSpc>
              <a:spcBef>
                <a:spcPts val="210"/>
              </a:spcBef>
            </a:pPr>
            <a:r>
              <a:rPr sz="1450" spc="-10" dirty="0">
                <a:latin typeface="Times New Roman"/>
                <a:cs typeface="Times New Roman"/>
              </a:rPr>
              <a:t>expression2 evaluates to TRUE, the loop continues and the nested statement(s) are  executed. If it evaluates to </a:t>
            </a:r>
            <a:r>
              <a:rPr sz="1450" spc="-30" dirty="0">
                <a:latin typeface="Times New Roman"/>
                <a:cs typeface="Times New Roman"/>
              </a:rPr>
              <a:t>FALSE, </a:t>
            </a:r>
            <a:r>
              <a:rPr sz="1450" spc="-10" dirty="0">
                <a:latin typeface="Times New Roman"/>
                <a:cs typeface="Times New Roman"/>
              </a:rPr>
              <a:t>the execution </a:t>
            </a:r>
            <a:r>
              <a:rPr sz="1450" spc="-5" dirty="0">
                <a:latin typeface="Times New Roman"/>
                <a:cs typeface="Times New Roman"/>
              </a:rPr>
              <a:t>of </a:t>
            </a:r>
            <a:r>
              <a:rPr sz="1450" spc="-10" dirty="0">
                <a:latin typeface="Times New Roman"/>
                <a:cs typeface="Times New Roman"/>
              </a:rPr>
              <a:t>the loop</a:t>
            </a:r>
            <a:r>
              <a:rPr sz="1450" spc="80" dirty="0">
                <a:latin typeface="Times New Roman"/>
                <a:cs typeface="Times New Roman"/>
              </a:rPr>
              <a:t> </a:t>
            </a:r>
            <a:r>
              <a:rPr sz="1450" spc="-10" dirty="0">
                <a:latin typeface="Times New Roman"/>
                <a:cs typeface="Times New Roman"/>
              </a:rPr>
              <a:t>ends.</a:t>
            </a:r>
            <a:endParaRPr sz="1450">
              <a:latin typeface="Times New Roman"/>
              <a:cs typeface="Times New Roman"/>
            </a:endParaRPr>
          </a:p>
          <a:p>
            <a:pPr marL="12700">
              <a:lnSpc>
                <a:spcPct val="100000"/>
              </a:lnSpc>
              <a:spcBef>
                <a:spcPts val="590"/>
              </a:spcBef>
            </a:pPr>
            <a:r>
              <a:rPr sz="1450" spc="-10" dirty="0">
                <a:latin typeface="Times New Roman"/>
                <a:cs typeface="Times New Roman"/>
              </a:rPr>
              <a:t>At the </a:t>
            </a:r>
            <a:r>
              <a:rPr sz="1450" b="1" spc="-10" dirty="0">
                <a:latin typeface="Times New Roman"/>
                <a:cs typeface="Times New Roman"/>
              </a:rPr>
              <a:t>end </a:t>
            </a:r>
            <a:r>
              <a:rPr sz="1450" spc="-5" dirty="0">
                <a:latin typeface="Times New Roman"/>
                <a:cs typeface="Times New Roman"/>
              </a:rPr>
              <a:t>of </a:t>
            </a:r>
            <a:r>
              <a:rPr sz="1450" spc="-10" dirty="0">
                <a:latin typeface="Times New Roman"/>
                <a:cs typeface="Times New Roman"/>
              </a:rPr>
              <a:t>each iteration, which is to say after all the statements have been</a:t>
            </a:r>
            <a:r>
              <a:rPr sz="1450" spc="145" dirty="0">
                <a:latin typeface="Times New Roman"/>
                <a:cs typeface="Times New Roman"/>
              </a:rPr>
              <a:t> </a:t>
            </a:r>
            <a:r>
              <a:rPr sz="1450" spc="-10" dirty="0">
                <a:latin typeface="Times New Roman"/>
                <a:cs typeface="Times New Roman"/>
              </a:rPr>
              <a:t>executed,</a:t>
            </a:r>
            <a:endParaRPr sz="1450">
              <a:latin typeface="Times New Roman"/>
              <a:cs typeface="Times New Roman"/>
            </a:endParaRPr>
          </a:p>
        </p:txBody>
      </p:sp>
      <p:sp>
        <p:nvSpPr>
          <p:cNvPr id="10" name="object 10"/>
          <p:cNvSpPr txBox="1"/>
          <p:nvPr/>
        </p:nvSpPr>
        <p:spPr>
          <a:xfrm>
            <a:off x="630881" y="7011637"/>
            <a:ext cx="1794510" cy="245110"/>
          </a:xfrm>
          <a:prstGeom prst="rect">
            <a:avLst/>
          </a:prstGeom>
          <a:solidFill>
            <a:srgbClr val="FFFF99"/>
          </a:solidFill>
        </p:spPr>
        <p:txBody>
          <a:bodyPr vert="horz" wrap="square" lIns="0" tIns="11430" rIns="0" bIns="0" rtlCol="0">
            <a:spAutoFit/>
          </a:bodyPr>
          <a:lstStyle/>
          <a:p>
            <a:pPr>
              <a:lnSpc>
                <a:spcPct val="100000"/>
              </a:lnSpc>
              <a:spcBef>
                <a:spcPts val="90"/>
              </a:spcBef>
            </a:pPr>
            <a:r>
              <a:rPr sz="1450" spc="-10" dirty="0">
                <a:latin typeface="Times New Roman"/>
                <a:cs typeface="Times New Roman"/>
              </a:rPr>
              <a:t>expression3 is</a:t>
            </a:r>
            <a:r>
              <a:rPr sz="1450" spc="-30" dirty="0">
                <a:latin typeface="Times New Roman"/>
                <a:cs typeface="Times New Roman"/>
              </a:rPr>
              <a:t> </a:t>
            </a:r>
            <a:r>
              <a:rPr sz="1450" spc="-10" dirty="0">
                <a:latin typeface="Times New Roman"/>
                <a:cs typeface="Times New Roman"/>
              </a:rPr>
              <a:t>executed.</a:t>
            </a:r>
            <a:endParaRPr sz="1450">
              <a:latin typeface="Times New Roman"/>
              <a:cs typeface="Times New Roman"/>
            </a:endParaRPr>
          </a:p>
        </p:txBody>
      </p:sp>
      <p:sp>
        <p:nvSpPr>
          <p:cNvPr id="11" name="object 11"/>
          <p:cNvSpPr txBox="1"/>
          <p:nvPr/>
        </p:nvSpPr>
        <p:spPr>
          <a:xfrm>
            <a:off x="618181" y="7313464"/>
            <a:ext cx="587311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Consider the following example, which also displays the numbers 1 through</a:t>
            </a:r>
            <a:r>
              <a:rPr sz="1450" spc="120" dirty="0">
                <a:latin typeface="Times New Roman"/>
                <a:cs typeface="Times New Roman"/>
              </a:rPr>
              <a:t> </a:t>
            </a:r>
            <a:r>
              <a:rPr sz="1450" spc="-5" dirty="0">
                <a:latin typeface="Times New Roman"/>
                <a:cs typeface="Times New Roman"/>
              </a:rPr>
              <a:t>10:</a:t>
            </a:r>
            <a:endParaRPr sz="1450">
              <a:latin typeface="Times New Roman"/>
              <a:cs typeface="Times New Roman"/>
            </a:endParaRPr>
          </a:p>
        </p:txBody>
      </p:sp>
      <p:sp>
        <p:nvSpPr>
          <p:cNvPr id="12" name="object 12"/>
          <p:cNvSpPr/>
          <p:nvPr/>
        </p:nvSpPr>
        <p:spPr>
          <a:xfrm>
            <a:off x="2385978" y="7646284"/>
            <a:ext cx="2797185" cy="649385"/>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205063" y="9557855"/>
            <a:ext cx="1060450" cy="210820"/>
          </a:xfrm>
          <a:custGeom>
            <a:avLst/>
            <a:gdLst/>
            <a:ahLst/>
            <a:cxnLst/>
            <a:rect l="l" t="t" r="r" b="b"/>
            <a:pathLst>
              <a:path w="1060450" h="210820">
                <a:moveTo>
                  <a:pt x="1060371" y="210364"/>
                </a:moveTo>
                <a:lnTo>
                  <a:pt x="0" y="210364"/>
                </a:lnTo>
                <a:lnTo>
                  <a:pt x="0" y="0"/>
                </a:lnTo>
                <a:lnTo>
                  <a:pt x="1060371" y="0"/>
                </a:lnTo>
                <a:lnTo>
                  <a:pt x="1060371" y="210364"/>
                </a:lnTo>
                <a:close/>
              </a:path>
            </a:pathLst>
          </a:custGeom>
          <a:solidFill>
            <a:srgbClr val="FFFF99"/>
          </a:solidFill>
        </p:spPr>
        <p:txBody>
          <a:bodyPr wrap="square" lIns="0" tIns="0" rIns="0" bIns="0" rtlCol="0"/>
          <a:lstStyle/>
          <a:p>
            <a:endParaRPr/>
          </a:p>
        </p:txBody>
      </p:sp>
      <p:sp>
        <p:nvSpPr>
          <p:cNvPr id="14" name="object 14"/>
          <p:cNvSpPr txBox="1"/>
          <p:nvPr/>
        </p:nvSpPr>
        <p:spPr>
          <a:xfrm>
            <a:off x="618181" y="8593942"/>
            <a:ext cx="6441440" cy="1598930"/>
          </a:xfrm>
          <a:prstGeom prst="rect">
            <a:avLst/>
          </a:prstGeom>
        </p:spPr>
        <p:txBody>
          <a:bodyPr vert="horz" wrap="square" lIns="0" tIns="26670" rIns="0" bIns="0" rtlCol="0">
            <a:spAutoFit/>
          </a:bodyPr>
          <a:lstStyle/>
          <a:p>
            <a:pPr marL="12700" marR="6350">
              <a:lnSpc>
                <a:spcPts val="1660"/>
              </a:lnSpc>
              <a:spcBef>
                <a:spcPts val="210"/>
              </a:spcBef>
            </a:pPr>
            <a:r>
              <a:rPr sz="1450" spc="-25" dirty="0">
                <a:latin typeface="Times New Roman"/>
                <a:cs typeface="Times New Roman"/>
              </a:rPr>
              <a:t>Here’s </a:t>
            </a:r>
            <a:r>
              <a:rPr sz="1450" spc="-10" dirty="0">
                <a:latin typeface="Times New Roman"/>
                <a:cs typeface="Times New Roman"/>
              </a:rPr>
              <a:t>how it works. Expression1 assigns </a:t>
            </a:r>
            <a:r>
              <a:rPr sz="1450" spc="-5" dirty="0">
                <a:latin typeface="Times New Roman"/>
                <a:cs typeface="Times New Roman"/>
              </a:rPr>
              <a:t>$i </a:t>
            </a:r>
            <a:r>
              <a:rPr sz="1450" spc="-10" dirty="0">
                <a:latin typeface="Times New Roman"/>
                <a:cs typeface="Times New Roman"/>
              </a:rPr>
              <a:t>the value </a:t>
            </a:r>
            <a:r>
              <a:rPr sz="1450" spc="-5" dirty="0">
                <a:latin typeface="Times New Roman"/>
                <a:cs typeface="Times New Roman"/>
              </a:rPr>
              <a:t>of 1. </a:t>
            </a:r>
            <a:r>
              <a:rPr sz="1450" spc="-10" dirty="0">
                <a:latin typeface="Times New Roman"/>
                <a:cs typeface="Times New Roman"/>
              </a:rPr>
              <a:t>This happens no matter  what. Expression2 tests to see if </a:t>
            </a:r>
            <a:r>
              <a:rPr sz="1450" spc="-5" dirty="0">
                <a:latin typeface="Times New Roman"/>
                <a:cs typeface="Times New Roman"/>
              </a:rPr>
              <a:t>$i </a:t>
            </a:r>
            <a:r>
              <a:rPr sz="1450" spc="-10" dirty="0">
                <a:latin typeface="Times New Roman"/>
                <a:cs typeface="Times New Roman"/>
              </a:rPr>
              <a:t>is less than </a:t>
            </a:r>
            <a:r>
              <a:rPr sz="1450" spc="-5" dirty="0">
                <a:latin typeface="Times New Roman"/>
                <a:cs typeface="Times New Roman"/>
              </a:rPr>
              <a:t>10. </a:t>
            </a:r>
            <a:r>
              <a:rPr sz="1450" spc="-10" dirty="0">
                <a:latin typeface="Times New Roman"/>
                <a:cs typeface="Times New Roman"/>
              </a:rPr>
              <a:t>Since 1 is less than </a:t>
            </a:r>
            <a:r>
              <a:rPr sz="1450" spc="-5" dirty="0">
                <a:latin typeface="Times New Roman"/>
                <a:cs typeface="Times New Roman"/>
              </a:rPr>
              <a:t>10, </a:t>
            </a:r>
            <a:r>
              <a:rPr sz="1450" spc="-10" dirty="0">
                <a:latin typeface="Times New Roman"/>
                <a:cs typeface="Times New Roman"/>
              </a:rPr>
              <a:t>PHP executes  the statements that </a:t>
            </a:r>
            <a:r>
              <a:rPr sz="1450" spc="-20" dirty="0">
                <a:latin typeface="Times New Roman"/>
                <a:cs typeface="Times New Roman"/>
              </a:rPr>
              <a:t>follow. </a:t>
            </a:r>
            <a:r>
              <a:rPr sz="1450" spc="-10" dirty="0">
                <a:latin typeface="Times New Roman"/>
                <a:cs typeface="Times New Roman"/>
              </a:rPr>
              <a:t>If </a:t>
            </a:r>
            <a:r>
              <a:rPr sz="1450" spc="-5" dirty="0">
                <a:latin typeface="Times New Roman"/>
                <a:cs typeface="Times New Roman"/>
              </a:rPr>
              <a:t>$i </a:t>
            </a:r>
            <a:r>
              <a:rPr sz="1450" spc="-10" dirty="0">
                <a:latin typeface="Times New Roman"/>
                <a:cs typeface="Times New Roman"/>
              </a:rPr>
              <a:t>was </a:t>
            </a:r>
            <a:r>
              <a:rPr sz="1450" spc="-5" dirty="0">
                <a:latin typeface="Times New Roman"/>
                <a:cs typeface="Times New Roman"/>
              </a:rPr>
              <a:t>not </a:t>
            </a:r>
            <a:r>
              <a:rPr sz="1450" spc="-10" dirty="0">
                <a:latin typeface="Times New Roman"/>
                <a:cs typeface="Times New Roman"/>
              </a:rPr>
              <a:t>less than </a:t>
            </a:r>
            <a:r>
              <a:rPr sz="1450" spc="-5" dirty="0">
                <a:latin typeface="Times New Roman"/>
                <a:cs typeface="Times New Roman"/>
              </a:rPr>
              <a:t>10, </a:t>
            </a:r>
            <a:r>
              <a:rPr sz="1450" spc="-10" dirty="0">
                <a:latin typeface="Times New Roman"/>
                <a:cs typeface="Times New Roman"/>
              </a:rPr>
              <a:t>none </a:t>
            </a:r>
            <a:r>
              <a:rPr sz="1450" spc="-5" dirty="0">
                <a:latin typeface="Times New Roman"/>
                <a:cs typeface="Times New Roman"/>
              </a:rPr>
              <a:t>of </a:t>
            </a:r>
            <a:r>
              <a:rPr sz="1450" spc="-10" dirty="0">
                <a:latin typeface="Times New Roman"/>
                <a:cs typeface="Times New Roman"/>
              </a:rPr>
              <a:t>the statements would have  executed.</a:t>
            </a:r>
            <a:endParaRPr sz="1450">
              <a:latin typeface="Times New Roman"/>
              <a:cs typeface="Times New Roman"/>
            </a:endParaRPr>
          </a:p>
          <a:p>
            <a:pPr marL="12700" marR="5080">
              <a:lnSpc>
                <a:spcPts val="1660"/>
              </a:lnSpc>
              <a:spcBef>
                <a:spcPts val="705"/>
              </a:spcBef>
            </a:pPr>
            <a:r>
              <a:rPr sz="1450" spc="-10" dirty="0">
                <a:latin typeface="Times New Roman"/>
                <a:cs typeface="Times New Roman"/>
              </a:rPr>
              <a:t>In this case there is only </a:t>
            </a:r>
            <a:r>
              <a:rPr sz="1450" spc="-5" dirty="0">
                <a:latin typeface="Times New Roman"/>
                <a:cs typeface="Times New Roman"/>
              </a:rPr>
              <a:t>one </a:t>
            </a:r>
            <a:r>
              <a:rPr sz="1450" spc="-10" dirty="0">
                <a:latin typeface="Times New Roman"/>
                <a:cs typeface="Times New Roman"/>
              </a:rPr>
              <a:t>statement, which is echo $i.’&lt;br&gt;’. After the statement(s)  have executed, it executes expression3, which increments </a:t>
            </a:r>
            <a:r>
              <a:rPr sz="1450" spc="-5" dirty="0">
                <a:latin typeface="Times New Roman"/>
                <a:cs typeface="Times New Roman"/>
              </a:rPr>
              <a:t>$i </a:t>
            </a:r>
            <a:r>
              <a:rPr sz="1450" spc="-10" dirty="0">
                <a:latin typeface="Times New Roman"/>
                <a:cs typeface="Times New Roman"/>
              </a:rPr>
              <a:t>by one. Now </a:t>
            </a:r>
            <a:r>
              <a:rPr sz="1450" spc="-5" dirty="0">
                <a:latin typeface="Times New Roman"/>
                <a:cs typeface="Times New Roman"/>
              </a:rPr>
              <a:t>$i </a:t>
            </a:r>
            <a:r>
              <a:rPr sz="1450" spc="-10" dirty="0">
                <a:latin typeface="Times New Roman"/>
                <a:cs typeface="Times New Roman"/>
              </a:rPr>
              <a:t>is </a:t>
            </a:r>
            <a:r>
              <a:rPr sz="1450" spc="-5" dirty="0">
                <a:latin typeface="Times New Roman"/>
                <a:cs typeface="Times New Roman"/>
              </a:rPr>
              <a:t>2, </a:t>
            </a:r>
            <a:r>
              <a:rPr sz="1450" spc="-10" dirty="0">
                <a:latin typeface="Times New Roman"/>
                <a:cs typeface="Times New Roman"/>
              </a:rPr>
              <a:t>which  is less than </a:t>
            </a:r>
            <a:r>
              <a:rPr sz="1450" spc="-5" dirty="0">
                <a:latin typeface="Times New Roman"/>
                <a:cs typeface="Times New Roman"/>
              </a:rPr>
              <a:t>10, </a:t>
            </a:r>
            <a:r>
              <a:rPr sz="1450" spc="-10" dirty="0">
                <a:latin typeface="Times New Roman"/>
                <a:cs typeface="Times New Roman"/>
              </a:rPr>
              <a:t>so it echoes </a:t>
            </a:r>
            <a:r>
              <a:rPr sz="1450" spc="-5" dirty="0">
                <a:latin typeface="Times New Roman"/>
                <a:cs typeface="Times New Roman"/>
              </a:rPr>
              <a:t>2, </a:t>
            </a:r>
            <a:r>
              <a:rPr sz="1450" spc="-10" dirty="0">
                <a:latin typeface="Times New Roman"/>
                <a:cs typeface="Times New Roman"/>
              </a:rPr>
              <a:t>and so</a:t>
            </a:r>
            <a:r>
              <a:rPr sz="1450" spc="25" dirty="0">
                <a:latin typeface="Times New Roman"/>
                <a:cs typeface="Times New Roman"/>
              </a:rPr>
              <a:t> </a:t>
            </a:r>
            <a:r>
              <a:rPr sz="1450" spc="-5" dirty="0">
                <a:latin typeface="Times New Roman"/>
                <a:cs typeface="Times New Roman"/>
              </a:rPr>
              <a:t>on.</a:t>
            </a:r>
            <a:endParaRPr sz="145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4010" y="539629"/>
            <a:ext cx="1846508" cy="146340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948896"/>
            <a:ext cx="6661784" cy="7366000"/>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How </a:t>
            </a:r>
            <a:r>
              <a:rPr sz="2000" b="1" dirty="0">
                <a:latin typeface="Times New Roman"/>
                <a:cs typeface="Times New Roman"/>
              </a:rPr>
              <a:t>to use </a:t>
            </a:r>
            <a:r>
              <a:rPr sz="2000" b="1" spc="5" dirty="0">
                <a:latin typeface="Times New Roman"/>
                <a:cs typeface="Times New Roman"/>
              </a:rPr>
              <a:t>a </a:t>
            </a:r>
            <a:r>
              <a:rPr sz="2000" b="1" dirty="0">
                <a:latin typeface="Times New Roman"/>
                <a:cs typeface="Times New Roman"/>
              </a:rPr>
              <a:t>database, such </a:t>
            </a:r>
            <a:r>
              <a:rPr sz="2000" b="1" spc="5" dirty="0">
                <a:latin typeface="Times New Roman"/>
                <a:cs typeface="Times New Roman"/>
              </a:rPr>
              <a:t>as</a:t>
            </a:r>
            <a:r>
              <a:rPr sz="2000" b="1" spc="-15" dirty="0">
                <a:latin typeface="Times New Roman"/>
                <a:cs typeface="Times New Roman"/>
              </a:rPr>
              <a:t> </a:t>
            </a:r>
            <a:r>
              <a:rPr sz="2000" b="1" spc="5" dirty="0">
                <a:latin typeface="Times New Roman"/>
                <a:cs typeface="Times New Roman"/>
              </a:rPr>
              <a:t>mySQL</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173990">
              <a:lnSpc>
                <a:spcPts val="1660"/>
              </a:lnSpc>
              <a:spcBef>
                <a:spcPts val="935"/>
              </a:spcBef>
            </a:pPr>
            <a:r>
              <a:rPr sz="1450" spc="-10" dirty="0">
                <a:latin typeface="Times New Roman"/>
                <a:cs typeface="Times New Roman"/>
              </a:rPr>
              <a:t>Sure the idea </a:t>
            </a:r>
            <a:r>
              <a:rPr sz="1450" spc="-5" dirty="0">
                <a:latin typeface="Times New Roman"/>
                <a:cs typeface="Times New Roman"/>
              </a:rPr>
              <a:t>of </a:t>
            </a:r>
            <a:r>
              <a:rPr sz="1450" spc="-10" dirty="0">
                <a:latin typeface="Times New Roman"/>
                <a:cs typeface="Times New Roman"/>
              </a:rPr>
              <a:t>dynamic web pages is cool, </a:t>
            </a:r>
            <a:r>
              <a:rPr sz="1450" spc="-5" dirty="0">
                <a:latin typeface="Times New Roman"/>
                <a:cs typeface="Times New Roman"/>
              </a:rPr>
              <a:t>but </a:t>
            </a:r>
            <a:r>
              <a:rPr sz="1450" spc="-10" dirty="0">
                <a:latin typeface="Times New Roman"/>
                <a:cs typeface="Times New Roman"/>
              </a:rPr>
              <a:t>you can only go far with </a:t>
            </a:r>
            <a:r>
              <a:rPr sz="1450" spc="-25" dirty="0">
                <a:latin typeface="Times New Roman"/>
                <a:cs typeface="Times New Roman"/>
              </a:rPr>
              <a:t>what’s </a:t>
            </a:r>
            <a:r>
              <a:rPr sz="1450" spc="-10" dirty="0">
                <a:latin typeface="Times New Roman"/>
                <a:cs typeface="Times New Roman"/>
              </a:rPr>
              <a:t>built  into </a:t>
            </a:r>
            <a:r>
              <a:rPr sz="1450" spc="-50" dirty="0">
                <a:latin typeface="Times New Roman"/>
                <a:cs typeface="Times New Roman"/>
              </a:rPr>
              <a:t>PHP, </a:t>
            </a:r>
            <a:r>
              <a:rPr sz="1450" spc="-10" dirty="0">
                <a:latin typeface="Times New Roman"/>
                <a:cs typeface="Times New Roman"/>
              </a:rPr>
              <a:t>like changing the page based on the day </a:t>
            </a:r>
            <a:r>
              <a:rPr sz="1450" spc="-5" dirty="0">
                <a:latin typeface="Times New Roman"/>
                <a:cs typeface="Times New Roman"/>
              </a:rPr>
              <a:t>of </a:t>
            </a:r>
            <a:r>
              <a:rPr sz="1450" spc="-10" dirty="0">
                <a:latin typeface="Times New Roman"/>
                <a:cs typeface="Times New Roman"/>
              </a:rPr>
              <a:t>the week. What you’d really like  to do is make </a:t>
            </a:r>
            <a:r>
              <a:rPr sz="1450" spc="-5" dirty="0">
                <a:latin typeface="Times New Roman"/>
                <a:cs typeface="Times New Roman"/>
              </a:rPr>
              <a:t>a </a:t>
            </a:r>
            <a:r>
              <a:rPr sz="1450" spc="-10" dirty="0">
                <a:latin typeface="Times New Roman"/>
                <a:cs typeface="Times New Roman"/>
              </a:rPr>
              <a:t>web page unique for each </a:t>
            </a:r>
            <a:r>
              <a:rPr sz="1450" spc="-15" dirty="0">
                <a:latin typeface="Times New Roman"/>
                <a:cs typeface="Times New Roman"/>
              </a:rPr>
              <a:t>visitor, </a:t>
            </a:r>
            <a:r>
              <a:rPr sz="1450" spc="-10" dirty="0">
                <a:latin typeface="Times New Roman"/>
                <a:cs typeface="Times New Roman"/>
              </a:rPr>
              <a:t>and </a:t>
            </a:r>
            <a:r>
              <a:rPr sz="1450" spc="-25" dirty="0">
                <a:latin typeface="Times New Roman"/>
                <a:cs typeface="Times New Roman"/>
              </a:rPr>
              <a:t>that’s </a:t>
            </a:r>
            <a:r>
              <a:rPr sz="1450" spc="-10" dirty="0">
                <a:latin typeface="Times New Roman"/>
                <a:cs typeface="Times New Roman"/>
              </a:rPr>
              <a:t>where databases come</a:t>
            </a:r>
            <a:r>
              <a:rPr sz="1450" spc="165" dirty="0">
                <a:latin typeface="Times New Roman"/>
                <a:cs typeface="Times New Roman"/>
              </a:rPr>
              <a:t> </a:t>
            </a:r>
            <a:r>
              <a:rPr sz="1450" spc="-10" dirty="0">
                <a:latin typeface="Times New Roman"/>
                <a:cs typeface="Times New Roman"/>
              </a:rPr>
              <a:t>in.</a:t>
            </a:r>
            <a:endParaRPr sz="1450">
              <a:latin typeface="Times New Roman"/>
              <a:cs typeface="Times New Roman"/>
            </a:endParaRPr>
          </a:p>
          <a:p>
            <a:pPr marL="186055" marR="100330">
              <a:lnSpc>
                <a:spcPts val="1660"/>
              </a:lnSpc>
              <a:spcBef>
                <a:spcPts val="710"/>
              </a:spcBef>
            </a:pPr>
            <a:r>
              <a:rPr sz="1450" spc="-70" dirty="0">
                <a:latin typeface="Times New Roman"/>
                <a:cs typeface="Times New Roman"/>
              </a:rPr>
              <a:t>We </a:t>
            </a:r>
            <a:r>
              <a:rPr sz="1450" spc="-10" dirty="0">
                <a:latin typeface="Times New Roman"/>
                <a:cs typeface="Times New Roman"/>
              </a:rPr>
              <a:t>will begin this chapter assuming that the reader has absolutely no knowledge </a:t>
            </a:r>
            <a:r>
              <a:rPr sz="1450" spc="-5" dirty="0">
                <a:latin typeface="Times New Roman"/>
                <a:cs typeface="Times New Roman"/>
              </a:rPr>
              <a:t>of  </a:t>
            </a:r>
            <a:r>
              <a:rPr sz="1450" spc="-10" dirty="0">
                <a:latin typeface="Times New Roman"/>
                <a:cs typeface="Times New Roman"/>
              </a:rPr>
              <a:t>MySQL </a:t>
            </a:r>
            <a:r>
              <a:rPr sz="1450" spc="-5" dirty="0">
                <a:latin typeface="Times New Roman"/>
                <a:cs typeface="Times New Roman"/>
              </a:rPr>
              <a:t>or </a:t>
            </a:r>
            <a:r>
              <a:rPr sz="1450" spc="-10" dirty="0">
                <a:latin typeface="Times New Roman"/>
                <a:cs typeface="Times New Roman"/>
              </a:rPr>
              <a:t>databases. First, we’ll explain databases, then we’ll create </a:t>
            </a:r>
            <a:r>
              <a:rPr sz="1450" spc="-5" dirty="0">
                <a:latin typeface="Times New Roman"/>
                <a:cs typeface="Times New Roman"/>
              </a:rPr>
              <a:t>one </a:t>
            </a:r>
            <a:r>
              <a:rPr sz="1450" spc="-10" dirty="0">
                <a:latin typeface="Times New Roman"/>
                <a:cs typeface="Times New Roman"/>
              </a:rPr>
              <a:t>the easy</a:t>
            </a:r>
            <a:r>
              <a:rPr sz="1450" spc="25" dirty="0">
                <a:latin typeface="Times New Roman"/>
                <a:cs typeface="Times New Roman"/>
              </a:rPr>
              <a:t> </a:t>
            </a:r>
            <a:r>
              <a:rPr sz="1450" spc="-10" dirty="0">
                <a:latin typeface="Times New Roman"/>
                <a:cs typeface="Times New Roman"/>
              </a:rPr>
              <a:t>way</a:t>
            </a:r>
            <a:endParaRPr sz="1450">
              <a:latin typeface="Times New Roman"/>
              <a:cs typeface="Times New Roman"/>
            </a:endParaRPr>
          </a:p>
          <a:p>
            <a:pPr marL="186055">
              <a:lnSpc>
                <a:spcPts val="1570"/>
              </a:lnSpc>
            </a:pPr>
            <a:r>
              <a:rPr sz="1450" spc="-15" dirty="0">
                <a:latin typeface="Times New Roman"/>
                <a:cs typeface="Times New Roman"/>
              </a:rPr>
              <a:t>— </a:t>
            </a:r>
            <a:r>
              <a:rPr sz="1450" spc="-10" dirty="0">
                <a:latin typeface="Times New Roman"/>
                <a:cs typeface="Times New Roman"/>
              </a:rPr>
              <a:t>using phpMyAdmin. Then we’ll cover how to create databases and tables</a:t>
            </a:r>
            <a:r>
              <a:rPr sz="1450" spc="95" dirty="0">
                <a:latin typeface="Times New Roman"/>
                <a:cs typeface="Times New Roman"/>
              </a:rPr>
              <a:t> </a:t>
            </a:r>
            <a:r>
              <a:rPr sz="1450" spc="-10" dirty="0">
                <a:latin typeface="Times New Roman"/>
                <a:cs typeface="Times New Roman"/>
              </a:rPr>
              <a:t>using</a:t>
            </a:r>
            <a:endParaRPr sz="1450">
              <a:latin typeface="Times New Roman"/>
              <a:cs typeface="Times New Roman"/>
            </a:endParaRPr>
          </a:p>
          <a:p>
            <a:pPr marL="186055">
              <a:lnSpc>
                <a:spcPts val="1700"/>
              </a:lnSpc>
            </a:pPr>
            <a:r>
              <a:rPr sz="1450" spc="-10" dirty="0">
                <a:latin typeface="Times New Roman"/>
                <a:cs typeface="Times New Roman"/>
              </a:rPr>
              <a:t>SQL, and in the next chapter we’ll show how all this can </a:t>
            </a:r>
            <a:r>
              <a:rPr sz="1450" spc="-5" dirty="0">
                <a:latin typeface="Times New Roman"/>
                <a:cs typeface="Times New Roman"/>
              </a:rPr>
              <a:t>be </a:t>
            </a:r>
            <a:r>
              <a:rPr sz="1450" spc="-10" dirty="0">
                <a:latin typeface="Times New Roman"/>
                <a:cs typeface="Times New Roman"/>
              </a:rPr>
              <a:t>done using</a:t>
            </a:r>
            <a:r>
              <a:rPr sz="1450" spc="90" dirty="0">
                <a:latin typeface="Times New Roman"/>
                <a:cs typeface="Times New Roman"/>
              </a:rPr>
              <a:t> </a:t>
            </a:r>
            <a:r>
              <a:rPr sz="1450" spc="-50" dirty="0">
                <a:latin typeface="Times New Roman"/>
                <a:cs typeface="Times New Roman"/>
              </a:rPr>
              <a:t>PHP.</a:t>
            </a:r>
            <a:endParaRPr sz="1450">
              <a:latin typeface="Times New Roman"/>
              <a:cs typeface="Times New Roman"/>
            </a:endParaRPr>
          </a:p>
          <a:p>
            <a:pPr marL="12700">
              <a:lnSpc>
                <a:spcPct val="100000"/>
              </a:lnSpc>
              <a:spcBef>
                <a:spcPts val="725"/>
              </a:spcBef>
            </a:pPr>
            <a:r>
              <a:rPr sz="1650" b="1" dirty="0">
                <a:solidFill>
                  <a:srgbClr val="003366"/>
                </a:solidFill>
                <a:latin typeface="Times New Roman"/>
                <a:cs typeface="Times New Roman"/>
              </a:rPr>
              <a:t>What </a:t>
            </a:r>
            <a:r>
              <a:rPr sz="1650" b="1" spc="-10" dirty="0">
                <a:solidFill>
                  <a:srgbClr val="003366"/>
                </a:solidFill>
                <a:latin typeface="Times New Roman"/>
                <a:cs typeface="Times New Roman"/>
              </a:rPr>
              <a:t>are</a:t>
            </a:r>
            <a:r>
              <a:rPr sz="1650" b="1" spc="-5" dirty="0">
                <a:solidFill>
                  <a:srgbClr val="003366"/>
                </a:solidFill>
                <a:latin typeface="Times New Roman"/>
                <a:cs typeface="Times New Roman"/>
              </a:rPr>
              <a:t> </a:t>
            </a:r>
            <a:r>
              <a:rPr sz="1650" b="1" dirty="0">
                <a:solidFill>
                  <a:srgbClr val="003366"/>
                </a:solidFill>
                <a:latin typeface="Times New Roman"/>
                <a:cs typeface="Times New Roman"/>
              </a:rPr>
              <a:t>Databases?</a:t>
            </a:r>
            <a:endParaRPr sz="1650">
              <a:latin typeface="Times New Roman"/>
              <a:cs typeface="Times New Roman"/>
            </a:endParaRPr>
          </a:p>
          <a:p>
            <a:pPr marL="186055" marR="151765">
              <a:lnSpc>
                <a:spcPts val="1660"/>
              </a:lnSpc>
              <a:spcBef>
                <a:spcPts val="860"/>
              </a:spcBef>
            </a:pPr>
            <a:r>
              <a:rPr sz="1450" spc="-25" dirty="0">
                <a:latin typeface="Times New Roman"/>
                <a:cs typeface="Times New Roman"/>
              </a:rPr>
              <a:t>Let’s </a:t>
            </a:r>
            <a:r>
              <a:rPr sz="1450" spc="-10" dirty="0">
                <a:latin typeface="Times New Roman"/>
                <a:cs typeface="Times New Roman"/>
              </a:rPr>
              <a:t>begin </a:t>
            </a:r>
            <a:r>
              <a:rPr sz="1450" spc="-5" dirty="0">
                <a:latin typeface="Times New Roman"/>
                <a:cs typeface="Times New Roman"/>
              </a:rPr>
              <a:t>our </a:t>
            </a:r>
            <a:r>
              <a:rPr sz="1450" spc="-10" dirty="0">
                <a:latin typeface="Times New Roman"/>
                <a:cs typeface="Times New Roman"/>
              </a:rPr>
              <a:t>tutorial with an introduction to </a:t>
            </a:r>
            <a:r>
              <a:rPr sz="1450" spc="-5" dirty="0">
                <a:latin typeface="Times New Roman"/>
                <a:cs typeface="Times New Roman"/>
              </a:rPr>
              <a:t>our </a:t>
            </a:r>
            <a:r>
              <a:rPr sz="1450" spc="-10" dirty="0">
                <a:latin typeface="Times New Roman"/>
                <a:cs typeface="Times New Roman"/>
              </a:rPr>
              <a:t>test subject, Sam, who runs </a:t>
            </a:r>
            <a:r>
              <a:rPr sz="1450" spc="-5" dirty="0">
                <a:latin typeface="Times New Roman"/>
                <a:cs typeface="Times New Roman"/>
              </a:rPr>
              <a:t>a </a:t>
            </a:r>
            <a:r>
              <a:rPr sz="1450" spc="-10" dirty="0">
                <a:latin typeface="Times New Roman"/>
                <a:cs typeface="Times New Roman"/>
              </a:rPr>
              <a:t>used  car dealership. When </a:t>
            </a:r>
            <a:r>
              <a:rPr sz="1450" spc="-5" dirty="0">
                <a:latin typeface="Times New Roman"/>
                <a:cs typeface="Times New Roman"/>
              </a:rPr>
              <a:t>he </a:t>
            </a:r>
            <a:r>
              <a:rPr sz="1450" spc="-10" dirty="0">
                <a:latin typeface="Times New Roman"/>
                <a:cs typeface="Times New Roman"/>
              </a:rPr>
              <a:t>first started his business, </a:t>
            </a:r>
            <a:r>
              <a:rPr sz="1450" spc="-5" dirty="0">
                <a:latin typeface="Times New Roman"/>
                <a:cs typeface="Times New Roman"/>
              </a:rPr>
              <a:t>he </a:t>
            </a:r>
            <a:r>
              <a:rPr sz="1450" spc="-10" dirty="0">
                <a:latin typeface="Times New Roman"/>
                <a:cs typeface="Times New Roman"/>
              </a:rPr>
              <a:t>only had </a:t>
            </a:r>
            <a:r>
              <a:rPr sz="1450" spc="-5" dirty="0">
                <a:latin typeface="Times New Roman"/>
                <a:cs typeface="Times New Roman"/>
              </a:rPr>
              <a:t>a </a:t>
            </a:r>
            <a:r>
              <a:rPr sz="1450" spc="-10" dirty="0">
                <a:latin typeface="Times New Roman"/>
                <a:cs typeface="Times New Roman"/>
              </a:rPr>
              <a:t>few cars— so keeping  track </a:t>
            </a:r>
            <a:r>
              <a:rPr sz="1450" spc="-5" dirty="0">
                <a:latin typeface="Times New Roman"/>
                <a:cs typeface="Times New Roman"/>
              </a:rPr>
              <a:t>of </a:t>
            </a:r>
            <a:r>
              <a:rPr sz="1450" spc="-10" dirty="0">
                <a:latin typeface="Times New Roman"/>
                <a:cs typeface="Times New Roman"/>
              </a:rPr>
              <a:t>them was pretty </a:t>
            </a:r>
            <a:r>
              <a:rPr sz="1450" spc="-30" dirty="0">
                <a:latin typeface="Times New Roman"/>
                <a:cs typeface="Times New Roman"/>
              </a:rPr>
              <a:t>easy. </a:t>
            </a:r>
            <a:r>
              <a:rPr sz="1450" spc="-10" dirty="0">
                <a:latin typeface="Times New Roman"/>
                <a:cs typeface="Times New Roman"/>
              </a:rPr>
              <a:t>But after </a:t>
            </a:r>
            <a:r>
              <a:rPr sz="1450" spc="-5" dirty="0">
                <a:latin typeface="Times New Roman"/>
                <a:cs typeface="Times New Roman"/>
              </a:rPr>
              <a:t>a </a:t>
            </a:r>
            <a:r>
              <a:rPr sz="1450" spc="-10" dirty="0">
                <a:latin typeface="Times New Roman"/>
                <a:cs typeface="Times New Roman"/>
              </a:rPr>
              <a:t>while, his dealership began to </a:t>
            </a:r>
            <a:r>
              <a:rPr sz="1450" spc="-25" dirty="0">
                <a:latin typeface="Times New Roman"/>
                <a:cs typeface="Times New Roman"/>
              </a:rPr>
              <a:t>grow. </a:t>
            </a:r>
            <a:r>
              <a:rPr sz="1450" spc="-10" dirty="0">
                <a:latin typeface="Times New Roman"/>
                <a:cs typeface="Times New Roman"/>
              </a:rPr>
              <a:t>Soon </a:t>
            </a:r>
            <a:r>
              <a:rPr sz="1450" spc="-5" dirty="0">
                <a:latin typeface="Times New Roman"/>
                <a:cs typeface="Times New Roman"/>
              </a:rPr>
              <a:t>he  </a:t>
            </a:r>
            <a:r>
              <a:rPr sz="1450" spc="-10" dirty="0">
                <a:latin typeface="Times New Roman"/>
                <a:cs typeface="Times New Roman"/>
              </a:rPr>
              <a:t>had 10 cars on his lot, and </a:t>
            </a:r>
            <a:r>
              <a:rPr sz="1450" spc="-5" dirty="0">
                <a:latin typeface="Times New Roman"/>
                <a:cs typeface="Times New Roman"/>
              </a:rPr>
              <a:t>a </a:t>
            </a:r>
            <a:r>
              <a:rPr sz="1450" spc="-10" dirty="0">
                <a:latin typeface="Times New Roman"/>
                <a:cs typeface="Times New Roman"/>
              </a:rPr>
              <a:t>year later </a:t>
            </a:r>
            <a:r>
              <a:rPr sz="1450" spc="-5" dirty="0">
                <a:latin typeface="Times New Roman"/>
                <a:cs typeface="Times New Roman"/>
              </a:rPr>
              <a:t>he </a:t>
            </a:r>
            <a:r>
              <a:rPr sz="1450" spc="-10" dirty="0">
                <a:latin typeface="Times New Roman"/>
                <a:cs typeface="Times New Roman"/>
              </a:rPr>
              <a:t>had 25</a:t>
            </a:r>
            <a:r>
              <a:rPr sz="1450" spc="50" dirty="0">
                <a:latin typeface="Times New Roman"/>
                <a:cs typeface="Times New Roman"/>
              </a:rPr>
              <a:t> </a:t>
            </a:r>
            <a:r>
              <a:rPr sz="1450" spc="-10" dirty="0">
                <a:latin typeface="Times New Roman"/>
                <a:cs typeface="Times New Roman"/>
              </a:rPr>
              <a:t>cars.</a:t>
            </a:r>
            <a:endParaRPr sz="1450">
              <a:latin typeface="Times New Roman"/>
              <a:cs typeface="Times New Roman"/>
            </a:endParaRPr>
          </a:p>
          <a:p>
            <a:pPr marL="186055" marR="196850">
              <a:lnSpc>
                <a:spcPts val="1660"/>
              </a:lnSpc>
              <a:spcBef>
                <a:spcPts val="705"/>
              </a:spcBef>
            </a:pPr>
            <a:r>
              <a:rPr sz="1450" spc="-10" dirty="0">
                <a:latin typeface="Times New Roman"/>
                <a:cs typeface="Times New Roman"/>
              </a:rPr>
              <a:t>Every car has </a:t>
            </a:r>
            <a:r>
              <a:rPr sz="1450" spc="-5" dirty="0">
                <a:latin typeface="Times New Roman"/>
                <a:cs typeface="Times New Roman"/>
              </a:rPr>
              <a:t>a </a:t>
            </a:r>
            <a:r>
              <a:rPr sz="1450" spc="-10" dirty="0">
                <a:latin typeface="Times New Roman"/>
                <a:cs typeface="Times New Roman"/>
              </a:rPr>
              <a:t>number </a:t>
            </a:r>
            <a:r>
              <a:rPr sz="1450" spc="-5" dirty="0">
                <a:latin typeface="Times New Roman"/>
                <a:cs typeface="Times New Roman"/>
              </a:rPr>
              <a:t>of </a:t>
            </a:r>
            <a:r>
              <a:rPr sz="1450" spc="-10" dirty="0">
                <a:latin typeface="Times New Roman"/>
                <a:cs typeface="Times New Roman"/>
              </a:rPr>
              <a:t>unique attributes to track, such make, model, </a:t>
            </a:r>
            <a:r>
              <a:rPr sz="1450" spc="-20" dirty="0">
                <a:latin typeface="Times New Roman"/>
                <a:cs typeface="Times New Roman"/>
              </a:rPr>
              <a:t>color, year,  </a:t>
            </a:r>
            <a:r>
              <a:rPr sz="1450" spc="-10" dirty="0">
                <a:latin typeface="Times New Roman"/>
                <a:cs typeface="Times New Roman"/>
              </a:rPr>
              <a:t>VIN, number </a:t>
            </a:r>
            <a:r>
              <a:rPr sz="1450" spc="-5" dirty="0">
                <a:latin typeface="Times New Roman"/>
                <a:cs typeface="Times New Roman"/>
              </a:rPr>
              <a:t>of </a:t>
            </a:r>
            <a:r>
              <a:rPr sz="1450" spc="-10" dirty="0">
                <a:latin typeface="Times New Roman"/>
                <a:cs typeface="Times New Roman"/>
              </a:rPr>
              <a:t>passengers, body style, </a:t>
            </a:r>
            <a:r>
              <a:rPr sz="1450" spc="-15" dirty="0">
                <a:latin typeface="Times New Roman"/>
                <a:cs typeface="Times New Roman"/>
              </a:rPr>
              <a:t>MPG, </a:t>
            </a:r>
            <a:r>
              <a:rPr sz="1450" spc="-10" dirty="0">
                <a:latin typeface="Times New Roman"/>
                <a:cs typeface="Times New Roman"/>
              </a:rPr>
              <a:t>acquisition cost, asking price, etc. As  you can imagine, at some point </a:t>
            </a:r>
            <a:r>
              <a:rPr sz="1450" spc="-5" dirty="0">
                <a:latin typeface="Times New Roman"/>
                <a:cs typeface="Times New Roman"/>
              </a:rPr>
              <a:t>a </a:t>
            </a:r>
            <a:r>
              <a:rPr sz="1450" spc="-10" dirty="0">
                <a:latin typeface="Times New Roman"/>
                <a:cs typeface="Times New Roman"/>
              </a:rPr>
              <a:t>human just </a:t>
            </a:r>
            <a:r>
              <a:rPr sz="1450" spc="-15" dirty="0">
                <a:latin typeface="Times New Roman"/>
                <a:cs typeface="Times New Roman"/>
              </a:rPr>
              <a:t>can’t </a:t>
            </a:r>
            <a:r>
              <a:rPr sz="1450" spc="-10" dirty="0">
                <a:latin typeface="Times New Roman"/>
                <a:cs typeface="Times New Roman"/>
              </a:rPr>
              <a:t>keep track </a:t>
            </a:r>
            <a:r>
              <a:rPr sz="1450" spc="-5" dirty="0">
                <a:latin typeface="Times New Roman"/>
                <a:cs typeface="Times New Roman"/>
              </a:rPr>
              <a:t>of </a:t>
            </a:r>
            <a:r>
              <a:rPr sz="1450" spc="-10" dirty="0">
                <a:latin typeface="Times New Roman"/>
                <a:cs typeface="Times New Roman"/>
              </a:rPr>
              <a:t>all that information,  and even if </a:t>
            </a:r>
            <a:r>
              <a:rPr sz="1450" i="1" spc="-10" dirty="0">
                <a:latin typeface="Times New Roman"/>
                <a:cs typeface="Times New Roman"/>
              </a:rPr>
              <a:t>Sam </a:t>
            </a:r>
            <a:r>
              <a:rPr sz="1450" spc="-10" dirty="0">
                <a:latin typeface="Times New Roman"/>
                <a:cs typeface="Times New Roman"/>
              </a:rPr>
              <a:t>could keep it all straight, </a:t>
            </a:r>
            <a:r>
              <a:rPr sz="1450" spc="-5" dirty="0">
                <a:latin typeface="Times New Roman"/>
                <a:cs typeface="Times New Roman"/>
              </a:rPr>
              <a:t>he </a:t>
            </a:r>
            <a:r>
              <a:rPr sz="1450" spc="-10" dirty="0">
                <a:latin typeface="Times New Roman"/>
                <a:cs typeface="Times New Roman"/>
              </a:rPr>
              <a:t>also needs to convey that information to  his salespeople, who </a:t>
            </a:r>
            <a:r>
              <a:rPr sz="1450" spc="-15" dirty="0">
                <a:latin typeface="Times New Roman"/>
                <a:cs typeface="Times New Roman"/>
              </a:rPr>
              <a:t>don’t </a:t>
            </a:r>
            <a:r>
              <a:rPr sz="1450" spc="-10" dirty="0">
                <a:latin typeface="Times New Roman"/>
                <a:cs typeface="Times New Roman"/>
              </a:rPr>
              <a:t>always have the same passion for </a:t>
            </a:r>
            <a:r>
              <a:rPr sz="1450" spc="-30" dirty="0">
                <a:latin typeface="Times New Roman"/>
                <a:cs typeface="Times New Roman"/>
              </a:rPr>
              <a:t>Sam’s </a:t>
            </a:r>
            <a:r>
              <a:rPr sz="1450" spc="-10" dirty="0">
                <a:latin typeface="Times New Roman"/>
                <a:cs typeface="Times New Roman"/>
              </a:rPr>
              <a:t>business that Sam  has. So Sam needs the ability to quickly print </a:t>
            </a:r>
            <a:r>
              <a:rPr sz="1450" spc="-5" dirty="0">
                <a:latin typeface="Times New Roman"/>
                <a:cs typeface="Times New Roman"/>
              </a:rPr>
              <a:t>out a </a:t>
            </a:r>
            <a:r>
              <a:rPr sz="1450" spc="-10" dirty="0">
                <a:latin typeface="Times New Roman"/>
                <a:cs typeface="Times New Roman"/>
              </a:rPr>
              <a:t>“Cheat Sheet” for each car that </a:t>
            </a:r>
            <a:r>
              <a:rPr sz="1450" spc="-5" dirty="0">
                <a:latin typeface="Times New Roman"/>
                <a:cs typeface="Times New Roman"/>
              </a:rPr>
              <a:t>a  </a:t>
            </a:r>
            <a:r>
              <a:rPr sz="1450" spc="-10" dirty="0">
                <a:latin typeface="Times New Roman"/>
                <a:cs typeface="Times New Roman"/>
              </a:rPr>
              <a:t>sales person can refer to when </a:t>
            </a:r>
            <a:r>
              <a:rPr sz="1450" spc="-5" dirty="0">
                <a:latin typeface="Times New Roman"/>
                <a:cs typeface="Times New Roman"/>
              </a:rPr>
              <a:t>a </a:t>
            </a:r>
            <a:r>
              <a:rPr sz="1450" spc="-10" dirty="0">
                <a:latin typeface="Times New Roman"/>
                <a:cs typeface="Times New Roman"/>
              </a:rPr>
              <a:t>prospect wanders onto the car</a:t>
            </a:r>
            <a:r>
              <a:rPr sz="1450" spc="55" dirty="0">
                <a:latin typeface="Times New Roman"/>
                <a:cs typeface="Times New Roman"/>
              </a:rPr>
              <a:t> </a:t>
            </a:r>
            <a:r>
              <a:rPr sz="1450" spc="-10" dirty="0">
                <a:latin typeface="Times New Roman"/>
                <a:cs typeface="Times New Roman"/>
              </a:rPr>
              <a:t>lot.</a:t>
            </a:r>
            <a:endParaRPr sz="1450">
              <a:latin typeface="Times New Roman"/>
              <a:cs typeface="Times New Roman"/>
            </a:endParaRPr>
          </a:p>
          <a:p>
            <a:pPr marL="186055" marR="5080" algn="just">
              <a:lnSpc>
                <a:spcPts val="1660"/>
              </a:lnSpc>
              <a:spcBef>
                <a:spcPts val="695"/>
              </a:spcBef>
            </a:pPr>
            <a:r>
              <a:rPr sz="1450" spc="-10" dirty="0">
                <a:latin typeface="Times New Roman"/>
                <a:cs typeface="Times New Roman"/>
              </a:rPr>
              <a:t>And </a:t>
            </a:r>
            <a:r>
              <a:rPr sz="1450" spc="-5" dirty="0">
                <a:latin typeface="Times New Roman"/>
                <a:cs typeface="Times New Roman"/>
              </a:rPr>
              <a:t>of </a:t>
            </a:r>
            <a:r>
              <a:rPr sz="1450" spc="-10" dirty="0">
                <a:latin typeface="Times New Roman"/>
                <a:cs typeface="Times New Roman"/>
              </a:rPr>
              <a:t>course, Sam would really like to have </a:t>
            </a:r>
            <a:r>
              <a:rPr sz="1450" spc="-5" dirty="0">
                <a:latin typeface="Times New Roman"/>
                <a:cs typeface="Times New Roman"/>
              </a:rPr>
              <a:t>a </a:t>
            </a:r>
            <a:r>
              <a:rPr sz="1450" spc="-10" dirty="0">
                <a:latin typeface="Times New Roman"/>
                <a:cs typeface="Times New Roman"/>
              </a:rPr>
              <a:t>web site that allows people to </a:t>
            </a:r>
            <a:r>
              <a:rPr sz="1450" b="1" spc="-15" dirty="0">
                <a:latin typeface="Times New Roman"/>
                <a:cs typeface="Times New Roman"/>
              </a:rPr>
              <a:t>search </a:t>
            </a:r>
            <a:r>
              <a:rPr sz="1450" spc="-10" dirty="0">
                <a:latin typeface="Times New Roman"/>
                <a:cs typeface="Times New Roman"/>
              </a:rPr>
              <a:t>for  the type </a:t>
            </a:r>
            <a:r>
              <a:rPr sz="1450" spc="-5" dirty="0">
                <a:latin typeface="Times New Roman"/>
                <a:cs typeface="Times New Roman"/>
              </a:rPr>
              <a:t>of </a:t>
            </a:r>
            <a:r>
              <a:rPr sz="1450" spc="-10" dirty="0">
                <a:latin typeface="Times New Roman"/>
                <a:cs typeface="Times New Roman"/>
              </a:rPr>
              <a:t>car they want to see if </a:t>
            </a:r>
            <a:r>
              <a:rPr sz="1450" spc="-5" dirty="0">
                <a:latin typeface="Times New Roman"/>
                <a:cs typeface="Times New Roman"/>
              </a:rPr>
              <a:t>he </a:t>
            </a:r>
            <a:r>
              <a:rPr sz="1450" spc="-10" dirty="0">
                <a:latin typeface="Times New Roman"/>
                <a:cs typeface="Times New Roman"/>
              </a:rPr>
              <a:t>has any candidates, and to </a:t>
            </a:r>
            <a:r>
              <a:rPr sz="1450" b="1" spc="-15" dirty="0">
                <a:latin typeface="Times New Roman"/>
                <a:cs typeface="Times New Roman"/>
              </a:rPr>
              <a:t>browse </a:t>
            </a:r>
            <a:r>
              <a:rPr sz="1450" spc="-10" dirty="0">
                <a:latin typeface="Times New Roman"/>
                <a:cs typeface="Times New Roman"/>
              </a:rPr>
              <a:t>all the available  cars that </a:t>
            </a:r>
            <a:r>
              <a:rPr sz="1450" spc="-5" dirty="0">
                <a:latin typeface="Times New Roman"/>
                <a:cs typeface="Times New Roman"/>
              </a:rPr>
              <a:t>he </a:t>
            </a:r>
            <a:r>
              <a:rPr sz="1450" spc="-10" dirty="0">
                <a:latin typeface="Times New Roman"/>
                <a:cs typeface="Times New Roman"/>
              </a:rPr>
              <a:t>has—which, </a:t>
            </a:r>
            <a:r>
              <a:rPr sz="1450" spc="-5" dirty="0">
                <a:latin typeface="Times New Roman"/>
                <a:cs typeface="Times New Roman"/>
              </a:rPr>
              <a:t>of </a:t>
            </a:r>
            <a:r>
              <a:rPr sz="1450" spc="-10" dirty="0">
                <a:latin typeface="Times New Roman"/>
                <a:cs typeface="Times New Roman"/>
              </a:rPr>
              <a:t>course, is always</a:t>
            </a:r>
            <a:r>
              <a:rPr sz="1450" spc="20" dirty="0">
                <a:latin typeface="Times New Roman"/>
                <a:cs typeface="Times New Roman"/>
              </a:rPr>
              <a:t> </a:t>
            </a:r>
            <a:r>
              <a:rPr sz="1450" spc="-10" dirty="0">
                <a:latin typeface="Times New Roman"/>
                <a:cs typeface="Times New Roman"/>
              </a:rPr>
              <a:t>changing.</a:t>
            </a:r>
            <a:endParaRPr sz="1450">
              <a:latin typeface="Times New Roman"/>
              <a:cs typeface="Times New Roman"/>
            </a:endParaRPr>
          </a:p>
          <a:p>
            <a:pPr marL="186055" marR="111125">
              <a:lnSpc>
                <a:spcPts val="1660"/>
              </a:lnSpc>
              <a:spcBef>
                <a:spcPts val="710"/>
              </a:spcBef>
            </a:pPr>
            <a:r>
              <a:rPr sz="1450" spc="-10" dirty="0">
                <a:latin typeface="Times New Roman"/>
                <a:cs typeface="Times New Roman"/>
              </a:rPr>
              <a:t>Because the inventory </a:t>
            </a:r>
            <a:r>
              <a:rPr sz="1450" spc="-5" dirty="0">
                <a:latin typeface="Times New Roman"/>
                <a:cs typeface="Times New Roman"/>
              </a:rPr>
              <a:t>of </a:t>
            </a:r>
            <a:r>
              <a:rPr sz="1450" spc="-10" dirty="0">
                <a:latin typeface="Times New Roman"/>
                <a:cs typeface="Times New Roman"/>
              </a:rPr>
              <a:t>cars is always changing, </a:t>
            </a:r>
            <a:r>
              <a:rPr sz="1450" spc="-5" dirty="0">
                <a:latin typeface="Times New Roman"/>
                <a:cs typeface="Times New Roman"/>
              </a:rPr>
              <a:t>a </a:t>
            </a:r>
            <a:r>
              <a:rPr sz="1450" spc="-10" dirty="0">
                <a:latin typeface="Times New Roman"/>
                <a:cs typeface="Times New Roman"/>
              </a:rPr>
              <a:t>static web site </a:t>
            </a:r>
            <a:r>
              <a:rPr sz="1450" spc="-15" dirty="0">
                <a:latin typeface="Times New Roman"/>
                <a:cs typeface="Times New Roman"/>
              </a:rPr>
              <a:t>isn’t </a:t>
            </a:r>
            <a:r>
              <a:rPr sz="1450" spc="-10" dirty="0">
                <a:latin typeface="Times New Roman"/>
                <a:cs typeface="Times New Roman"/>
              </a:rPr>
              <a:t>going to </a:t>
            </a:r>
            <a:r>
              <a:rPr sz="1450" spc="-5" dirty="0">
                <a:latin typeface="Times New Roman"/>
                <a:cs typeface="Times New Roman"/>
              </a:rPr>
              <a:t>be </a:t>
            </a:r>
            <a:r>
              <a:rPr sz="1450" spc="-10" dirty="0">
                <a:latin typeface="Times New Roman"/>
                <a:cs typeface="Times New Roman"/>
              </a:rPr>
              <a:t>the  solution. A database-based web site is the</a:t>
            </a:r>
            <a:r>
              <a:rPr sz="1450" spc="-55" dirty="0">
                <a:latin typeface="Times New Roman"/>
                <a:cs typeface="Times New Roman"/>
              </a:rPr>
              <a:t> </a:t>
            </a:r>
            <a:r>
              <a:rPr sz="1450" spc="-10" dirty="0">
                <a:latin typeface="Times New Roman"/>
                <a:cs typeface="Times New Roman"/>
              </a:rPr>
              <a:t>solution.</a:t>
            </a:r>
            <a:endParaRPr sz="1450">
              <a:latin typeface="Times New Roman"/>
              <a:cs typeface="Times New Roman"/>
            </a:endParaRPr>
          </a:p>
          <a:p>
            <a:pPr marL="186055" marR="67310">
              <a:lnSpc>
                <a:spcPts val="1660"/>
              </a:lnSpc>
              <a:spcBef>
                <a:spcPts val="715"/>
              </a:spcBef>
            </a:pPr>
            <a:r>
              <a:rPr sz="1450" spc="-10" dirty="0">
                <a:latin typeface="Times New Roman"/>
                <a:cs typeface="Times New Roman"/>
              </a:rPr>
              <a:t>Databases help to </a:t>
            </a:r>
            <a:r>
              <a:rPr sz="1450" spc="-15" dirty="0">
                <a:latin typeface="Times New Roman"/>
                <a:cs typeface="Times New Roman"/>
              </a:rPr>
              <a:t>organize </a:t>
            </a:r>
            <a:r>
              <a:rPr sz="1450" spc="-10" dirty="0">
                <a:latin typeface="Times New Roman"/>
                <a:cs typeface="Times New Roman"/>
              </a:rPr>
              <a:t>and track things. Databases allow you to use creativity to  group things together in meaningful ways, and to present the same set </a:t>
            </a:r>
            <a:r>
              <a:rPr sz="1450" spc="-5" dirty="0">
                <a:latin typeface="Times New Roman"/>
                <a:cs typeface="Times New Roman"/>
              </a:rPr>
              <a:t>of </a:t>
            </a:r>
            <a:r>
              <a:rPr sz="1450" spc="-10" dirty="0">
                <a:latin typeface="Times New Roman"/>
                <a:cs typeface="Times New Roman"/>
              </a:rPr>
              <a:t>information in  </a:t>
            </a:r>
            <a:r>
              <a:rPr sz="1450" spc="-15" dirty="0">
                <a:latin typeface="Times New Roman"/>
                <a:cs typeface="Times New Roman"/>
              </a:rPr>
              <a:t>different </a:t>
            </a:r>
            <a:r>
              <a:rPr sz="1450" spc="-10" dirty="0">
                <a:latin typeface="Times New Roman"/>
                <a:cs typeface="Times New Roman"/>
              </a:rPr>
              <a:t>ways to </a:t>
            </a:r>
            <a:r>
              <a:rPr sz="1450" spc="-15" dirty="0">
                <a:latin typeface="Times New Roman"/>
                <a:cs typeface="Times New Roman"/>
              </a:rPr>
              <a:t>different</a:t>
            </a:r>
            <a:r>
              <a:rPr sz="1450" spc="15" dirty="0">
                <a:latin typeface="Times New Roman"/>
                <a:cs typeface="Times New Roman"/>
              </a:rPr>
              <a:t> </a:t>
            </a:r>
            <a:r>
              <a:rPr sz="1450" spc="-10" dirty="0">
                <a:latin typeface="Times New Roman"/>
                <a:cs typeface="Times New Roman"/>
              </a:rPr>
              <a:t>audiences.</a:t>
            </a:r>
            <a:endParaRPr sz="1450">
              <a:latin typeface="Times New Roman"/>
              <a:cs typeface="Times New Roman"/>
            </a:endParaRPr>
          </a:p>
        </p:txBody>
      </p:sp>
      <p:sp>
        <p:nvSpPr>
          <p:cNvPr id="4" name="object 4"/>
          <p:cNvSpPr/>
          <p:nvPr/>
        </p:nvSpPr>
        <p:spPr>
          <a:xfrm>
            <a:off x="1563276" y="9402368"/>
            <a:ext cx="4442589" cy="4847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76365" cy="1900555"/>
          </a:xfrm>
          <a:prstGeom prst="rect">
            <a:avLst/>
          </a:prstGeom>
        </p:spPr>
        <p:txBody>
          <a:bodyPr vert="horz" wrap="square" lIns="0" tIns="26670" rIns="0" bIns="0" rtlCol="0">
            <a:spAutoFit/>
          </a:bodyPr>
          <a:lstStyle/>
          <a:p>
            <a:pPr marL="12700" marR="158750">
              <a:lnSpc>
                <a:spcPts val="1660"/>
              </a:lnSpc>
              <a:spcBef>
                <a:spcPts val="210"/>
              </a:spcBef>
            </a:pPr>
            <a:r>
              <a:rPr sz="1450" spc="-10" dirty="0">
                <a:latin typeface="Times New Roman"/>
                <a:cs typeface="Times New Roman"/>
              </a:rPr>
              <a:t>Databases are composed </a:t>
            </a:r>
            <a:r>
              <a:rPr sz="1450" spc="-5" dirty="0">
                <a:latin typeface="Times New Roman"/>
                <a:cs typeface="Times New Roman"/>
              </a:rPr>
              <a:t>of one or </a:t>
            </a:r>
            <a:r>
              <a:rPr sz="1450" spc="-10" dirty="0">
                <a:latin typeface="Times New Roman"/>
                <a:cs typeface="Times New Roman"/>
              </a:rPr>
              <a:t>more “tables”. </a:t>
            </a:r>
            <a:r>
              <a:rPr sz="1450" spc="-25" dirty="0">
                <a:latin typeface="Times New Roman"/>
                <a:cs typeface="Times New Roman"/>
              </a:rPr>
              <a:t>Tables </a:t>
            </a:r>
            <a:r>
              <a:rPr sz="1450" spc="-10" dirty="0">
                <a:latin typeface="Times New Roman"/>
                <a:cs typeface="Times New Roman"/>
              </a:rPr>
              <a:t>are composed </a:t>
            </a:r>
            <a:r>
              <a:rPr sz="1450" spc="-5" dirty="0">
                <a:latin typeface="Times New Roman"/>
                <a:cs typeface="Times New Roman"/>
              </a:rPr>
              <a:t>of </a:t>
            </a:r>
            <a:r>
              <a:rPr sz="1450" spc="-10" dirty="0">
                <a:latin typeface="Times New Roman"/>
                <a:cs typeface="Times New Roman"/>
              </a:rPr>
              <a:t>parts called  “rows” and “columns” similar to what you would see in </a:t>
            </a:r>
            <a:r>
              <a:rPr sz="1450" spc="-5" dirty="0">
                <a:latin typeface="Times New Roman"/>
                <a:cs typeface="Times New Roman"/>
              </a:rPr>
              <a:t>a </a:t>
            </a:r>
            <a:r>
              <a:rPr sz="1450" spc="-10" dirty="0">
                <a:latin typeface="Times New Roman"/>
                <a:cs typeface="Times New Roman"/>
              </a:rPr>
              <a:t>spreadsheet. The columns  section </a:t>
            </a:r>
            <a:r>
              <a:rPr sz="1450" spc="-5" dirty="0">
                <a:latin typeface="Times New Roman"/>
                <a:cs typeface="Times New Roman"/>
              </a:rPr>
              <a:t>of </a:t>
            </a:r>
            <a:r>
              <a:rPr sz="1450" spc="-10" dirty="0">
                <a:latin typeface="Times New Roman"/>
                <a:cs typeface="Times New Roman"/>
              </a:rPr>
              <a:t>each table declares the characteristics </a:t>
            </a:r>
            <a:r>
              <a:rPr sz="1450" spc="-5" dirty="0">
                <a:latin typeface="Times New Roman"/>
                <a:cs typeface="Times New Roman"/>
              </a:rPr>
              <a:t>of </a:t>
            </a:r>
            <a:r>
              <a:rPr sz="1450" spc="-10" dirty="0">
                <a:latin typeface="Times New Roman"/>
                <a:cs typeface="Times New Roman"/>
              </a:rPr>
              <a:t>each table while each row contains  unique data for each element in the</a:t>
            </a:r>
            <a:r>
              <a:rPr sz="1450" spc="25" dirty="0">
                <a:latin typeface="Times New Roman"/>
                <a:cs typeface="Times New Roman"/>
              </a:rPr>
              <a:t> </a:t>
            </a:r>
            <a:r>
              <a:rPr sz="1450" spc="-10" dirty="0">
                <a:latin typeface="Times New Roman"/>
                <a:cs typeface="Times New Roman"/>
              </a:rPr>
              <a:t>table.</a:t>
            </a:r>
            <a:endParaRPr sz="1450">
              <a:latin typeface="Times New Roman"/>
              <a:cs typeface="Times New Roman"/>
            </a:endParaRPr>
          </a:p>
          <a:p>
            <a:pPr marL="12700" marR="5080">
              <a:lnSpc>
                <a:spcPts val="1660"/>
              </a:lnSpc>
              <a:spcBef>
                <a:spcPts val="705"/>
              </a:spcBef>
            </a:pPr>
            <a:r>
              <a:rPr sz="1450" spc="-10" dirty="0">
                <a:latin typeface="Times New Roman"/>
                <a:cs typeface="Times New Roman"/>
              </a:rPr>
              <a:t>It may sound complicated </a:t>
            </a:r>
            <a:r>
              <a:rPr sz="1450" spc="-5" dirty="0">
                <a:latin typeface="Times New Roman"/>
                <a:cs typeface="Times New Roman"/>
              </a:rPr>
              <a:t>but </a:t>
            </a:r>
            <a:r>
              <a:rPr sz="1450" spc="-10" dirty="0">
                <a:latin typeface="Times New Roman"/>
                <a:cs typeface="Times New Roman"/>
              </a:rPr>
              <a:t>actually it is quite simple. </a:t>
            </a:r>
            <a:r>
              <a:rPr sz="1450" spc="-35" dirty="0">
                <a:latin typeface="Times New Roman"/>
                <a:cs typeface="Times New Roman"/>
              </a:rPr>
              <a:t>Take </a:t>
            </a:r>
            <a:r>
              <a:rPr sz="1450" spc="-10" dirty="0">
                <a:latin typeface="Times New Roman"/>
                <a:cs typeface="Times New Roman"/>
              </a:rPr>
              <a:t>the example </a:t>
            </a:r>
            <a:r>
              <a:rPr sz="1450" spc="-25" dirty="0">
                <a:latin typeface="Times New Roman"/>
                <a:cs typeface="Times New Roman"/>
              </a:rPr>
              <a:t>below, </a:t>
            </a:r>
            <a:r>
              <a:rPr sz="1450" spc="-10" dirty="0">
                <a:latin typeface="Times New Roman"/>
                <a:cs typeface="Times New Roman"/>
              </a:rPr>
              <a:t>which  is </a:t>
            </a:r>
            <a:r>
              <a:rPr sz="1450" spc="-5" dirty="0">
                <a:latin typeface="Times New Roman"/>
                <a:cs typeface="Times New Roman"/>
              </a:rPr>
              <a:t>one </a:t>
            </a:r>
            <a:r>
              <a:rPr sz="1450" spc="-10" dirty="0">
                <a:latin typeface="Times New Roman"/>
                <a:cs typeface="Times New Roman"/>
              </a:rPr>
              <a:t>way that Sam could begin to </a:t>
            </a:r>
            <a:r>
              <a:rPr sz="1450" spc="-15" dirty="0">
                <a:latin typeface="Times New Roman"/>
                <a:cs typeface="Times New Roman"/>
              </a:rPr>
              <a:t>organize </a:t>
            </a:r>
            <a:r>
              <a:rPr sz="1450" spc="-10" dirty="0">
                <a:latin typeface="Times New Roman"/>
                <a:cs typeface="Times New Roman"/>
              </a:rPr>
              <a:t>his car collection. (Note that for </a:t>
            </a:r>
            <a:r>
              <a:rPr sz="1450" spc="-20" dirty="0">
                <a:latin typeface="Times New Roman"/>
                <a:cs typeface="Times New Roman"/>
              </a:rPr>
              <a:t>brevity,  </a:t>
            </a:r>
            <a:r>
              <a:rPr sz="1450" spc="-5" dirty="0">
                <a:latin typeface="Times New Roman"/>
                <a:cs typeface="Times New Roman"/>
              </a:rPr>
              <a:t>not </a:t>
            </a:r>
            <a:r>
              <a:rPr sz="1450" spc="-10" dirty="0">
                <a:latin typeface="Times New Roman"/>
                <a:cs typeface="Times New Roman"/>
              </a:rPr>
              <a:t>all possible car attributes are</a:t>
            </a:r>
            <a:r>
              <a:rPr sz="1450" spc="15" dirty="0">
                <a:latin typeface="Times New Roman"/>
                <a:cs typeface="Times New Roman"/>
              </a:rPr>
              <a:t> </a:t>
            </a:r>
            <a:r>
              <a:rPr sz="1450" spc="-10" dirty="0">
                <a:latin typeface="Times New Roman"/>
                <a:cs typeface="Times New Roman"/>
              </a:rPr>
              <a:t>shown.)</a:t>
            </a:r>
            <a:endParaRPr sz="1450">
              <a:latin typeface="Times New Roman"/>
              <a:cs typeface="Times New Roman"/>
            </a:endParaRPr>
          </a:p>
          <a:p>
            <a:pPr marL="12700">
              <a:lnSpc>
                <a:spcPct val="100000"/>
              </a:lnSpc>
              <a:spcBef>
                <a:spcPts val="590"/>
              </a:spcBef>
            </a:pPr>
            <a:r>
              <a:rPr sz="1450" b="1" spc="-30" dirty="0">
                <a:latin typeface="Times New Roman"/>
                <a:cs typeface="Times New Roman"/>
              </a:rPr>
              <a:t>Table:</a:t>
            </a:r>
            <a:r>
              <a:rPr sz="1450" b="1" spc="-10" dirty="0">
                <a:latin typeface="Times New Roman"/>
                <a:cs typeface="Times New Roman"/>
              </a:rPr>
              <a:t> Cars</a:t>
            </a:r>
            <a:endParaRPr sz="1450">
              <a:latin typeface="Times New Roman"/>
              <a:cs typeface="Times New Roman"/>
            </a:endParaRPr>
          </a:p>
        </p:txBody>
      </p:sp>
      <p:sp>
        <p:nvSpPr>
          <p:cNvPr id="3" name="object 3"/>
          <p:cNvSpPr/>
          <p:nvPr/>
        </p:nvSpPr>
        <p:spPr>
          <a:xfrm>
            <a:off x="457200" y="2405469"/>
            <a:ext cx="6645601" cy="13719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9163" y="4966426"/>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5" name="object 5"/>
          <p:cNvSpPr/>
          <p:nvPr/>
        </p:nvSpPr>
        <p:spPr>
          <a:xfrm>
            <a:off x="649163" y="5176790"/>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6" name="object 6"/>
          <p:cNvSpPr/>
          <p:nvPr/>
        </p:nvSpPr>
        <p:spPr>
          <a:xfrm>
            <a:off x="649163" y="5387154"/>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7" name="object 7"/>
          <p:cNvSpPr/>
          <p:nvPr/>
        </p:nvSpPr>
        <p:spPr>
          <a:xfrm>
            <a:off x="649163" y="580788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8" name="object 8"/>
          <p:cNvSpPr txBox="1"/>
          <p:nvPr/>
        </p:nvSpPr>
        <p:spPr>
          <a:xfrm>
            <a:off x="444500" y="3828734"/>
            <a:ext cx="6654800" cy="3501390"/>
          </a:xfrm>
          <a:prstGeom prst="rect">
            <a:avLst/>
          </a:prstGeom>
        </p:spPr>
        <p:txBody>
          <a:bodyPr vert="horz" wrap="square" lIns="0" tIns="26670" rIns="0" bIns="0" rtlCol="0">
            <a:spAutoFit/>
          </a:bodyPr>
          <a:lstStyle/>
          <a:p>
            <a:pPr marL="186055" marR="236220">
              <a:lnSpc>
                <a:spcPts val="1660"/>
              </a:lnSpc>
              <a:spcBef>
                <a:spcPts val="210"/>
              </a:spcBef>
            </a:pPr>
            <a:r>
              <a:rPr sz="1450" spc="-70" dirty="0">
                <a:latin typeface="Times New Roman"/>
                <a:cs typeface="Times New Roman"/>
              </a:rPr>
              <a:t>We </a:t>
            </a:r>
            <a:r>
              <a:rPr sz="1450" spc="-10" dirty="0">
                <a:latin typeface="Times New Roman"/>
                <a:cs typeface="Times New Roman"/>
              </a:rPr>
              <a:t>can clearly see that the elements in this table has seven </a:t>
            </a:r>
            <a:r>
              <a:rPr sz="1450" b="1" spc="-10" dirty="0">
                <a:latin typeface="Times New Roman"/>
                <a:cs typeface="Times New Roman"/>
              </a:rPr>
              <a:t>columns </a:t>
            </a:r>
            <a:r>
              <a:rPr sz="1450" spc="-10" dirty="0">
                <a:latin typeface="Times New Roman"/>
                <a:cs typeface="Times New Roman"/>
              </a:rPr>
              <a:t>defined as ID,  VIN, Make, Model, Style, </a:t>
            </a:r>
            <a:r>
              <a:rPr sz="1450" spc="-50" dirty="0">
                <a:latin typeface="Times New Roman"/>
                <a:cs typeface="Times New Roman"/>
              </a:rPr>
              <a:t>Year, </a:t>
            </a:r>
            <a:r>
              <a:rPr sz="1450" spc="-10" dirty="0">
                <a:latin typeface="Times New Roman"/>
                <a:cs typeface="Times New Roman"/>
              </a:rPr>
              <a:t>and Price. The table has four </a:t>
            </a:r>
            <a:r>
              <a:rPr sz="1450" b="1" spc="-15" dirty="0">
                <a:latin typeface="Times New Roman"/>
                <a:cs typeface="Times New Roman"/>
              </a:rPr>
              <a:t>rows </a:t>
            </a:r>
            <a:r>
              <a:rPr sz="1450" spc="-10" dirty="0">
                <a:latin typeface="Times New Roman"/>
                <a:cs typeface="Times New Roman"/>
              </a:rPr>
              <a:t>that describe four  </a:t>
            </a:r>
            <a:r>
              <a:rPr sz="1450" spc="-15" dirty="0">
                <a:latin typeface="Times New Roman"/>
                <a:cs typeface="Times New Roman"/>
              </a:rPr>
              <a:t>different </a:t>
            </a:r>
            <a:r>
              <a:rPr sz="1450" spc="-10" dirty="0">
                <a:latin typeface="Times New Roman"/>
                <a:cs typeface="Times New Roman"/>
              </a:rPr>
              <a:t>cars—a Ford </a:t>
            </a:r>
            <a:r>
              <a:rPr sz="1450" spc="-15" dirty="0">
                <a:latin typeface="Times New Roman"/>
                <a:cs typeface="Times New Roman"/>
              </a:rPr>
              <a:t>Explorer, </a:t>
            </a:r>
            <a:r>
              <a:rPr sz="1450" spc="-10" dirty="0">
                <a:latin typeface="Times New Roman"/>
                <a:cs typeface="Times New Roman"/>
              </a:rPr>
              <a:t>Dodge </a:t>
            </a:r>
            <a:r>
              <a:rPr sz="1450" spc="-15" dirty="0">
                <a:latin typeface="Times New Roman"/>
                <a:cs typeface="Times New Roman"/>
              </a:rPr>
              <a:t>RAM, </a:t>
            </a:r>
            <a:r>
              <a:rPr sz="1450" spc="-10" dirty="0">
                <a:latin typeface="Times New Roman"/>
                <a:cs typeface="Times New Roman"/>
              </a:rPr>
              <a:t>Mazda </a:t>
            </a:r>
            <a:r>
              <a:rPr sz="1450" spc="-5" dirty="0">
                <a:latin typeface="Times New Roman"/>
                <a:cs typeface="Times New Roman"/>
              </a:rPr>
              <a:t>6, </a:t>
            </a:r>
            <a:r>
              <a:rPr sz="1450" spc="-10" dirty="0">
                <a:latin typeface="Times New Roman"/>
                <a:cs typeface="Times New Roman"/>
              </a:rPr>
              <a:t>and </a:t>
            </a:r>
            <a:r>
              <a:rPr sz="1450" spc="-5" dirty="0">
                <a:latin typeface="Times New Roman"/>
                <a:cs typeface="Times New Roman"/>
              </a:rPr>
              <a:t>a </a:t>
            </a:r>
            <a:r>
              <a:rPr sz="1450" spc="-10" dirty="0">
                <a:latin typeface="Times New Roman"/>
                <a:cs typeface="Times New Roman"/>
              </a:rPr>
              <a:t>Subaru</a:t>
            </a:r>
            <a:r>
              <a:rPr sz="1450" spc="85" dirty="0">
                <a:latin typeface="Times New Roman"/>
                <a:cs typeface="Times New Roman"/>
              </a:rPr>
              <a:t> </a:t>
            </a:r>
            <a:r>
              <a:rPr sz="1450" spc="-10" dirty="0">
                <a:latin typeface="Times New Roman"/>
                <a:cs typeface="Times New Roman"/>
              </a:rPr>
              <a:t>Outback.</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Here is </a:t>
            </a:r>
            <a:r>
              <a:rPr sz="1450" spc="-5" dirty="0">
                <a:latin typeface="Times New Roman"/>
                <a:cs typeface="Times New Roman"/>
              </a:rPr>
              <a:t>a </a:t>
            </a:r>
            <a:r>
              <a:rPr sz="1450" spc="-10" dirty="0">
                <a:latin typeface="Times New Roman"/>
                <a:cs typeface="Times New Roman"/>
              </a:rPr>
              <a:t>quick review </a:t>
            </a:r>
            <a:r>
              <a:rPr sz="1450" spc="-5" dirty="0">
                <a:latin typeface="Times New Roman"/>
                <a:cs typeface="Times New Roman"/>
              </a:rPr>
              <a:t>of </a:t>
            </a:r>
            <a:r>
              <a:rPr sz="1450" spc="-10" dirty="0">
                <a:latin typeface="Times New Roman"/>
                <a:cs typeface="Times New Roman"/>
              </a:rPr>
              <a:t>what we have</a:t>
            </a:r>
            <a:r>
              <a:rPr sz="1450" spc="20" dirty="0">
                <a:latin typeface="Times New Roman"/>
                <a:cs typeface="Times New Roman"/>
              </a:rPr>
              <a:t> </a:t>
            </a:r>
            <a:r>
              <a:rPr sz="1450" spc="-10" dirty="0">
                <a:latin typeface="Times New Roman"/>
                <a:cs typeface="Times New Roman"/>
              </a:rPr>
              <a:t>learned.</a:t>
            </a:r>
            <a:endParaRPr sz="1450">
              <a:latin typeface="Times New Roman"/>
              <a:cs typeface="Times New Roman"/>
            </a:endParaRPr>
          </a:p>
          <a:p>
            <a:pPr marL="377825">
              <a:lnSpc>
                <a:spcPts val="1700"/>
              </a:lnSpc>
              <a:spcBef>
                <a:spcPts val="635"/>
              </a:spcBef>
            </a:pPr>
            <a:r>
              <a:rPr sz="1450" b="1" spc="-30" dirty="0">
                <a:latin typeface="Times New Roman"/>
                <a:cs typeface="Times New Roman"/>
              </a:rPr>
              <a:t>Tables </a:t>
            </a:r>
            <a:r>
              <a:rPr sz="1450" spc="-10" dirty="0">
                <a:latin typeface="Times New Roman"/>
                <a:cs typeface="Times New Roman"/>
              </a:rPr>
              <a:t>are just </a:t>
            </a:r>
            <a:r>
              <a:rPr sz="1450" spc="-5" dirty="0">
                <a:latin typeface="Times New Roman"/>
                <a:cs typeface="Times New Roman"/>
              </a:rPr>
              <a:t>a </a:t>
            </a:r>
            <a:r>
              <a:rPr sz="1450" spc="-10" dirty="0">
                <a:latin typeface="Times New Roman"/>
                <a:cs typeface="Times New Roman"/>
              </a:rPr>
              <a:t>collection </a:t>
            </a:r>
            <a:r>
              <a:rPr sz="1450" spc="-5" dirty="0">
                <a:latin typeface="Times New Roman"/>
                <a:cs typeface="Times New Roman"/>
              </a:rPr>
              <a:t>of </a:t>
            </a:r>
            <a:r>
              <a:rPr sz="1450" spc="-10" dirty="0">
                <a:latin typeface="Times New Roman"/>
                <a:cs typeface="Times New Roman"/>
              </a:rPr>
              <a:t>things that you want to keep track</a:t>
            </a:r>
            <a:r>
              <a:rPr sz="1450" spc="80" dirty="0">
                <a:latin typeface="Times New Roman"/>
                <a:cs typeface="Times New Roman"/>
              </a:rPr>
              <a:t> </a:t>
            </a:r>
            <a:r>
              <a:rPr sz="1450" spc="-10" dirty="0">
                <a:latin typeface="Times New Roman"/>
                <a:cs typeface="Times New Roman"/>
              </a:rPr>
              <a:t>of.</a:t>
            </a:r>
            <a:endParaRPr sz="1450">
              <a:latin typeface="Times New Roman"/>
              <a:cs typeface="Times New Roman"/>
            </a:endParaRPr>
          </a:p>
          <a:p>
            <a:pPr marL="377825">
              <a:lnSpc>
                <a:spcPts val="1655"/>
              </a:lnSpc>
            </a:pPr>
            <a:r>
              <a:rPr sz="1450" b="1" spc="-30" dirty="0">
                <a:latin typeface="Times New Roman"/>
                <a:cs typeface="Times New Roman"/>
              </a:rPr>
              <a:t>Tables </a:t>
            </a:r>
            <a:r>
              <a:rPr sz="1450" spc="-10" dirty="0">
                <a:latin typeface="Times New Roman"/>
                <a:cs typeface="Times New Roman"/>
              </a:rPr>
              <a:t>consist </a:t>
            </a:r>
            <a:r>
              <a:rPr sz="1450" spc="-5" dirty="0">
                <a:latin typeface="Times New Roman"/>
                <a:cs typeface="Times New Roman"/>
              </a:rPr>
              <a:t>of </a:t>
            </a:r>
            <a:r>
              <a:rPr sz="1450" spc="-10" dirty="0">
                <a:latin typeface="Times New Roman"/>
                <a:cs typeface="Times New Roman"/>
              </a:rPr>
              <a:t>rows and</a:t>
            </a:r>
            <a:r>
              <a:rPr sz="1450" spc="25" dirty="0">
                <a:latin typeface="Times New Roman"/>
                <a:cs typeface="Times New Roman"/>
              </a:rPr>
              <a:t> </a:t>
            </a:r>
            <a:r>
              <a:rPr sz="1450" spc="-10" dirty="0">
                <a:latin typeface="Times New Roman"/>
                <a:cs typeface="Times New Roman"/>
              </a:rPr>
              <a:t>columns.</a:t>
            </a:r>
            <a:endParaRPr sz="1450">
              <a:latin typeface="Times New Roman"/>
              <a:cs typeface="Times New Roman"/>
            </a:endParaRPr>
          </a:p>
          <a:p>
            <a:pPr marL="377825" marR="196850">
              <a:lnSpc>
                <a:spcPts val="1660"/>
              </a:lnSpc>
              <a:spcBef>
                <a:spcPts val="80"/>
              </a:spcBef>
            </a:pPr>
            <a:r>
              <a:rPr sz="1450" b="1" spc="-10" dirty="0">
                <a:latin typeface="Times New Roman"/>
                <a:cs typeface="Times New Roman"/>
              </a:rPr>
              <a:t>Columns </a:t>
            </a:r>
            <a:r>
              <a:rPr sz="1450" spc="-10" dirty="0">
                <a:latin typeface="Times New Roman"/>
                <a:cs typeface="Times New Roman"/>
              </a:rPr>
              <a:t>hold the </a:t>
            </a:r>
            <a:r>
              <a:rPr sz="1450" spc="-15" dirty="0">
                <a:latin typeface="Times New Roman"/>
                <a:cs typeface="Times New Roman"/>
              </a:rPr>
              <a:t>different </a:t>
            </a:r>
            <a:r>
              <a:rPr sz="1450" spc="-10" dirty="0">
                <a:latin typeface="Times New Roman"/>
                <a:cs typeface="Times New Roman"/>
              </a:rPr>
              <a:t>attributes </a:t>
            </a:r>
            <a:r>
              <a:rPr sz="1450" spc="-5" dirty="0">
                <a:latin typeface="Times New Roman"/>
                <a:cs typeface="Times New Roman"/>
              </a:rPr>
              <a:t>of </a:t>
            </a:r>
            <a:r>
              <a:rPr sz="1450" spc="-10" dirty="0">
                <a:latin typeface="Times New Roman"/>
                <a:cs typeface="Times New Roman"/>
              </a:rPr>
              <a:t>each element in that table. Rows in </a:t>
            </a:r>
            <a:r>
              <a:rPr sz="1450" spc="-5" dirty="0">
                <a:latin typeface="Times New Roman"/>
                <a:cs typeface="Times New Roman"/>
              </a:rPr>
              <a:t>a </a:t>
            </a:r>
            <a:r>
              <a:rPr sz="1450" spc="-10" dirty="0">
                <a:latin typeface="Times New Roman"/>
                <a:cs typeface="Times New Roman"/>
              </a:rPr>
              <a:t>table  hold </a:t>
            </a:r>
            <a:r>
              <a:rPr sz="1450" spc="-15" dirty="0">
                <a:latin typeface="Times New Roman"/>
                <a:cs typeface="Times New Roman"/>
              </a:rPr>
              <a:t>different </a:t>
            </a:r>
            <a:r>
              <a:rPr sz="1450" spc="-10" dirty="0">
                <a:latin typeface="Times New Roman"/>
                <a:cs typeface="Times New Roman"/>
              </a:rPr>
              <a:t>instances uniquely defined by the </a:t>
            </a:r>
            <a:r>
              <a:rPr sz="1450" spc="-20" dirty="0">
                <a:latin typeface="Times New Roman"/>
                <a:cs typeface="Times New Roman"/>
              </a:rPr>
              <a:t>table’s</a:t>
            </a:r>
            <a:r>
              <a:rPr sz="1450" spc="50" dirty="0">
                <a:latin typeface="Times New Roman"/>
                <a:cs typeface="Times New Roman"/>
              </a:rPr>
              <a:t> </a:t>
            </a:r>
            <a:r>
              <a:rPr sz="1450" spc="-10" dirty="0">
                <a:latin typeface="Times New Roman"/>
                <a:cs typeface="Times New Roman"/>
              </a:rPr>
              <a:t>columns.</a:t>
            </a:r>
            <a:endParaRPr sz="1450">
              <a:latin typeface="Times New Roman"/>
              <a:cs typeface="Times New Roman"/>
            </a:endParaRPr>
          </a:p>
          <a:p>
            <a:pPr marL="377825">
              <a:lnSpc>
                <a:spcPts val="1610"/>
              </a:lnSpc>
            </a:pPr>
            <a:r>
              <a:rPr sz="1450" b="1" spc="-10" dirty="0">
                <a:latin typeface="Times New Roman"/>
                <a:cs typeface="Times New Roman"/>
              </a:rPr>
              <a:t>Databases </a:t>
            </a:r>
            <a:r>
              <a:rPr sz="1450" spc="-10" dirty="0">
                <a:latin typeface="Times New Roman"/>
                <a:cs typeface="Times New Roman"/>
              </a:rPr>
              <a:t>are </a:t>
            </a:r>
            <a:r>
              <a:rPr sz="1450" spc="-5" dirty="0">
                <a:latin typeface="Times New Roman"/>
                <a:cs typeface="Times New Roman"/>
              </a:rPr>
              <a:t>a </a:t>
            </a:r>
            <a:r>
              <a:rPr sz="1450" spc="-10" dirty="0">
                <a:latin typeface="Times New Roman"/>
                <a:cs typeface="Times New Roman"/>
              </a:rPr>
              <a:t>collection </a:t>
            </a:r>
            <a:r>
              <a:rPr sz="1450" spc="-5" dirty="0">
                <a:latin typeface="Times New Roman"/>
                <a:cs typeface="Times New Roman"/>
              </a:rPr>
              <a:t>of</a:t>
            </a:r>
            <a:r>
              <a:rPr sz="1450" spc="5" dirty="0">
                <a:latin typeface="Times New Roman"/>
                <a:cs typeface="Times New Roman"/>
              </a:rPr>
              <a:t> </a:t>
            </a:r>
            <a:r>
              <a:rPr sz="1450" spc="-10" dirty="0">
                <a:latin typeface="Times New Roman"/>
                <a:cs typeface="Times New Roman"/>
              </a:rPr>
              <a:t>tables.</a:t>
            </a:r>
            <a:endParaRPr sz="1450">
              <a:latin typeface="Times New Roman"/>
              <a:cs typeface="Times New Roman"/>
            </a:endParaRPr>
          </a:p>
          <a:p>
            <a:pPr marL="12700">
              <a:lnSpc>
                <a:spcPct val="100000"/>
              </a:lnSpc>
              <a:spcBef>
                <a:spcPts val="725"/>
              </a:spcBef>
            </a:pPr>
            <a:r>
              <a:rPr sz="1650" b="1" spc="-5" dirty="0">
                <a:solidFill>
                  <a:srgbClr val="003366"/>
                </a:solidFill>
                <a:latin typeface="Times New Roman"/>
                <a:cs typeface="Times New Roman"/>
              </a:rPr>
              <a:t>Getting Started </a:t>
            </a:r>
            <a:r>
              <a:rPr sz="1650" b="1" dirty="0">
                <a:solidFill>
                  <a:srgbClr val="003366"/>
                </a:solidFill>
                <a:latin typeface="Times New Roman"/>
                <a:cs typeface="Times New Roman"/>
              </a:rPr>
              <a:t>with</a:t>
            </a:r>
            <a:r>
              <a:rPr sz="1650" b="1" spc="5" dirty="0">
                <a:solidFill>
                  <a:srgbClr val="003366"/>
                </a:solidFill>
                <a:latin typeface="Times New Roman"/>
                <a:cs typeface="Times New Roman"/>
              </a:rPr>
              <a:t> </a:t>
            </a:r>
            <a:r>
              <a:rPr sz="1650" b="1" spc="-5" dirty="0">
                <a:solidFill>
                  <a:srgbClr val="003366"/>
                </a:solidFill>
                <a:latin typeface="Times New Roman"/>
                <a:cs typeface="Times New Roman"/>
              </a:rPr>
              <a:t>phpMyAdmin</a:t>
            </a:r>
            <a:endParaRPr sz="1650">
              <a:latin typeface="Times New Roman"/>
              <a:cs typeface="Times New Roman"/>
            </a:endParaRPr>
          </a:p>
          <a:p>
            <a:pPr marL="186055" marR="5080" algn="just">
              <a:lnSpc>
                <a:spcPts val="1660"/>
              </a:lnSpc>
              <a:spcBef>
                <a:spcPts val="935"/>
              </a:spcBef>
            </a:pPr>
            <a:r>
              <a:rPr sz="1450" spc="-10" dirty="0">
                <a:latin typeface="Times New Roman"/>
                <a:cs typeface="Times New Roman"/>
              </a:rPr>
              <a:t>Recall from the section </a:t>
            </a:r>
            <a:r>
              <a:rPr sz="1450" i="1" spc="-10" dirty="0">
                <a:latin typeface="Times New Roman"/>
                <a:cs typeface="Times New Roman"/>
              </a:rPr>
              <a:t>How Do </a:t>
            </a:r>
            <a:r>
              <a:rPr sz="1450" i="1" spc="-5" dirty="0">
                <a:latin typeface="Times New Roman"/>
                <a:cs typeface="Times New Roman"/>
              </a:rPr>
              <a:t>I </a:t>
            </a:r>
            <a:r>
              <a:rPr sz="1450" i="1" spc="-10" dirty="0">
                <a:latin typeface="Times New Roman"/>
                <a:cs typeface="Times New Roman"/>
              </a:rPr>
              <a:t>Know it is </a:t>
            </a:r>
            <a:r>
              <a:rPr sz="1450" i="1" spc="-30" dirty="0">
                <a:latin typeface="Times New Roman"/>
                <a:cs typeface="Times New Roman"/>
              </a:rPr>
              <a:t>Working </a:t>
            </a:r>
            <a:r>
              <a:rPr sz="1450" spc="-10" dirty="0">
                <a:latin typeface="Times New Roman"/>
                <a:cs typeface="Times New Roman"/>
              </a:rPr>
              <a:t>on page 23 that if you navigate to  </a:t>
            </a:r>
            <a:r>
              <a:rPr sz="1450" u="sng" spc="-10" dirty="0">
                <a:solidFill>
                  <a:srgbClr val="0000ED"/>
                </a:solidFill>
                <a:uFill>
                  <a:solidFill>
                    <a:srgbClr val="0000ED"/>
                  </a:solidFill>
                </a:uFill>
                <a:latin typeface="Times New Roman"/>
                <a:cs typeface="Times New Roman"/>
                <a:hlinkClick r:id="rId3"/>
              </a:rPr>
              <a:t>http://localhost</a:t>
            </a:r>
            <a:r>
              <a:rPr sz="1450" spc="-10" dirty="0">
                <a:solidFill>
                  <a:srgbClr val="0000ED"/>
                </a:solidFill>
                <a:latin typeface="Times New Roman"/>
                <a:cs typeface="Times New Roman"/>
                <a:hlinkClick r:id="rId3"/>
              </a:rPr>
              <a:t> </a:t>
            </a:r>
            <a:r>
              <a:rPr sz="1450" spc="-10" dirty="0">
                <a:latin typeface="Times New Roman"/>
                <a:cs typeface="Times New Roman"/>
              </a:rPr>
              <a:t>you will see </a:t>
            </a:r>
            <a:r>
              <a:rPr sz="1450" spc="-5" dirty="0">
                <a:latin typeface="Times New Roman"/>
                <a:cs typeface="Times New Roman"/>
              </a:rPr>
              <a:t>a </a:t>
            </a:r>
            <a:r>
              <a:rPr sz="1450" spc="-10" dirty="0">
                <a:latin typeface="Times New Roman"/>
                <a:cs typeface="Times New Roman"/>
              </a:rPr>
              <a:t>page that was created by </a:t>
            </a:r>
            <a:r>
              <a:rPr sz="1450" spc="-5" dirty="0">
                <a:latin typeface="Times New Roman"/>
                <a:cs typeface="Times New Roman"/>
              </a:rPr>
              <a:t>your </a:t>
            </a:r>
            <a:r>
              <a:rPr sz="1450" spc="-10" dirty="0">
                <a:latin typeface="Times New Roman"/>
                <a:cs typeface="Times New Roman"/>
              </a:rPr>
              <a:t>local </a:t>
            </a:r>
            <a:r>
              <a:rPr sz="1450" spc="-20" dirty="0">
                <a:latin typeface="Times New Roman"/>
                <a:cs typeface="Times New Roman"/>
              </a:rPr>
              <a:t>server. </a:t>
            </a:r>
            <a:r>
              <a:rPr sz="1450" spc="-10" dirty="0">
                <a:latin typeface="Times New Roman"/>
                <a:cs typeface="Times New Roman"/>
              </a:rPr>
              <a:t>In my case it is  </a:t>
            </a:r>
            <a:r>
              <a:rPr sz="1450" spc="-40" dirty="0">
                <a:latin typeface="Times New Roman"/>
                <a:cs typeface="Times New Roman"/>
              </a:rPr>
              <a:t>WAMPSERVER.</a:t>
            </a:r>
            <a:endParaRPr sz="1450">
              <a:latin typeface="Times New Roman"/>
              <a:cs typeface="Times New Roman"/>
            </a:endParaRPr>
          </a:p>
          <a:p>
            <a:pPr marL="186055">
              <a:lnSpc>
                <a:spcPct val="100000"/>
              </a:lnSpc>
              <a:spcBef>
                <a:spcPts val="585"/>
              </a:spcBef>
            </a:pPr>
            <a:r>
              <a:rPr sz="1450" spc="-10" dirty="0">
                <a:latin typeface="Times New Roman"/>
                <a:cs typeface="Times New Roman"/>
              </a:rPr>
              <a:t>At the bottom </a:t>
            </a:r>
            <a:r>
              <a:rPr sz="1450" spc="-5" dirty="0">
                <a:latin typeface="Times New Roman"/>
                <a:cs typeface="Times New Roman"/>
              </a:rPr>
              <a:t>of </a:t>
            </a:r>
            <a:r>
              <a:rPr sz="1450" spc="-10" dirty="0">
                <a:latin typeface="Times New Roman"/>
                <a:cs typeface="Times New Roman"/>
              </a:rPr>
              <a:t>the page you should see </a:t>
            </a:r>
            <a:r>
              <a:rPr sz="1450" spc="-5" dirty="0">
                <a:latin typeface="Times New Roman"/>
                <a:cs typeface="Times New Roman"/>
              </a:rPr>
              <a:t>a </a:t>
            </a:r>
            <a:r>
              <a:rPr sz="1450" spc="-10" dirty="0">
                <a:latin typeface="Times New Roman"/>
                <a:cs typeface="Times New Roman"/>
              </a:rPr>
              <a:t>link for </a:t>
            </a:r>
            <a:r>
              <a:rPr sz="1450" b="1" spc="-50" dirty="0">
                <a:latin typeface="Times New Roman"/>
                <a:cs typeface="Times New Roman"/>
              </a:rPr>
              <a:t>Your</a:t>
            </a:r>
            <a:r>
              <a:rPr sz="1450" b="1" spc="30" dirty="0">
                <a:latin typeface="Times New Roman"/>
                <a:cs typeface="Times New Roman"/>
              </a:rPr>
              <a:t> </a:t>
            </a:r>
            <a:r>
              <a:rPr sz="1450" b="1" spc="-10" dirty="0">
                <a:latin typeface="Times New Roman"/>
                <a:cs typeface="Times New Roman"/>
              </a:rPr>
              <a:t>Aliases</a:t>
            </a:r>
            <a:endParaRPr sz="1450">
              <a:latin typeface="Times New Roman"/>
              <a:cs typeface="Times New Roman"/>
            </a:endParaRPr>
          </a:p>
        </p:txBody>
      </p:sp>
      <p:sp>
        <p:nvSpPr>
          <p:cNvPr id="9" name="object 9"/>
          <p:cNvSpPr/>
          <p:nvPr/>
        </p:nvSpPr>
        <p:spPr>
          <a:xfrm>
            <a:off x="2870458" y="7417627"/>
            <a:ext cx="1828225" cy="1124991"/>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181" y="8603088"/>
            <a:ext cx="6280785" cy="757555"/>
          </a:xfrm>
          <a:prstGeom prst="rect">
            <a:avLst/>
          </a:prstGeom>
        </p:spPr>
        <p:txBody>
          <a:bodyPr vert="horz" wrap="square" lIns="0" tIns="26670" rIns="0" bIns="0" rtlCol="0">
            <a:spAutoFit/>
          </a:bodyPr>
          <a:lstStyle/>
          <a:p>
            <a:pPr marL="12700" marR="5080">
              <a:lnSpc>
                <a:spcPts val="1660"/>
              </a:lnSpc>
              <a:spcBef>
                <a:spcPts val="210"/>
              </a:spcBef>
            </a:pPr>
            <a:r>
              <a:rPr sz="1450" spc="-5" dirty="0">
                <a:latin typeface="Times New Roman"/>
                <a:cs typeface="Times New Roman"/>
              </a:rPr>
              <a:t>I </a:t>
            </a:r>
            <a:r>
              <a:rPr sz="1450" spc="-10" dirty="0">
                <a:latin typeface="Times New Roman"/>
                <a:cs typeface="Times New Roman"/>
              </a:rPr>
              <a:t>am </a:t>
            </a:r>
            <a:r>
              <a:rPr sz="1450" spc="-5" dirty="0">
                <a:latin typeface="Times New Roman"/>
                <a:cs typeface="Times New Roman"/>
              </a:rPr>
              <a:t>not </a:t>
            </a:r>
            <a:r>
              <a:rPr sz="1450" spc="-10" dirty="0">
                <a:latin typeface="Times New Roman"/>
                <a:cs typeface="Times New Roman"/>
              </a:rPr>
              <a:t>sure if Macs see this, </a:t>
            </a:r>
            <a:r>
              <a:rPr sz="1450" spc="-5" dirty="0">
                <a:latin typeface="Times New Roman"/>
                <a:cs typeface="Times New Roman"/>
              </a:rPr>
              <a:t>but </a:t>
            </a:r>
            <a:r>
              <a:rPr sz="1450" spc="-10" dirty="0">
                <a:latin typeface="Times New Roman"/>
                <a:cs typeface="Times New Roman"/>
              </a:rPr>
              <a:t>if you </a:t>
            </a:r>
            <a:r>
              <a:rPr sz="1450" spc="-15" dirty="0">
                <a:latin typeface="Times New Roman"/>
                <a:cs typeface="Times New Roman"/>
              </a:rPr>
              <a:t>don’t </a:t>
            </a:r>
            <a:r>
              <a:rPr sz="1450" spc="-10" dirty="0">
                <a:latin typeface="Times New Roman"/>
                <a:cs typeface="Times New Roman"/>
              </a:rPr>
              <a:t>see the link, just enter this address into  </a:t>
            </a:r>
            <a:r>
              <a:rPr sz="1450" spc="-5" dirty="0">
                <a:latin typeface="Times New Roman"/>
                <a:cs typeface="Times New Roman"/>
              </a:rPr>
              <a:t>your </a:t>
            </a:r>
            <a:r>
              <a:rPr sz="1450" spc="-10" dirty="0">
                <a:latin typeface="Times New Roman"/>
                <a:cs typeface="Times New Roman"/>
              </a:rPr>
              <a:t>browser </a:t>
            </a:r>
            <a:r>
              <a:rPr sz="1450" spc="-5" dirty="0">
                <a:latin typeface="Times New Roman"/>
                <a:cs typeface="Times New Roman"/>
              </a:rPr>
              <a:t>or </a:t>
            </a:r>
            <a:r>
              <a:rPr sz="1450" spc="-10" dirty="0">
                <a:latin typeface="Times New Roman"/>
                <a:cs typeface="Times New Roman"/>
              </a:rPr>
              <a:t>click on this link:</a:t>
            </a:r>
            <a:r>
              <a:rPr sz="1450" spc="20" dirty="0">
                <a:solidFill>
                  <a:srgbClr val="0000ED"/>
                </a:solidFill>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5"/>
              </a:rPr>
              <a:t>http://localhost/phpmyadmin/</a:t>
            </a:r>
            <a:endParaRPr sz="1450">
              <a:latin typeface="Times New Roman"/>
              <a:cs typeface="Times New Roman"/>
            </a:endParaRPr>
          </a:p>
          <a:p>
            <a:pPr marL="12700">
              <a:lnSpc>
                <a:spcPct val="100000"/>
              </a:lnSpc>
              <a:spcBef>
                <a:spcPts val="590"/>
              </a:spcBef>
            </a:pPr>
            <a:r>
              <a:rPr sz="1450" spc="-10" dirty="0">
                <a:latin typeface="Times New Roman"/>
                <a:cs typeface="Times New Roman"/>
              </a:rPr>
              <a:t>Clicking that link should take you to </a:t>
            </a:r>
            <a:r>
              <a:rPr sz="1450" spc="-5" dirty="0">
                <a:latin typeface="Times New Roman"/>
                <a:cs typeface="Times New Roman"/>
              </a:rPr>
              <a:t>a </a:t>
            </a:r>
            <a:r>
              <a:rPr sz="1450" spc="-10" dirty="0">
                <a:latin typeface="Times New Roman"/>
                <a:cs typeface="Times New Roman"/>
              </a:rPr>
              <a:t>page that is similar to</a:t>
            </a:r>
            <a:r>
              <a:rPr sz="1450" spc="70"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448167"/>
            <a:ext cx="6645601" cy="422557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4642752"/>
            <a:ext cx="6471285" cy="291592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What is</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phpMyAdmin?</a:t>
            </a:r>
            <a:endParaRPr sz="1450">
              <a:latin typeface="Times New Roman"/>
              <a:cs typeface="Times New Roman"/>
            </a:endParaRPr>
          </a:p>
          <a:p>
            <a:pPr marL="12700" marR="5080">
              <a:lnSpc>
                <a:spcPts val="1660"/>
              </a:lnSpc>
              <a:spcBef>
                <a:spcPts val="760"/>
              </a:spcBef>
            </a:pPr>
            <a:r>
              <a:rPr sz="1450" b="1" spc="-15" dirty="0">
                <a:latin typeface="Times New Roman"/>
                <a:cs typeface="Times New Roman"/>
              </a:rPr>
              <a:t>phpMyAdmin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free software tool—that just happens to </a:t>
            </a:r>
            <a:r>
              <a:rPr sz="1450" spc="-5" dirty="0">
                <a:latin typeface="Times New Roman"/>
                <a:cs typeface="Times New Roman"/>
              </a:rPr>
              <a:t>be </a:t>
            </a:r>
            <a:r>
              <a:rPr sz="1450" spc="-10" dirty="0">
                <a:latin typeface="Times New Roman"/>
                <a:cs typeface="Times New Roman"/>
              </a:rPr>
              <a:t>written in PHP itself—  that is intended to handle many common administration tasks </a:t>
            </a:r>
            <a:r>
              <a:rPr sz="1450" spc="-5" dirty="0">
                <a:latin typeface="Times New Roman"/>
                <a:cs typeface="Times New Roman"/>
              </a:rPr>
              <a:t>of </a:t>
            </a:r>
            <a:r>
              <a:rPr sz="1450" spc="-10" dirty="0">
                <a:latin typeface="Times New Roman"/>
                <a:cs typeface="Times New Roman"/>
              </a:rPr>
              <a:t>MySQL using </a:t>
            </a:r>
            <a:r>
              <a:rPr sz="1450" spc="-5" dirty="0">
                <a:latin typeface="Times New Roman"/>
                <a:cs typeface="Times New Roman"/>
              </a:rPr>
              <a:t>a  </a:t>
            </a:r>
            <a:r>
              <a:rPr sz="1450" spc="-20" dirty="0">
                <a:latin typeface="Times New Roman"/>
                <a:cs typeface="Times New Roman"/>
              </a:rPr>
              <a:t>browser. </a:t>
            </a:r>
            <a:r>
              <a:rPr sz="1450" spc="-10" dirty="0">
                <a:latin typeface="Times New Roman"/>
                <a:cs typeface="Times New Roman"/>
              </a:rPr>
              <a:t>phpMyAdmin supports </a:t>
            </a:r>
            <a:r>
              <a:rPr sz="1450" spc="-5" dirty="0">
                <a:latin typeface="Times New Roman"/>
                <a:cs typeface="Times New Roman"/>
              </a:rPr>
              <a:t>a </a:t>
            </a:r>
            <a:r>
              <a:rPr sz="1450" spc="-10" dirty="0">
                <a:latin typeface="Times New Roman"/>
                <a:cs typeface="Times New Roman"/>
              </a:rPr>
              <a:t>wide range </a:t>
            </a:r>
            <a:r>
              <a:rPr sz="1450" spc="-5" dirty="0">
                <a:latin typeface="Times New Roman"/>
                <a:cs typeface="Times New Roman"/>
              </a:rPr>
              <a:t>of </a:t>
            </a:r>
            <a:r>
              <a:rPr sz="1450" spc="-10" dirty="0">
                <a:latin typeface="Times New Roman"/>
                <a:cs typeface="Times New Roman"/>
              </a:rPr>
              <a:t>operations with MySQL. The most  frequently used operations are supported by the user interface (managing databases,  tables, fields, relations, indexes, users, permissions, etc), and you still have the ability to  directly execute </a:t>
            </a:r>
            <a:r>
              <a:rPr sz="1450" spc="-5" dirty="0">
                <a:latin typeface="Times New Roman"/>
                <a:cs typeface="Times New Roman"/>
              </a:rPr>
              <a:t>a </a:t>
            </a:r>
            <a:r>
              <a:rPr sz="1450" spc="-10" dirty="0">
                <a:latin typeface="Times New Roman"/>
                <a:cs typeface="Times New Roman"/>
              </a:rPr>
              <a:t>SQL statement if you</a:t>
            </a:r>
            <a:r>
              <a:rPr sz="1450" spc="-40" dirty="0">
                <a:latin typeface="Times New Roman"/>
                <a:cs typeface="Times New Roman"/>
              </a:rPr>
              <a:t> </a:t>
            </a:r>
            <a:r>
              <a:rPr sz="1450" spc="-20" dirty="0">
                <a:latin typeface="Times New Roman"/>
                <a:cs typeface="Times New Roman"/>
              </a:rPr>
              <a:t>prefer.</a:t>
            </a:r>
            <a:endParaRPr sz="1450">
              <a:latin typeface="Times New Roman"/>
              <a:cs typeface="Times New Roman"/>
            </a:endParaRPr>
          </a:p>
          <a:p>
            <a:pPr marL="12700" marR="182245">
              <a:lnSpc>
                <a:spcPts val="1660"/>
              </a:lnSpc>
              <a:spcBef>
                <a:spcPts val="700"/>
              </a:spcBef>
            </a:pPr>
            <a:r>
              <a:rPr sz="1450" spc="-10" dirty="0">
                <a:latin typeface="Times New Roman"/>
                <a:cs typeface="Times New Roman"/>
              </a:rPr>
              <a:t>phpMyAdmin comes with </a:t>
            </a:r>
            <a:r>
              <a:rPr sz="1450" spc="-5" dirty="0">
                <a:latin typeface="Times New Roman"/>
                <a:cs typeface="Times New Roman"/>
              </a:rPr>
              <a:t>a </a:t>
            </a:r>
            <a:r>
              <a:rPr sz="1450" spc="-10" dirty="0">
                <a:latin typeface="Times New Roman"/>
                <a:cs typeface="Times New Roman"/>
              </a:rPr>
              <a:t>good supply </a:t>
            </a:r>
            <a:r>
              <a:rPr sz="1450" spc="-5" dirty="0">
                <a:latin typeface="Times New Roman"/>
                <a:cs typeface="Times New Roman"/>
              </a:rPr>
              <a:t>of </a:t>
            </a:r>
            <a:r>
              <a:rPr sz="1450" spc="-10" dirty="0">
                <a:latin typeface="Times New Roman"/>
                <a:cs typeface="Times New Roman"/>
              </a:rPr>
              <a:t>documentation, and users are welcome to  update the wiki pages to share ideas and feedback. The phpMyAdmin team will try to  help you if you face any problem, </a:t>
            </a:r>
            <a:r>
              <a:rPr sz="1450" spc="-5" dirty="0">
                <a:latin typeface="Times New Roman"/>
                <a:cs typeface="Times New Roman"/>
              </a:rPr>
              <a:t>but I </a:t>
            </a:r>
            <a:r>
              <a:rPr sz="1450" spc="-15" dirty="0">
                <a:latin typeface="Times New Roman"/>
                <a:cs typeface="Times New Roman"/>
              </a:rPr>
              <a:t>haven’t </a:t>
            </a:r>
            <a:r>
              <a:rPr sz="1450" spc="-10" dirty="0">
                <a:latin typeface="Times New Roman"/>
                <a:cs typeface="Times New Roman"/>
              </a:rPr>
              <a:t>personally had any problems with it.  What it does, it does</a:t>
            </a:r>
            <a:r>
              <a:rPr sz="1450" spc="10" dirty="0">
                <a:latin typeface="Times New Roman"/>
                <a:cs typeface="Times New Roman"/>
              </a:rPr>
              <a:t> </a:t>
            </a:r>
            <a:r>
              <a:rPr sz="1450" spc="-10" dirty="0">
                <a:latin typeface="Times New Roman"/>
                <a:cs typeface="Times New Roman"/>
              </a:rPr>
              <a:t>well.</a:t>
            </a:r>
            <a:endParaRPr sz="1450">
              <a:latin typeface="Times New Roman"/>
              <a:cs typeface="Times New Roman"/>
            </a:endParaRPr>
          </a:p>
          <a:p>
            <a:pPr marL="12700">
              <a:lnSpc>
                <a:spcPct val="100000"/>
              </a:lnSpc>
              <a:spcBef>
                <a:spcPts val="585"/>
              </a:spcBef>
            </a:pPr>
            <a:r>
              <a:rPr sz="1450" b="1" i="1" spc="-10" dirty="0">
                <a:solidFill>
                  <a:srgbClr val="003366"/>
                </a:solidFill>
                <a:latin typeface="Times New Roman"/>
                <a:cs typeface="Times New Roman"/>
              </a:rPr>
              <a:t>Using phpMyAdmin to create a</a:t>
            </a:r>
            <a:r>
              <a:rPr sz="1450" b="1" i="1" spc="10" dirty="0">
                <a:solidFill>
                  <a:srgbClr val="003366"/>
                </a:solidFill>
                <a:latin typeface="Times New Roman"/>
                <a:cs typeface="Times New Roman"/>
              </a:rPr>
              <a:t> </a:t>
            </a:r>
            <a:r>
              <a:rPr sz="1450" b="1" i="1" spc="-10" dirty="0">
                <a:solidFill>
                  <a:srgbClr val="003366"/>
                </a:solidFill>
                <a:latin typeface="Times New Roman"/>
                <a:cs typeface="Times New Roman"/>
              </a:rPr>
              <a:t>database</a:t>
            </a:r>
            <a:endParaRPr sz="1450">
              <a:latin typeface="Times New Roman"/>
              <a:cs typeface="Times New Roman"/>
            </a:endParaRPr>
          </a:p>
        </p:txBody>
      </p:sp>
      <p:sp>
        <p:nvSpPr>
          <p:cNvPr id="4" name="object 4"/>
          <p:cNvSpPr/>
          <p:nvPr/>
        </p:nvSpPr>
        <p:spPr>
          <a:xfrm>
            <a:off x="1371313" y="7646284"/>
            <a:ext cx="4817375" cy="22682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19850" cy="1177925"/>
          </a:xfrm>
          <a:prstGeom prst="rect">
            <a:avLst/>
          </a:prstGeom>
        </p:spPr>
        <p:txBody>
          <a:bodyPr vert="horz" wrap="square" lIns="0" tIns="26670" rIns="0" bIns="0" rtlCol="0">
            <a:spAutoFit/>
          </a:bodyPr>
          <a:lstStyle/>
          <a:p>
            <a:pPr marL="12700" marR="262255">
              <a:lnSpc>
                <a:spcPts val="1660"/>
              </a:lnSpc>
              <a:spcBef>
                <a:spcPts val="210"/>
              </a:spcBef>
            </a:pPr>
            <a:r>
              <a:rPr sz="1450" spc="-10" dirty="0">
                <a:latin typeface="Times New Roman"/>
                <a:cs typeface="Times New Roman"/>
              </a:rPr>
              <a:t>First navigate such that you have phpMyAdmin on the screen. Click on the link that  says Databases:</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In the box that says Create new database, type the word ‘Cars’, then click on the Create  button. If it worked </a:t>
            </a:r>
            <a:r>
              <a:rPr sz="1450" spc="-20" dirty="0">
                <a:latin typeface="Times New Roman"/>
                <a:cs typeface="Times New Roman"/>
              </a:rPr>
              <a:t>properly, </a:t>
            </a:r>
            <a:r>
              <a:rPr sz="1450" spc="-10" dirty="0">
                <a:latin typeface="Times New Roman"/>
                <a:cs typeface="Times New Roman"/>
              </a:rPr>
              <a:t>you should see </a:t>
            </a:r>
            <a:r>
              <a:rPr sz="1450" spc="-5" dirty="0">
                <a:latin typeface="Times New Roman"/>
                <a:cs typeface="Times New Roman"/>
              </a:rPr>
              <a:t>a </a:t>
            </a:r>
            <a:r>
              <a:rPr sz="1450" spc="-10" dirty="0">
                <a:latin typeface="Times New Roman"/>
                <a:cs typeface="Times New Roman"/>
              </a:rPr>
              <a:t>yellow confirmation box appear on the  screen </a:t>
            </a:r>
            <a:r>
              <a:rPr sz="1450" spc="-20" dirty="0">
                <a:latin typeface="Times New Roman"/>
                <a:cs typeface="Times New Roman"/>
              </a:rPr>
              <a:t>briefly, </a:t>
            </a:r>
            <a:r>
              <a:rPr sz="1450" spc="-10" dirty="0">
                <a:latin typeface="Times New Roman"/>
                <a:cs typeface="Times New Roman"/>
              </a:rPr>
              <a:t>as</a:t>
            </a:r>
            <a:r>
              <a:rPr sz="1450" spc="10" dirty="0">
                <a:latin typeface="Times New Roman"/>
                <a:cs typeface="Times New Roman"/>
              </a:rPr>
              <a:t> </a:t>
            </a:r>
            <a:r>
              <a:rPr sz="1450" spc="-10" dirty="0">
                <a:latin typeface="Times New Roman"/>
                <a:cs typeface="Times New Roman"/>
              </a:rPr>
              <a:t>below:</a:t>
            </a:r>
            <a:endParaRPr sz="1450">
              <a:latin typeface="Times New Roman"/>
              <a:cs typeface="Times New Roman"/>
            </a:endParaRPr>
          </a:p>
        </p:txBody>
      </p:sp>
      <p:sp>
        <p:nvSpPr>
          <p:cNvPr id="3" name="object 3"/>
          <p:cNvSpPr/>
          <p:nvPr/>
        </p:nvSpPr>
        <p:spPr>
          <a:xfrm>
            <a:off x="831986" y="1682913"/>
            <a:ext cx="5905169" cy="176523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3682393"/>
            <a:ext cx="3495675" cy="629285"/>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Introduction to</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SQL</a:t>
            </a:r>
            <a:endParaRPr sz="1450">
              <a:latin typeface="Times New Roman"/>
              <a:cs typeface="Times New Roman"/>
            </a:endParaRPr>
          </a:p>
          <a:p>
            <a:pPr marL="12700">
              <a:lnSpc>
                <a:spcPct val="100000"/>
              </a:lnSpc>
              <a:spcBef>
                <a:spcPts val="640"/>
              </a:spcBef>
            </a:pPr>
            <a:r>
              <a:rPr sz="1450" spc="-10" dirty="0">
                <a:latin typeface="Times New Roman"/>
                <a:cs typeface="Times New Roman"/>
              </a:rPr>
              <a:t>This is equivalent to issuing the SQL</a:t>
            </a:r>
            <a:r>
              <a:rPr sz="1450" spc="-35" dirty="0">
                <a:latin typeface="Times New Roman"/>
                <a:cs typeface="Times New Roman"/>
              </a:rPr>
              <a:t> </a:t>
            </a:r>
            <a:r>
              <a:rPr sz="1450" spc="-10" dirty="0">
                <a:latin typeface="Times New Roman"/>
                <a:cs typeface="Times New Roman"/>
              </a:rPr>
              <a:t>command</a:t>
            </a:r>
            <a:endParaRPr sz="1450">
              <a:latin typeface="Times New Roman"/>
              <a:cs typeface="Times New Roman"/>
            </a:endParaRPr>
          </a:p>
        </p:txBody>
      </p:sp>
      <p:sp>
        <p:nvSpPr>
          <p:cNvPr id="5" name="object 5"/>
          <p:cNvSpPr/>
          <p:nvPr/>
        </p:nvSpPr>
        <p:spPr>
          <a:xfrm>
            <a:off x="2559659" y="4399357"/>
            <a:ext cx="2449822" cy="22865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4917140"/>
            <a:ext cx="6254115"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and, in fact, phpMyAdmin actually executed that </a:t>
            </a:r>
            <a:r>
              <a:rPr sz="1450" b="1" spc="-10" dirty="0">
                <a:latin typeface="Times New Roman"/>
                <a:cs typeface="Times New Roman"/>
              </a:rPr>
              <a:t>exact </a:t>
            </a:r>
            <a:r>
              <a:rPr sz="1450" spc="-10" dirty="0">
                <a:latin typeface="Times New Roman"/>
                <a:cs typeface="Times New Roman"/>
              </a:rPr>
              <a:t>SQL command in the  background for you when you clicked on the button. In other words, you can think </a:t>
            </a:r>
            <a:r>
              <a:rPr sz="1450" spc="-5" dirty="0">
                <a:latin typeface="Times New Roman"/>
                <a:cs typeface="Times New Roman"/>
              </a:rPr>
              <a:t>of  </a:t>
            </a:r>
            <a:r>
              <a:rPr sz="1450" spc="-10" dirty="0">
                <a:latin typeface="Times New Roman"/>
                <a:cs typeface="Times New Roman"/>
              </a:rPr>
              <a:t>phpMyAdmin as </a:t>
            </a:r>
            <a:r>
              <a:rPr sz="1450" spc="-5" dirty="0">
                <a:latin typeface="Times New Roman"/>
                <a:cs typeface="Times New Roman"/>
              </a:rPr>
              <a:t>a </a:t>
            </a:r>
            <a:r>
              <a:rPr sz="1450" spc="-10" dirty="0">
                <a:latin typeface="Times New Roman"/>
                <a:cs typeface="Times New Roman"/>
              </a:rPr>
              <a:t>tool that builds SQL commands for</a:t>
            </a:r>
            <a:r>
              <a:rPr sz="1450" spc="-25" dirty="0">
                <a:latin typeface="Times New Roman"/>
                <a:cs typeface="Times New Roman"/>
              </a:rPr>
              <a:t> </a:t>
            </a:r>
            <a:r>
              <a:rPr sz="1450" spc="-5" dirty="0">
                <a:latin typeface="Times New Roman"/>
                <a:cs typeface="Times New Roman"/>
              </a:rPr>
              <a:t>you.</a:t>
            </a:r>
            <a:endParaRPr sz="1450">
              <a:latin typeface="Times New Roman"/>
              <a:cs typeface="Times New Roman"/>
            </a:endParaRPr>
          </a:p>
        </p:txBody>
      </p:sp>
      <p:sp>
        <p:nvSpPr>
          <p:cNvPr id="7" name="object 7"/>
          <p:cNvSpPr/>
          <p:nvPr/>
        </p:nvSpPr>
        <p:spPr>
          <a:xfrm>
            <a:off x="1270760" y="5670689"/>
            <a:ext cx="5018480" cy="207620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8181" y="8026873"/>
            <a:ext cx="6303645" cy="839469"/>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Using phpMyAdmin to create a </a:t>
            </a:r>
            <a:r>
              <a:rPr sz="1450" b="1" i="1" spc="-35" dirty="0">
                <a:solidFill>
                  <a:srgbClr val="003366"/>
                </a:solidFill>
                <a:latin typeface="Times New Roman"/>
                <a:cs typeface="Times New Roman"/>
              </a:rPr>
              <a:t>Table </a:t>
            </a:r>
            <a:r>
              <a:rPr sz="1450" b="1" i="1" spc="-10" dirty="0">
                <a:solidFill>
                  <a:srgbClr val="003366"/>
                </a:solidFill>
                <a:latin typeface="Times New Roman"/>
                <a:cs typeface="Times New Roman"/>
              </a:rPr>
              <a:t>in a</a:t>
            </a:r>
            <a:r>
              <a:rPr sz="1450" b="1" i="1" spc="50" dirty="0">
                <a:solidFill>
                  <a:srgbClr val="003366"/>
                </a:solidFill>
                <a:latin typeface="Times New Roman"/>
                <a:cs typeface="Times New Roman"/>
              </a:rPr>
              <a:t> </a:t>
            </a:r>
            <a:r>
              <a:rPr sz="1450" b="1" i="1" spc="-10" dirty="0">
                <a:solidFill>
                  <a:srgbClr val="003366"/>
                </a:solidFill>
                <a:latin typeface="Times New Roman"/>
                <a:cs typeface="Times New Roman"/>
              </a:rPr>
              <a:t>database</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Now that the database is created, we would like to use it. Find the cars database in the  list </a:t>
            </a:r>
            <a:r>
              <a:rPr sz="1450" spc="-5" dirty="0">
                <a:latin typeface="Times New Roman"/>
                <a:cs typeface="Times New Roman"/>
              </a:rPr>
              <a:t>of </a:t>
            </a:r>
            <a:r>
              <a:rPr sz="1450" spc="-10" dirty="0">
                <a:latin typeface="Times New Roman"/>
                <a:cs typeface="Times New Roman"/>
              </a:rPr>
              <a:t>databases, then click on the database</a:t>
            </a:r>
            <a:r>
              <a:rPr sz="1450" spc="25" dirty="0">
                <a:latin typeface="Times New Roman"/>
                <a:cs typeface="Times New Roman"/>
              </a:rPr>
              <a:t> </a:t>
            </a:r>
            <a:r>
              <a:rPr sz="1450" spc="-10" dirty="0">
                <a:latin typeface="Times New Roman"/>
                <a:cs typeface="Times New Roman"/>
              </a:rPr>
              <a:t>name.</a:t>
            </a:r>
            <a:endParaRPr sz="1450">
              <a:latin typeface="Times New Roman"/>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4442" y="448167"/>
            <a:ext cx="4680258" cy="28444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3590930"/>
            <a:ext cx="330454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phpMyAdmin will provide </a:t>
            </a:r>
            <a:r>
              <a:rPr sz="1450" spc="-5" dirty="0">
                <a:latin typeface="Times New Roman"/>
                <a:cs typeface="Times New Roman"/>
              </a:rPr>
              <a:t>a </a:t>
            </a:r>
            <a:r>
              <a:rPr sz="1450" spc="-10" dirty="0">
                <a:latin typeface="Times New Roman"/>
                <a:cs typeface="Times New Roman"/>
              </a:rPr>
              <a:t>page similar</a:t>
            </a:r>
            <a:r>
              <a:rPr sz="1450" spc="10" dirty="0">
                <a:latin typeface="Times New Roman"/>
                <a:cs typeface="Times New Roman"/>
              </a:rPr>
              <a:t> </a:t>
            </a:r>
            <a:r>
              <a:rPr sz="1450" spc="-10" dirty="0">
                <a:latin typeface="Times New Roman"/>
                <a:cs typeface="Times New Roman"/>
              </a:rPr>
              <a:t>to:</a:t>
            </a:r>
            <a:endParaRPr sz="1450">
              <a:latin typeface="Times New Roman"/>
              <a:cs typeface="Times New Roman"/>
            </a:endParaRPr>
          </a:p>
        </p:txBody>
      </p:sp>
      <p:sp>
        <p:nvSpPr>
          <p:cNvPr id="4" name="object 4"/>
          <p:cNvSpPr/>
          <p:nvPr/>
        </p:nvSpPr>
        <p:spPr>
          <a:xfrm>
            <a:off x="831986" y="3923750"/>
            <a:ext cx="5905169" cy="267985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6892735"/>
            <a:ext cx="325183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This is the equivalent to the SQL</a:t>
            </a:r>
            <a:r>
              <a:rPr sz="1450" spc="-35" dirty="0">
                <a:latin typeface="Times New Roman"/>
                <a:cs typeface="Times New Roman"/>
              </a:rPr>
              <a:t> </a:t>
            </a:r>
            <a:r>
              <a:rPr sz="1450" spc="-10" dirty="0">
                <a:latin typeface="Times New Roman"/>
                <a:cs typeface="Times New Roman"/>
              </a:rPr>
              <a:t>command:</a:t>
            </a:r>
            <a:endParaRPr sz="1450">
              <a:latin typeface="Times New Roman"/>
              <a:cs typeface="Times New Roman"/>
            </a:endParaRPr>
          </a:p>
        </p:txBody>
      </p:sp>
      <p:sp>
        <p:nvSpPr>
          <p:cNvPr id="6" name="object 6"/>
          <p:cNvSpPr/>
          <p:nvPr/>
        </p:nvSpPr>
        <p:spPr>
          <a:xfrm>
            <a:off x="3290950" y="7225555"/>
            <a:ext cx="978100" cy="228656"/>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44500" y="7752485"/>
            <a:ext cx="6598284" cy="2257425"/>
          </a:xfrm>
          <a:prstGeom prst="rect">
            <a:avLst/>
          </a:prstGeom>
        </p:spPr>
        <p:txBody>
          <a:bodyPr vert="horz" wrap="square" lIns="0" tIns="26670" rIns="0" bIns="0" rtlCol="0">
            <a:spAutoFit/>
          </a:bodyPr>
          <a:lstStyle/>
          <a:p>
            <a:pPr marL="186055" marR="132080">
              <a:lnSpc>
                <a:spcPts val="1660"/>
              </a:lnSpc>
              <a:spcBef>
                <a:spcPts val="210"/>
              </a:spcBef>
            </a:pPr>
            <a:r>
              <a:rPr sz="1450" spc="-10" dirty="0">
                <a:latin typeface="Times New Roman"/>
                <a:cs typeface="Times New Roman"/>
              </a:rPr>
              <a:t>This tells the MySQL database that you are going to work in the database *cars* until  you say</a:t>
            </a:r>
            <a:r>
              <a:rPr sz="1450" spc="-5" dirty="0">
                <a:latin typeface="Times New Roman"/>
                <a:cs typeface="Times New Roman"/>
              </a:rPr>
              <a:t> </a:t>
            </a:r>
            <a:r>
              <a:rPr sz="1450" spc="-10" dirty="0">
                <a:latin typeface="Times New Roman"/>
                <a:cs typeface="Times New Roman"/>
              </a:rPr>
              <a:t>otherwise.</a:t>
            </a:r>
            <a:endParaRPr sz="1450">
              <a:latin typeface="Times New Roman"/>
              <a:cs typeface="Times New Roman"/>
            </a:endParaRPr>
          </a:p>
          <a:p>
            <a:pPr marL="186055" marR="205104">
              <a:lnSpc>
                <a:spcPts val="1660"/>
              </a:lnSpc>
              <a:spcBef>
                <a:spcPts val="715"/>
              </a:spcBef>
            </a:pPr>
            <a:r>
              <a:rPr sz="1450" spc="-60" dirty="0">
                <a:latin typeface="Times New Roman"/>
                <a:cs typeface="Times New Roman"/>
              </a:rPr>
              <a:t>You </a:t>
            </a:r>
            <a:r>
              <a:rPr sz="1450" spc="-10" dirty="0">
                <a:latin typeface="Times New Roman"/>
                <a:cs typeface="Times New Roman"/>
              </a:rPr>
              <a:t>have just created the database for </a:t>
            </a:r>
            <a:r>
              <a:rPr sz="1450" spc="-5" dirty="0">
                <a:latin typeface="Times New Roman"/>
                <a:cs typeface="Times New Roman"/>
              </a:rPr>
              <a:t>our </a:t>
            </a:r>
            <a:r>
              <a:rPr sz="1450" spc="-10" dirty="0">
                <a:latin typeface="Times New Roman"/>
                <a:cs typeface="Times New Roman"/>
              </a:rPr>
              <a:t>fictional used car lot. </a:t>
            </a:r>
            <a:r>
              <a:rPr sz="1450" spc="-70" dirty="0">
                <a:latin typeface="Times New Roman"/>
                <a:cs typeface="Times New Roman"/>
              </a:rPr>
              <a:t>We </a:t>
            </a:r>
            <a:r>
              <a:rPr sz="1450" spc="-10" dirty="0">
                <a:latin typeface="Times New Roman"/>
                <a:cs typeface="Times New Roman"/>
              </a:rPr>
              <a:t>will develop this  database more as we go</a:t>
            </a:r>
            <a:r>
              <a:rPr sz="1450" spc="10" dirty="0">
                <a:latin typeface="Times New Roman"/>
                <a:cs typeface="Times New Roman"/>
              </a:rPr>
              <a:t> </a:t>
            </a:r>
            <a:r>
              <a:rPr sz="1450" spc="-10" dirty="0">
                <a:latin typeface="Times New Roman"/>
                <a:cs typeface="Times New Roman"/>
              </a:rPr>
              <a:t>along.</a:t>
            </a:r>
            <a:endParaRPr sz="1450">
              <a:latin typeface="Times New Roman"/>
              <a:cs typeface="Times New Roman"/>
            </a:endParaRPr>
          </a:p>
          <a:p>
            <a:pPr marL="12700">
              <a:lnSpc>
                <a:spcPct val="100000"/>
              </a:lnSpc>
              <a:spcBef>
                <a:spcPts val="680"/>
              </a:spcBef>
            </a:pPr>
            <a:r>
              <a:rPr sz="1650" b="1" spc="-5" dirty="0">
                <a:solidFill>
                  <a:srgbClr val="003366"/>
                </a:solidFill>
                <a:latin typeface="Times New Roman"/>
                <a:cs typeface="Times New Roman"/>
              </a:rPr>
              <a:t>Defining </a:t>
            </a:r>
            <a:r>
              <a:rPr sz="1650" b="1" dirty="0">
                <a:solidFill>
                  <a:srgbClr val="003366"/>
                </a:solidFill>
                <a:latin typeface="Times New Roman"/>
                <a:cs typeface="Times New Roman"/>
              </a:rPr>
              <a:t>our </a:t>
            </a:r>
            <a:r>
              <a:rPr sz="1650" b="1" spc="-5" dirty="0">
                <a:solidFill>
                  <a:srgbClr val="003366"/>
                </a:solidFill>
                <a:latin typeface="Times New Roman"/>
                <a:cs typeface="Times New Roman"/>
              </a:rPr>
              <a:t>first</a:t>
            </a:r>
            <a:r>
              <a:rPr sz="1650" b="1" spc="-30" dirty="0">
                <a:solidFill>
                  <a:srgbClr val="003366"/>
                </a:solidFill>
                <a:latin typeface="Times New Roman"/>
                <a:cs typeface="Times New Roman"/>
              </a:rPr>
              <a:t> </a:t>
            </a:r>
            <a:r>
              <a:rPr sz="1650" b="1" spc="-5" dirty="0">
                <a:solidFill>
                  <a:srgbClr val="003366"/>
                </a:solidFill>
                <a:latin typeface="Times New Roman"/>
                <a:cs typeface="Times New Roman"/>
              </a:rPr>
              <a:t>table</a:t>
            </a:r>
            <a:endParaRPr sz="1650">
              <a:latin typeface="Times New Roman"/>
              <a:cs typeface="Times New Roman"/>
            </a:endParaRPr>
          </a:p>
          <a:p>
            <a:pPr marL="186055" marR="5080">
              <a:lnSpc>
                <a:spcPts val="1660"/>
              </a:lnSpc>
              <a:spcBef>
                <a:spcPts val="860"/>
              </a:spcBef>
            </a:pPr>
            <a:r>
              <a:rPr sz="1450" spc="-10" dirty="0">
                <a:latin typeface="Times New Roman"/>
                <a:cs typeface="Times New Roman"/>
              </a:rPr>
              <a:t>So </a:t>
            </a:r>
            <a:r>
              <a:rPr sz="1450" spc="-25" dirty="0">
                <a:latin typeface="Times New Roman"/>
                <a:cs typeface="Times New Roman"/>
              </a:rPr>
              <a:t>far, </a:t>
            </a:r>
            <a:r>
              <a:rPr sz="1450" spc="-10" dirty="0">
                <a:latin typeface="Times New Roman"/>
                <a:cs typeface="Times New Roman"/>
              </a:rPr>
              <a:t>you have created </a:t>
            </a:r>
            <a:r>
              <a:rPr sz="1450" spc="-5" dirty="0">
                <a:latin typeface="Times New Roman"/>
                <a:cs typeface="Times New Roman"/>
              </a:rPr>
              <a:t>your </a:t>
            </a:r>
            <a:r>
              <a:rPr sz="1450" spc="-10" dirty="0">
                <a:latin typeface="Times New Roman"/>
                <a:cs typeface="Times New Roman"/>
              </a:rPr>
              <a:t>database, and figured </a:t>
            </a:r>
            <a:r>
              <a:rPr sz="1450" spc="-5" dirty="0">
                <a:latin typeface="Times New Roman"/>
                <a:cs typeface="Times New Roman"/>
              </a:rPr>
              <a:t>out </a:t>
            </a:r>
            <a:r>
              <a:rPr sz="1450" spc="-10" dirty="0">
                <a:latin typeface="Times New Roman"/>
                <a:cs typeface="Times New Roman"/>
              </a:rPr>
              <a:t>the general structure </a:t>
            </a:r>
            <a:r>
              <a:rPr sz="1450" spc="-5" dirty="0">
                <a:latin typeface="Times New Roman"/>
                <a:cs typeface="Times New Roman"/>
              </a:rPr>
              <a:t>of  </a:t>
            </a:r>
            <a:r>
              <a:rPr sz="1450" spc="-10" dirty="0">
                <a:latin typeface="Times New Roman"/>
                <a:cs typeface="Times New Roman"/>
              </a:rPr>
              <a:t>PHPMyAdmin. Now you will need to </a:t>
            </a:r>
            <a:r>
              <a:rPr sz="1450" spc="-5" dirty="0">
                <a:latin typeface="Times New Roman"/>
                <a:cs typeface="Times New Roman"/>
              </a:rPr>
              <a:t>put a </a:t>
            </a:r>
            <a:r>
              <a:rPr sz="1450" spc="-10" dirty="0">
                <a:latin typeface="Times New Roman"/>
                <a:cs typeface="Times New Roman"/>
              </a:rPr>
              <a:t>table inside </a:t>
            </a:r>
            <a:r>
              <a:rPr sz="1450" spc="-5" dirty="0">
                <a:latin typeface="Times New Roman"/>
                <a:cs typeface="Times New Roman"/>
              </a:rPr>
              <a:t>of </a:t>
            </a:r>
            <a:r>
              <a:rPr sz="1450" spc="-10" dirty="0">
                <a:latin typeface="Times New Roman"/>
                <a:cs typeface="Times New Roman"/>
              </a:rPr>
              <a:t>the database you have  created. In the case </a:t>
            </a:r>
            <a:r>
              <a:rPr sz="1450" spc="-5" dirty="0">
                <a:latin typeface="Times New Roman"/>
                <a:cs typeface="Times New Roman"/>
              </a:rPr>
              <a:t>of our </a:t>
            </a:r>
            <a:r>
              <a:rPr sz="1450" spc="-10" dirty="0">
                <a:latin typeface="Times New Roman"/>
                <a:cs typeface="Times New Roman"/>
              </a:rPr>
              <a:t>cars database, we will need to define the table to describe the  cars and trucks that Sam has for sale on his used car</a:t>
            </a:r>
            <a:r>
              <a:rPr sz="1450" spc="55" dirty="0">
                <a:latin typeface="Times New Roman"/>
                <a:cs typeface="Times New Roman"/>
              </a:rPr>
              <a:t> </a:t>
            </a:r>
            <a:r>
              <a:rPr sz="1450" spc="-10" dirty="0">
                <a:latin typeface="Times New Roman"/>
                <a:cs typeface="Times New Roman"/>
              </a:rPr>
              <a:t>lot.</a:t>
            </a:r>
            <a:endParaRPr sz="1450">
              <a:latin typeface="Times New Roman"/>
              <a:cs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5296535" cy="245110"/>
          </a:xfrm>
          <a:prstGeom prst="rect">
            <a:avLst/>
          </a:prstGeom>
        </p:spPr>
        <p:txBody>
          <a:bodyPr vert="horz" wrap="square" lIns="0" tIns="11430" rIns="0" bIns="0" rtlCol="0">
            <a:spAutoFit/>
          </a:bodyPr>
          <a:lstStyle/>
          <a:p>
            <a:pPr marL="12700">
              <a:lnSpc>
                <a:spcPct val="100000"/>
              </a:lnSpc>
              <a:spcBef>
                <a:spcPts val="90"/>
              </a:spcBef>
            </a:pP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screen shot that </a:t>
            </a:r>
            <a:r>
              <a:rPr sz="1450" spc="-5" dirty="0">
                <a:latin typeface="Times New Roman"/>
                <a:cs typeface="Times New Roman"/>
              </a:rPr>
              <a:t>I </a:t>
            </a:r>
            <a:r>
              <a:rPr sz="1450" spc="-10" dirty="0">
                <a:latin typeface="Times New Roman"/>
                <a:cs typeface="Times New Roman"/>
              </a:rPr>
              <a:t>took from </a:t>
            </a:r>
            <a:r>
              <a:rPr sz="1450" u="sng" spc="-20" dirty="0">
                <a:solidFill>
                  <a:srgbClr val="0000ED"/>
                </a:solidFill>
                <a:uFill>
                  <a:solidFill>
                    <a:srgbClr val="0000ED"/>
                  </a:solidFill>
                </a:uFill>
                <a:latin typeface="Times New Roman"/>
                <a:cs typeface="Times New Roman"/>
                <a:hlinkClick r:id="rId2"/>
              </a:rPr>
              <a:t>www.cars.com</a:t>
            </a:r>
            <a:r>
              <a:rPr sz="1450" spc="-20" dirty="0">
                <a:solidFill>
                  <a:srgbClr val="0000ED"/>
                </a:solidFill>
                <a:latin typeface="Times New Roman"/>
                <a:cs typeface="Times New Roman"/>
                <a:hlinkClick r:id="rId2"/>
              </a:rPr>
              <a:t> </a:t>
            </a:r>
            <a:r>
              <a:rPr sz="1450" spc="-10" dirty="0">
                <a:latin typeface="Times New Roman"/>
                <a:cs typeface="Times New Roman"/>
              </a:rPr>
              <a:t>that describes </a:t>
            </a:r>
            <a:r>
              <a:rPr sz="1450" spc="-5" dirty="0">
                <a:latin typeface="Times New Roman"/>
                <a:cs typeface="Times New Roman"/>
              </a:rPr>
              <a:t>a</a:t>
            </a:r>
            <a:r>
              <a:rPr sz="1450" spc="135" dirty="0">
                <a:latin typeface="Times New Roman"/>
                <a:cs typeface="Times New Roman"/>
              </a:rPr>
              <a:t> </a:t>
            </a:r>
            <a:r>
              <a:rPr sz="1450" spc="-30" dirty="0">
                <a:latin typeface="Times New Roman"/>
                <a:cs typeface="Times New Roman"/>
              </a:rPr>
              <a:t>car.</a:t>
            </a:r>
            <a:endParaRPr sz="1450">
              <a:latin typeface="Times New Roman"/>
              <a:cs typeface="Times New Roman"/>
            </a:endParaRPr>
          </a:p>
        </p:txBody>
      </p:sp>
      <p:sp>
        <p:nvSpPr>
          <p:cNvPr id="3" name="object 3"/>
          <p:cNvSpPr/>
          <p:nvPr/>
        </p:nvSpPr>
        <p:spPr>
          <a:xfrm>
            <a:off x="831986" y="749994"/>
            <a:ext cx="5896028" cy="166462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49164" y="415240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5" name="object 5"/>
          <p:cNvSpPr/>
          <p:nvPr/>
        </p:nvSpPr>
        <p:spPr>
          <a:xfrm>
            <a:off x="649164" y="4362772"/>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6" name="object 6"/>
          <p:cNvSpPr/>
          <p:nvPr/>
        </p:nvSpPr>
        <p:spPr>
          <a:xfrm>
            <a:off x="649164" y="4573136"/>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7" name="object 7"/>
          <p:cNvSpPr/>
          <p:nvPr/>
        </p:nvSpPr>
        <p:spPr>
          <a:xfrm>
            <a:off x="649164" y="4783500"/>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8" name="object 8"/>
          <p:cNvSpPr/>
          <p:nvPr/>
        </p:nvSpPr>
        <p:spPr>
          <a:xfrm>
            <a:off x="649164" y="4993864"/>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9" name="object 9"/>
          <p:cNvSpPr/>
          <p:nvPr/>
        </p:nvSpPr>
        <p:spPr>
          <a:xfrm>
            <a:off x="649164" y="5204229"/>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0" name="object 10"/>
          <p:cNvSpPr/>
          <p:nvPr/>
        </p:nvSpPr>
        <p:spPr>
          <a:xfrm>
            <a:off x="649164" y="541459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1" name="object 11"/>
          <p:cNvSpPr/>
          <p:nvPr/>
        </p:nvSpPr>
        <p:spPr>
          <a:xfrm>
            <a:off x="649164" y="562495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2" name="object 12"/>
          <p:cNvSpPr/>
          <p:nvPr/>
        </p:nvSpPr>
        <p:spPr>
          <a:xfrm>
            <a:off x="649164" y="5835322"/>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3" name="object 13"/>
          <p:cNvSpPr/>
          <p:nvPr/>
        </p:nvSpPr>
        <p:spPr>
          <a:xfrm>
            <a:off x="649164" y="6045686"/>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4" name="object 14"/>
          <p:cNvSpPr/>
          <p:nvPr/>
        </p:nvSpPr>
        <p:spPr>
          <a:xfrm>
            <a:off x="649164" y="6256050"/>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5" name="object 15"/>
          <p:cNvSpPr/>
          <p:nvPr/>
        </p:nvSpPr>
        <p:spPr>
          <a:xfrm>
            <a:off x="649164" y="6466414"/>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6" name="object 16"/>
          <p:cNvSpPr/>
          <p:nvPr/>
        </p:nvSpPr>
        <p:spPr>
          <a:xfrm>
            <a:off x="649164" y="6676779"/>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7" name="object 17"/>
          <p:cNvSpPr/>
          <p:nvPr/>
        </p:nvSpPr>
        <p:spPr>
          <a:xfrm>
            <a:off x="649164" y="688714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8" name="object 18"/>
          <p:cNvSpPr txBox="1"/>
          <p:nvPr/>
        </p:nvSpPr>
        <p:spPr>
          <a:xfrm>
            <a:off x="444500" y="2712889"/>
            <a:ext cx="6660515" cy="7498080"/>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Before creating </a:t>
            </a:r>
            <a:r>
              <a:rPr sz="1450" spc="-5" dirty="0">
                <a:latin typeface="Times New Roman"/>
                <a:cs typeface="Times New Roman"/>
              </a:rPr>
              <a:t>your </a:t>
            </a:r>
            <a:r>
              <a:rPr sz="1450" spc="-10" dirty="0">
                <a:latin typeface="Times New Roman"/>
                <a:cs typeface="Times New Roman"/>
              </a:rPr>
              <a:t>table, think about what you are going to </a:t>
            </a:r>
            <a:r>
              <a:rPr sz="1450" spc="-5" dirty="0">
                <a:latin typeface="Times New Roman"/>
                <a:cs typeface="Times New Roman"/>
              </a:rPr>
              <a:t>put </a:t>
            </a:r>
            <a:r>
              <a:rPr sz="1450" spc="-10" dirty="0">
                <a:latin typeface="Times New Roman"/>
                <a:cs typeface="Times New Roman"/>
              </a:rPr>
              <a:t>into the table and what  are the various attributes that might distinguish </a:t>
            </a:r>
            <a:r>
              <a:rPr sz="1450" spc="-5" dirty="0">
                <a:latin typeface="Times New Roman"/>
                <a:cs typeface="Times New Roman"/>
              </a:rPr>
              <a:t>one </a:t>
            </a:r>
            <a:r>
              <a:rPr sz="1450" spc="-10" dirty="0">
                <a:latin typeface="Times New Roman"/>
                <a:cs typeface="Times New Roman"/>
              </a:rPr>
              <a:t>row (car) from</a:t>
            </a:r>
            <a:r>
              <a:rPr sz="1450" spc="65" dirty="0">
                <a:latin typeface="Times New Roman"/>
                <a:cs typeface="Times New Roman"/>
              </a:rPr>
              <a:t> </a:t>
            </a:r>
            <a:r>
              <a:rPr sz="1450" spc="-20" dirty="0">
                <a:latin typeface="Times New Roman"/>
                <a:cs typeface="Times New Roman"/>
              </a:rPr>
              <a:t>another.</a:t>
            </a:r>
            <a:endParaRPr sz="1450">
              <a:latin typeface="Times New Roman"/>
              <a:cs typeface="Times New Roman"/>
            </a:endParaRPr>
          </a:p>
          <a:p>
            <a:pPr marL="186055">
              <a:lnSpc>
                <a:spcPct val="100000"/>
              </a:lnSpc>
              <a:spcBef>
                <a:spcPts val="590"/>
              </a:spcBef>
            </a:pPr>
            <a:r>
              <a:rPr sz="1450" b="1" i="1" spc="-10" dirty="0">
                <a:solidFill>
                  <a:srgbClr val="003366"/>
                </a:solidFill>
                <a:latin typeface="Times New Roman"/>
                <a:cs typeface="Times New Roman"/>
              </a:rPr>
              <a:t>What defines an</a:t>
            </a:r>
            <a:r>
              <a:rPr sz="1450" b="1" i="1" dirty="0">
                <a:solidFill>
                  <a:srgbClr val="003366"/>
                </a:solidFill>
                <a:latin typeface="Times New Roman"/>
                <a:cs typeface="Times New Roman"/>
              </a:rPr>
              <a:t> </a:t>
            </a:r>
            <a:r>
              <a:rPr sz="1450" b="1" i="1" spc="-10" dirty="0">
                <a:solidFill>
                  <a:srgbClr val="003366"/>
                </a:solidFill>
                <a:latin typeface="Times New Roman"/>
                <a:cs typeface="Times New Roman"/>
              </a:rPr>
              <a:t>automobile?</a:t>
            </a:r>
            <a:endParaRPr sz="1450">
              <a:latin typeface="Times New Roman"/>
              <a:cs typeface="Times New Roman"/>
            </a:endParaRPr>
          </a:p>
          <a:p>
            <a:pPr marL="186055" marR="116839">
              <a:lnSpc>
                <a:spcPts val="1660"/>
              </a:lnSpc>
              <a:spcBef>
                <a:spcPts val="760"/>
              </a:spcBef>
            </a:pPr>
            <a:r>
              <a:rPr sz="1450" spc="-5" dirty="0">
                <a:latin typeface="Times New Roman"/>
                <a:cs typeface="Times New Roman"/>
              </a:rPr>
              <a:t>I </a:t>
            </a:r>
            <a:r>
              <a:rPr sz="1450" spc="-10" dirty="0">
                <a:latin typeface="Times New Roman"/>
                <a:cs typeface="Times New Roman"/>
              </a:rPr>
              <a:t>can think </a:t>
            </a:r>
            <a:r>
              <a:rPr sz="1450" spc="-5" dirty="0">
                <a:latin typeface="Times New Roman"/>
                <a:cs typeface="Times New Roman"/>
              </a:rPr>
              <a:t>of a </a:t>
            </a:r>
            <a:r>
              <a:rPr sz="1450" spc="-10" dirty="0">
                <a:latin typeface="Times New Roman"/>
                <a:cs typeface="Times New Roman"/>
              </a:rPr>
              <a:t>number </a:t>
            </a:r>
            <a:r>
              <a:rPr sz="1450" spc="-5" dirty="0">
                <a:latin typeface="Times New Roman"/>
                <a:cs typeface="Times New Roman"/>
              </a:rPr>
              <a:t>of </a:t>
            </a:r>
            <a:r>
              <a:rPr sz="1450" spc="-10" dirty="0">
                <a:latin typeface="Times New Roman"/>
                <a:cs typeface="Times New Roman"/>
              </a:rPr>
              <a:t>properties </a:t>
            </a:r>
            <a:r>
              <a:rPr sz="1450" spc="-5" dirty="0">
                <a:latin typeface="Times New Roman"/>
                <a:cs typeface="Times New Roman"/>
              </a:rPr>
              <a:t>or </a:t>
            </a:r>
            <a:r>
              <a:rPr sz="1450" spc="-10" dirty="0">
                <a:latin typeface="Times New Roman"/>
                <a:cs typeface="Times New Roman"/>
              </a:rPr>
              <a:t>attributes that distinguish </a:t>
            </a:r>
            <a:r>
              <a:rPr sz="1450" spc="-5" dirty="0">
                <a:latin typeface="Times New Roman"/>
                <a:cs typeface="Times New Roman"/>
              </a:rPr>
              <a:t>one </a:t>
            </a:r>
            <a:r>
              <a:rPr sz="1450" spc="-10" dirty="0">
                <a:latin typeface="Times New Roman"/>
                <a:cs typeface="Times New Roman"/>
              </a:rPr>
              <a:t>car from another  on </a:t>
            </a:r>
            <a:r>
              <a:rPr sz="1450" spc="-5" dirty="0">
                <a:latin typeface="Times New Roman"/>
                <a:cs typeface="Times New Roman"/>
              </a:rPr>
              <a:t>a </a:t>
            </a:r>
            <a:r>
              <a:rPr sz="1450" spc="-10" dirty="0">
                <a:latin typeface="Times New Roman"/>
                <a:cs typeface="Times New Roman"/>
              </a:rPr>
              <a:t>used car</a:t>
            </a:r>
            <a:r>
              <a:rPr sz="1450" dirty="0">
                <a:latin typeface="Times New Roman"/>
                <a:cs typeface="Times New Roman"/>
              </a:rPr>
              <a:t> </a:t>
            </a:r>
            <a:r>
              <a:rPr sz="1450" spc="-10" dirty="0">
                <a:latin typeface="Times New Roman"/>
                <a:cs typeface="Times New Roman"/>
              </a:rPr>
              <a:t>lot.</a:t>
            </a:r>
            <a:endParaRPr sz="1450">
              <a:latin typeface="Times New Roman"/>
              <a:cs typeface="Times New Roman"/>
            </a:endParaRPr>
          </a:p>
          <a:p>
            <a:pPr marL="377825" marR="4350385">
              <a:lnSpc>
                <a:spcPts val="1660"/>
              </a:lnSpc>
              <a:spcBef>
                <a:spcPts val="715"/>
              </a:spcBef>
            </a:pPr>
            <a:r>
              <a:rPr sz="1450" spc="-35" dirty="0">
                <a:latin typeface="Times New Roman"/>
                <a:cs typeface="Times New Roman"/>
              </a:rPr>
              <a:t>Vehicle </a:t>
            </a:r>
            <a:r>
              <a:rPr sz="1450" spc="-10" dirty="0">
                <a:latin typeface="Times New Roman"/>
                <a:cs typeface="Times New Roman"/>
              </a:rPr>
              <a:t>ID Number (VIN)  </a:t>
            </a:r>
            <a:r>
              <a:rPr sz="1450" spc="-50" dirty="0">
                <a:latin typeface="Times New Roman"/>
                <a:cs typeface="Times New Roman"/>
              </a:rPr>
              <a:t>Year</a:t>
            </a:r>
            <a:endParaRPr sz="1450">
              <a:latin typeface="Times New Roman"/>
              <a:cs typeface="Times New Roman"/>
            </a:endParaRPr>
          </a:p>
          <a:p>
            <a:pPr marL="377825">
              <a:lnSpc>
                <a:spcPts val="1570"/>
              </a:lnSpc>
            </a:pPr>
            <a:r>
              <a:rPr sz="1450" spc="-10" dirty="0">
                <a:latin typeface="Times New Roman"/>
                <a:cs typeface="Times New Roman"/>
              </a:rPr>
              <a:t>Make</a:t>
            </a:r>
            <a:endParaRPr sz="1450">
              <a:latin typeface="Times New Roman"/>
              <a:cs typeface="Times New Roman"/>
            </a:endParaRPr>
          </a:p>
          <a:p>
            <a:pPr marL="377825" marR="5796280">
              <a:lnSpc>
                <a:spcPts val="1660"/>
              </a:lnSpc>
              <a:spcBef>
                <a:spcPts val="80"/>
              </a:spcBef>
            </a:pPr>
            <a:r>
              <a:rPr sz="1450" spc="-15" dirty="0">
                <a:latin typeface="Times New Roman"/>
                <a:cs typeface="Times New Roman"/>
              </a:rPr>
              <a:t>M</a:t>
            </a:r>
            <a:r>
              <a:rPr sz="1450" spc="-10" dirty="0">
                <a:latin typeface="Times New Roman"/>
                <a:cs typeface="Times New Roman"/>
              </a:rPr>
              <a:t>ode</a:t>
            </a:r>
            <a:r>
              <a:rPr sz="1450" spc="-5" dirty="0">
                <a:latin typeface="Times New Roman"/>
                <a:cs typeface="Times New Roman"/>
              </a:rPr>
              <a:t>l  </a:t>
            </a:r>
            <a:r>
              <a:rPr sz="1450" spc="-25" dirty="0">
                <a:latin typeface="Times New Roman"/>
                <a:cs typeface="Times New Roman"/>
              </a:rPr>
              <a:t>Trim</a:t>
            </a:r>
            <a:endParaRPr sz="1450">
              <a:latin typeface="Times New Roman"/>
              <a:cs typeface="Times New Roman"/>
            </a:endParaRPr>
          </a:p>
          <a:p>
            <a:pPr marL="377825">
              <a:lnSpc>
                <a:spcPts val="1570"/>
              </a:lnSpc>
            </a:pPr>
            <a:r>
              <a:rPr sz="1450" spc="-10" dirty="0">
                <a:latin typeface="Times New Roman"/>
                <a:cs typeface="Times New Roman"/>
              </a:rPr>
              <a:t>Exterior color</a:t>
            </a:r>
            <a:endParaRPr sz="1450">
              <a:latin typeface="Times New Roman"/>
              <a:cs typeface="Times New Roman"/>
            </a:endParaRPr>
          </a:p>
          <a:p>
            <a:pPr marL="377825" marR="5193030">
              <a:lnSpc>
                <a:spcPts val="1660"/>
              </a:lnSpc>
              <a:spcBef>
                <a:spcPts val="80"/>
              </a:spcBef>
            </a:pPr>
            <a:r>
              <a:rPr sz="1450" spc="-10" dirty="0">
                <a:latin typeface="Times New Roman"/>
                <a:cs typeface="Times New Roman"/>
              </a:rPr>
              <a:t>Interior color  Asking Price  Purchase</a:t>
            </a:r>
            <a:r>
              <a:rPr sz="1450" spc="-70" dirty="0">
                <a:latin typeface="Times New Roman"/>
                <a:cs typeface="Times New Roman"/>
              </a:rPr>
              <a:t> </a:t>
            </a:r>
            <a:r>
              <a:rPr sz="1450" spc="-10" dirty="0">
                <a:latin typeface="Times New Roman"/>
                <a:cs typeface="Times New Roman"/>
              </a:rPr>
              <a:t>Price  Mileage  </a:t>
            </a:r>
            <a:r>
              <a:rPr sz="1450" spc="-15" dirty="0">
                <a:latin typeface="Times New Roman"/>
                <a:cs typeface="Times New Roman"/>
              </a:rPr>
              <a:t>Transmission  </a:t>
            </a:r>
            <a:r>
              <a:rPr sz="1450" spc="-10" dirty="0">
                <a:latin typeface="Times New Roman"/>
                <a:cs typeface="Times New Roman"/>
              </a:rPr>
              <a:t>Purchase Date  Sale</a:t>
            </a:r>
            <a:r>
              <a:rPr sz="1450" spc="-15" dirty="0">
                <a:latin typeface="Times New Roman"/>
                <a:cs typeface="Times New Roman"/>
              </a:rPr>
              <a:t> </a:t>
            </a:r>
            <a:r>
              <a:rPr sz="1450" spc="-10" dirty="0">
                <a:latin typeface="Times New Roman"/>
                <a:cs typeface="Times New Roman"/>
              </a:rPr>
              <a:t>Date</a:t>
            </a:r>
            <a:endParaRPr sz="1450">
              <a:latin typeface="Times New Roman"/>
              <a:cs typeface="Times New Roman"/>
            </a:endParaRPr>
          </a:p>
          <a:p>
            <a:pPr marL="377825">
              <a:lnSpc>
                <a:spcPts val="1595"/>
              </a:lnSpc>
            </a:pPr>
            <a:r>
              <a:rPr sz="1450" spc="-10" dirty="0">
                <a:latin typeface="Times New Roman"/>
                <a:cs typeface="Times New Roman"/>
              </a:rPr>
              <a:t>Sale Price</a:t>
            </a:r>
            <a:endParaRPr sz="1450">
              <a:latin typeface="Times New Roman"/>
              <a:cs typeface="Times New Roman"/>
            </a:endParaRPr>
          </a:p>
          <a:p>
            <a:pPr>
              <a:lnSpc>
                <a:spcPct val="100000"/>
              </a:lnSpc>
            </a:pPr>
            <a:endParaRPr sz="1600">
              <a:latin typeface="Times New Roman"/>
              <a:cs typeface="Times New Roman"/>
            </a:endParaRPr>
          </a:p>
          <a:p>
            <a:pPr marL="186055" marR="365125">
              <a:lnSpc>
                <a:spcPts val="1660"/>
              </a:lnSpc>
              <a:spcBef>
                <a:spcPts val="1295"/>
              </a:spcBef>
            </a:pPr>
            <a:r>
              <a:rPr sz="1450" spc="-10" dirty="0">
                <a:latin typeface="Times New Roman"/>
                <a:cs typeface="Times New Roman"/>
              </a:rPr>
              <a:t>That should </a:t>
            </a:r>
            <a:r>
              <a:rPr sz="1450" spc="-5" dirty="0">
                <a:latin typeface="Times New Roman"/>
                <a:cs typeface="Times New Roman"/>
              </a:rPr>
              <a:t>be </a:t>
            </a:r>
            <a:r>
              <a:rPr sz="1450" spc="-10" dirty="0">
                <a:latin typeface="Times New Roman"/>
                <a:cs typeface="Times New Roman"/>
              </a:rPr>
              <a:t>enough to at least let </a:t>
            </a:r>
            <a:r>
              <a:rPr sz="1450" spc="-5" dirty="0">
                <a:latin typeface="Times New Roman"/>
                <a:cs typeface="Times New Roman"/>
              </a:rPr>
              <a:t>us </a:t>
            </a:r>
            <a:r>
              <a:rPr sz="1450" spc="-10" dirty="0">
                <a:latin typeface="Times New Roman"/>
                <a:cs typeface="Times New Roman"/>
              </a:rPr>
              <a:t>get started. Now we have to figure </a:t>
            </a:r>
            <a:r>
              <a:rPr sz="1450" spc="-5" dirty="0">
                <a:latin typeface="Times New Roman"/>
                <a:cs typeface="Times New Roman"/>
              </a:rPr>
              <a:t>out </a:t>
            </a:r>
            <a:r>
              <a:rPr sz="1450" spc="-10" dirty="0">
                <a:latin typeface="Times New Roman"/>
                <a:cs typeface="Times New Roman"/>
              </a:rPr>
              <a:t>what  kind </a:t>
            </a:r>
            <a:r>
              <a:rPr sz="1450" spc="-5" dirty="0">
                <a:latin typeface="Times New Roman"/>
                <a:cs typeface="Times New Roman"/>
              </a:rPr>
              <a:t>of </a:t>
            </a:r>
            <a:r>
              <a:rPr sz="1450" spc="-10" dirty="0">
                <a:latin typeface="Times New Roman"/>
                <a:cs typeface="Times New Roman"/>
              </a:rPr>
              <a:t>data we are going to </a:t>
            </a:r>
            <a:r>
              <a:rPr sz="1450" spc="-5" dirty="0">
                <a:latin typeface="Times New Roman"/>
                <a:cs typeface="Times New Roman"/>
              </a:rPr>
              <a:t>put </a:t>
            </a:r>
            <a:r>
              <a:rPr sz="1450" spc="-10" dirty="0">
                <a:latin typeface="Times New Roman"/>
                <a:cs typeface="Times New Roman"/>
              </a:rPr>
              <a:t>in these</a:t>
            </a:r>
            <a:r>
              <a:rPr sz="1450" spc="30" dirty="0">
                <a:latin typeface="Times New Roman"/>
                <a:cs typeface="Times New Roman"/>
              </a:rPr>
              <a:t> </a:t>
            </a:r>
            <a:r>
              <a:rPr sz="1450" spc="-10" dirty="0">
                <a:latin typeface="Times New Roman"/>
                <a:cs typeface="Times New Roman"/>
              </a:rPr>
              <a:t>categories.</a:t>
            </a:r>
            <a:endParaRPr sz="1450">
              <a:latin typeface="Times New Roman"/>
              <a:cs typeface="Times New Roman"/>
            </a:endParaRPr>
          </a:p>
          <a:p>
            <a:pPr marL="12700">
              <a:lnSpc>
                <a:spcPct val="100000"/>
              </a:lnSpc>
              <a:spcBef>
                <a:spcPts val="680"/>
              </a:spcBef>
            </a:pPr>
            <a:r>
              <a:rPr sz="1650" b="1" dirty="0">
                <a:solidFill>
                  <a:srgbClr val="003366"/>
                </a:solidFill>
                <a:latin typeface="Times New Roman"/>
                <a:cs typeface="Times New Roman"/>
              </a:rPr>
              <a:t>Datatypes</a:t>
            </a:r>
            <a:endParaRPr sz="1650">
              <a:latin typeface="Times New Roman"/>
              <a:cs typeface="Times New Roman"/>
            </a:endParaRPr>
          </a:p>
          <a:p>
            <a:pPr marL="186055" marR="360045">
              <a:lnSpc>
                <a:spcPts val="1660"/>
              </a:lnSpc>
              <a:spcBef>
                <a:spcPts val="860"/>
              </a:spcBef>
            </a:pPr>
            <a:r>
              <a:rPr sz="1450" spc="-10" dirty="0">
                <a:latin typeface="Times New Roman"/>
                <a:cs typeface="Times New Roman"/>
              </a:rPr>
              <a:t>For learning purposes, there are really only three types </a:t>
            </a:r>
            <a:r>
              <a:rPr sz="1450" spc="-5" dirty="0">
                <a:latin typeface="Times New Roman"/>
                <a:cs typeface="Times New Roman"/>
              </a:rPr>
              <a:t>of </a:t>
            </a:r>
            <a:r>
              <a:rPr sz="1450" spc="-10" dirty="0">
                <a:latin typeface="Times New Roman"/>
                <a:cs typeface="Times New Roman"/>
              </a:rPr>
              <a:t>data you will need to use.  They are:</a:t>
            </a:r>
            <a:endParaRPr sz="1450">
              <a:latin typeface="Times New Roman"/>
              <a:cs typeface="Times New Roman"/>
            </a:endParaRPr>
          </a:p>
          <a:p>
            <a:pPr marL="368935" indent="-183515">
              <a:lnSpc>
                <a:spcPct val="100000"/>
              </a:lnSpc>
              <a:spcBef>
                <a:spcPts val="590"/>
              </a:spcBef>
              <a:buAutoNum type="arabicPeriod"/>
              <a:tabLst>
                <a:tab pos="369570" algn="l"/>
              </a:tabLst>
            </a:pPr>
            <a:r>
              <a:rPr sz="1450" spc="-10" dirty="0">
                <a:latin typeface="Times New Roman"/>
                <a:cs typeface="Times New Roman"/>
              </a:rPr>
              <a:t>Numbers</a:t>
            </a:r>
            <a:endParaRPr sz="1450">
              <a:latin typeface="Times New Roman"/>
              <a:cs typeface="Times New Roman"/>
            </a:endParaRPr>
          </a:p>
          <a:p>
            <a:pPr marL="368935" indent="-183515">
              <a:lnSpc>
                <a:spcPct val="100000"/>
              </a:lnSpc>
              <a:spcBef>
                <a:spcPts val="640"/>
              </a:spcBef>
              <a:buAutoNum type="arabicPeriod"/>
              <a:tabLst>
                <a:tab pos="369570" algn="l"/>
              </a:tabLst>
            </a:pPr>
            <a:r>
              <a:rPr sz="1450" spc="-10" dirty="0">
                <a:latin typeface="Times New Roman"/>
                <a:cs typeface="Times New Roman"/>
              </a:rPr>
              <a:t>Characters</a:t>
            </a:r>
            <a:endParaRPr sz="1450">
              <a:latin typeface="Times New Roman"/>
              <a:cs typeface="Times New Roman"/>
            </a:endParaRPr>
          </a:p>
          <a:p>
            <a:pPr marL="368935" indent="-183515">
              <a:lnSpc>
                <a:spcPct val="100000"/>
              </a:lnSpc>
              <a:spcBef>
                <a:spcPts val="635"/>
              </a:spcBef>
              <a:buAutoNum type="arabicPeriod"/>
              <a:tabLst>
                <a:tab pos="369570" algn="l"/>
              </a:tabLst>
            </a:pPr>
            <a:r>
              <a:rPr sz="1450" spc="-10" dirty="0">
                <a:latin typeface="Times New Roman"/>
                <a:cs typeface="Times New Roman"/>
              </a:rPr>
              <a:t>Dates</a:t>
            </a:r>
            <a:endParaRPr sz="1450">
              <a:latin typeface="Times New Roman"/>
              <a:cs typeface="Times New Roman"/>
            </a:endParaRPr>
          </a:p>
          <a:p>
            <a:pPr marL="186055">
              <a:lnSpc>
                <a:spcPct val="100000"/>
              </a:lnSpc>
              <a:spcBef>
                <a:spcPts val="635"/>
              </a:spcBef>
            </a:pPr>
            <a:r>
              <a:rPr sz="1450" b="1" i="1" spc="-10" dirty="0">
                <a:solidFill>
                  <a:srgbClr val="003366"/>
                </a:solidFill>
                <a:latin typeface="Times New Roman"/>
                <a:cs typeface="Times New Roman"/>
              </a:rPr>
              <a:t>Numbers</a:t>
            </a:r>
            <a:endParaRPr sz="1450">
              <a:latin typeface="Times New Roman"/>
              <a:cs typeface="Times New Roman"/>
            </a:endParaRPr>
          </a:p>
          <a:p>
            <a:pPr marL="186055">
              <a:lnSpc>
                <a:spcPct val="100000"/>
              </a:lnSpc>
              <a:spcBef>
                <a:spcPts val="640"/>
              </a:spcBef>
            </a:pPr>
            <a:r>
              <a:rPr sz="1450" spc="-10" dirty="0">
                <a:latin typeface="Times New Roman"/>
                <a:cs typeface="Times New Roman"/>
              </a:rPr>
              <a:t>Numbers, as the name probably gives </a:t>
            </a:r>
            <a:r>
              <a:rPr sz="1450" spc="-30" dirty="0">
                <a:latin typeface="Times New Roman"/>
                <a:cs typeface="Times New Roman"/>
              </a:rPr>
              <a:t>away, </a:t>
            </a:r>
            <a:r>
              <a:rPr sz="1450" spc="-10" dirty="0">
                <a:latin typeface="Times New Roman"/>
                <a:cs typeface="Times New Roman"/>
              </a:rPr>
              <a:t>are any kind </a:t>
            </a:r>
            <a:r>
              <a:rPr sz="1450" spc="-5" dirty="0">
                <a:latin typeface="Times New Roman"/>
                <a:cs typeface="Times New Roman"/>
              </a:rPr>
              <a:t>of </a:t>
            </a:r>
            <a:r>
              <a:rPr sz="1450" spc="-10" dirty="0">
                <a:latin typeface="Times New Roman"/>
                <a:cs typeface="Times New Roman"/>
              </a:rPr>
              <a:t>numeric information.</a:t>
            </a:r>
            <a:r>
              <a:rPr sz="1450" spc="140" dirty="0">
                <a:latin typeface="Times New Roman"/>
                <a:cs typeface="Times New Roman"/>
              </a:rPr>
              <a:t> </a:t>
            </a:r>
            <a:r>
              <a:rPr sz="1450" spc="-25" dirty="0">
                <a:latin typeface="Times New Roman"/>
                <a:cs typeface="Times New Roman"/>
              </a:rPr>
              <a:t>Will</a:t>
            </a:r>
            <a:endParaRPr sz="1450">
              <a:latin typeface="Times New Roman"/>
              <a:cs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71285" cy="5120005"/>
          </a:xfrm>
          <a:prstGeom prst="rect">
            <a:avLst/>
          </a:prstGeom>
        </p:spPr>
        <p:txBody>
          <a:bodyPr vert="horz" wrap="square" lIns="0" tIns="26670" rIns="0" bIns="0" rtlCol="0">
            <a:spAutoFit/>
          </a:bodyPr>
          <a:lstStyle/>
          <a:p>
            <a:pPr marL="12700" marR="55880">
              <a:lnSpc>
                <a:spcPts val="1660"/>
              </a:lnSpc>
              <a:spcBef>
                <a:spcPts val="210"/>
              </a:spcBef>
            </a:pPr>
            <a:r>
              <a:rPr sz="1450" spc="-10" dirty="0">
                <a:latin typeface="Times New Roman"/>
                <a:cs typeface="Times New Roman"/>
              </a:rPr>
              <a:t>you need to use any kind </a:t>
            </a:r>
            <a:r>
              <a:rPr sz="1450" spc="-5" dirty="0">
                <a:latin typeface="Times New Roman"/>
                <a:cs typeface="Times New Roman"/>
              </a:rPr>
              <a:t>of </a:t>
            </a:r>
            <a:r>
              <a:rPr sz="1450" spc="-10" dirty="0">
                <a:latin typeface="Times New Roman"/>
                <a:cs typeface="Times New Roman"/>
              </a:rPr>
              <a:t>decimals for the data that you are going to store? In that  case, you will need to use the datatype decimal </a:t>
            </a:r>
            <a:r>
              <a:rPr sz="1450" spc="-5" dirty="0">
                <a:latin typeface="Times New Roman"/>
                <a:cs typeface="Times New Roman"/>
              </a:rPr>
              <a:t>or </a:t>
            </a:r>
            <a:r>
              <a:rPr sz="1450" spc="-10" dirty="0">
                <a:latin typeface="Times New Roman"/>
                <a:cs typeface="Times New Roman"/>
              </a:rPr>
              <a:t>float. If not, you can use the datatype  int (short for integer) </a:t>
            </a:r>
            <a:r>
              <a:rPr sz="1450" spc="-5" dirty="0">
                <a:latin typeface="Times New Roman"/>
                <a:cs typeface="Times New Roman"/>
              </a:rPr>
              <a:t>or </a:t>
            </a:r>
            <a:r>
              <a:rPr sz="1450" spc="-10" dirty="0">
                <a:latin typeface="Times New Roman"/>
                <a:cs typeface="Times New Roman"/>
              </a:rPr>
              <a:t>bigint (a big integer—which takes up more space, </a:t>
            </a:r>
            <a:r>
              <a:rPr sz="1450" spc="-5" dirty="0">
                <a:latin typeface="Times New Roman"/>
                <a:cs typeface="Times New Roman"/>
              </a:rPr>
              <a:t>but </a:t>
            </a:r>
            <a:r>
              <a:rPr sz="1450" spc="-10" dirty="0">
                <a:latin typeface="Times New Roman"/>
                <a:cs typeface="Times New Roman"/>
              </a:rPr>
              <a:t>can  handle bigger</a:t>
            </a:r>
            <a:r>
              <a:rPr sz="1450" spc="-5" dirty="0">
                <a:latin typeface="Times New Roman"/>
                <a:cs typeface="Times New Roman"/>
              </a:rPr>
              <a:t> </a:t>
            </a:r>
            <a:r>
              <a:rPr sz="1450" spc="-10" dirty="0">
                <a:latin typeface="Times New Roman"/>
                <a:cs typeface="Times New Roman"/>
              </a:rPr>
              <a:t>numbers).</a:t>
            </a:r>
            <a:endParaRPr sz="1450">
              <a:latin typeface="Times New Roman"/>
              <a:cs typeface="Times New Roman"/>
            </a:endParaRPr>
          </a:p>
          <a:p>
            <a:pPr marL="12700">
              <a:lnSpc>
                <a:spcPct val="100000"/>
              </a:lnSpc>
              <a:spcBef>
                <a:spcPts val="585"/>
              </a:spcBef>
            </a:pPr>
            <a:r>
              <a:rPr sz="1450" b="1" i="1" spc="-10" dirty="0">
                <a:solidFill>
                  <a:srgbClr val="003366"/>
                </a:solidFill>
                <a:latin typeface="Times New Roman"/>
                <a:cs typeface="Times New Roman"/>
              </a:rPr>
              <a:t>Characters</a:t>
            </a:r>
            <a:endParaRPr sz="1450">
              <a:latin typeface="Times New Roman"/>
              <a:cs typeface="Times New Roman"/>
            </a:endParaRPr>
          </a:p>
          <a:p>
            <a:pPr marL="12700" marR="170815">
              <a:lnSpc>
                <a:spcPts val="1660"/>
              </a:lnSpc>
              <a:spcBef>
                <a:spcPts val="760"/>
              </a:spcBef>
            </a:pPr>
            <a:r>
              <a:rPr sz="1450" spc="-10" dirty="0">
                <a:latin typeface="Times New Roman"/>
                <a:cs typeface="Times New Roman"/>
              </a:rPr>
              <a:t>The character type in MySQL is the data type you use to store Strings. Characters are  used to store the representation </a:t>
            </a:r>
            <a:r>
              <a:rPr sz="1450" spc="-5" dirty="0">
                <a:latin typeface="Times New Roman"/>
                <a:cs typeface="Times New Roman"/>
              </a:rPr>
              <a:t>of a </a:t>
            </a:r>
            <a:r>
              <a:rPr sz="1450" spc="-20" dirty="0">
                <a:latin typeface="Times New Roman"/>
                <a:cs typeface="Times New Roman"/>
              </a:rPr>
              <a:t>letter, </a:t>
            </a:r>
            <a:r>
              <a:rPr sz="1450" spc="-10" dirty="0">
                <a:latin typeface="Times New Roman"/>
                <a:cs typeface="Times New Roman"/>
              </a:rPr>
              <a:t>word, </a:t>
            </a:r>
            <a:r>
              <a:rPr sz="1450" spc="-5" dirty="0">
                <a:latin typeface="Times New Roman"/>
                <a:cs typeface="Times New Roman"/>
              </a:rPr>
              <a:t>or </a:t>
            </a:r>
            <a:r>
              <a:rPr sz="1450" spc="-10" dirty="0">
                <a:latin typeface="Times New Roman"/>
                <a:cs typeface="Times New Roman"/>
              </a:rPr>
              <a:t>series </a:t>
            </a:r>
            <a:r>
              <a:rPr sz="1450" spc="-5" dirty="0">
                <a:latin typeface="Times New Roman"/>
                <a:cs typeface="Times New Roman"/>
              </a:rPr>
              <a:t>of </a:t>
            </a:r>
            <a:r>
              <a:rPr sz="1450" spc="-10" dirty="0">
                <a:latin typeface="Times New Roman"/>
                <a:cs typeface="Times New Roman"/>
              </a:rPr>
              <a:t>words. For example the  letter A and the phrase ‘Hello </a:t>
            </a:r>
            <a:r>
              <a:rPr sz="1450" spc="-30" dirty="0">
                <a:latin typeface="Times New Roman"/>
                <a:cs typeface="Times New Roman"/>
              </a:rPr>
              <a:t>World’ </a:t>
            </a:r>
            <a:r>
              <a:rPr sz="1450" spc="-10" dirty="0">
                <a:latin typeface="Times New Roman"/>
                <a:cs typeface="Times New Roman"/>
              </a:rPr>
              <a:t>would both </a:t>
            </a:r>
            <a:r>
              <a:rPr sz="1450" spc="-5" dirty="0">
                <a:latin typeface="Times New Roman"/>
                <a:cs typeface="Times New Roman"/>
              </a:rPr>
              <a:t>be of a </a:t>
            </a:r>
            <a:r>
              <a:rPr sz="1450" spc="-10" dirty="0">
                <a:latin typeface="Times New Roman"/>
                <a:cs typeface="Times New Roman"/>
              </a:rPr>
              <a:t>character type. MySQL calls  this </a:t>
            </a:r>
            <a:r>
              <a:rPr sz="1450" spc="-5" dirty="0">
                <a:latin typeface="Times New Roman"/>
                <a:cs typeface="Times New Roman"/>
              </a:rPr>
              <a:t>a </a:t>
            </a:r>
            <a:r>
              <a:rPr sz="1450" spc="-35" dirty="0">
                <a:latin typeface="Times New Roman"/>
                <a:cs typeface="Times New Roman"/>
              </a:rPr>
              <a:t>VARCHAR, </a:t>
            </a:r>
            <a:r>
              <a:rPr sz="1450" spc="-10" dirty="0">
                <a:latin typeface="Times New Roman"/>
                <a:cs typeface="Times New Roman"/>
              </a:rPr>
              <a:t>short for variable characters. It is variable because you only set the  maximum number </a:t>
            </a:r>
            <a:r>
              <a:rPr sz="1450" spc="-5" dirty="0">
                <a:latin typeface="Times New Roman"/>
                <a:cs typeface="Times New Roman"/>
              </a:rPr>
              <a:t>of </a:t>
            </a:r>
            <a:r>
              <a:rPr sz="1450" spc="-10" dirty="0">
                <a:latin typeface="Times New Roman"/>
                <a:cs typeface="Times New Roman"/>
              </a:rPr>
              <a:t>characters that the field can hold, and if you </a:t>
            </a:r>
            <a:r>
              <a:rPr sz="1450" spc="-5" dirty="0">
                <a:latin typeface="Times New Roman"/>
                <a:cs typeface="Times New Roman"/>
              </a:rPr>
              <a:t>put </a:t>
            </a:r>
            <a:r>
              <a:rPr sz="1450" spc="-10" dirty="0">
                <a:latin typeface="Times New Roman"/>
                <a:cs typeface="Times New Roman"/>
              </a:rPr>
              <a:t>in </a:t>
            </a:r>
            <a:r>
              <a:rPr sz="1450" spc="-5" dirty="0">
                <a:latin typeface="Times New Roman"/>
                <a:cs typeface="Times New Roman"/>
              </a:rPr>
              <a:t>a </a:t>
            </a:r>
            <a:r>
              <a:rPr sz="1450" spc="-10" dirty="0">
                <a:latin typeface="Times New Roman"/>
                <a:cs typeface="Times New Roman"/>
              </a:rPr>
              <a:t>value with  fewer characters, the shorter value will </a:t>
            </a:r>
            <a:r>
              <a:rPr sz="1450" spc="-5" dirty="0">
                <a:latin typeface="Times New Roman"/>
                <a:cs typeface="Times New Roman"/>
              </a:rPr>
              <a:t>be </a:t>
            </a:r>
            <a:r>
              <a:rPr sz="1450" spc="-10" dirty="0">
                <a:latin typeface="Times New Roman"/>
                <a:cs typeface="Times New Roman"/>
              </a:rPr>
              <a:t>stored. Other databases, such as Microsoft  SQL </a:t>
            </a:r>
            <a:r>
              <a:rPr sz="1450" spc="-20" dirty="0">
                <a:latin typeface="Times New Roman"/>
                <a:cs typeface="Times New Roman"/>
              </a:rPr>
              <a:t>Server, </a:t>
            </a:r>
            <a:r>
              <a:rPr sz="1450" spc="-15" dirty="0">
                <a:latin typeface="Times New Roman"/>
                <a:cs typeface="Times New Roman"/>
              </a:rPr>
              <a:t>offer </a:t>
            </a:r>
            <a:r>
              <a:rPr sz="1450" spc="-10" dirty="0">
                <a:latin typeface="Times New Roman"/>
                <a:cs typeface="Times New Roman"/>
              </a:rPr>
              <a:t>the </a:t>
            </a:r>
            <a:r>
              <a:rPr sz="1450" spc="-15" dirty="0">
                <a:latin typeface="Times New Roman"/>
                <a:cs typeface="Times New Roman"/>
              </a:rPr>
              <a:t>CHAR </a:t>
            </a:r>
            <a:r>
              <a:rPr sz="1450" spc="-10" dirty="0">
                <a:latin typeface="Times New Roman"/>
                <a:cs typeface="Times New Roman"/>
              </a:rPr>
              <a:t>datatype, which will fill in any unused characters with  spaces. Why anyone would want that </a:t>
            </a:r>
            <a:r>
              <a:rPr sz="1450" spc="-5" dirty="0">
                <a:latin typeface="Times New Roman"/>
                <a:cs typeface="Times New Roman"/>
              </a:rPr>
              <a:t>I </a:t>
            </a:r>
            <a:r>
              <a:rPr sz="1450" spc="-15" dirty="0">
                <a:latin typeface="Times New Roman"/>
                <a:cs typeface="Times New Roman"/>
              </a:rPr>
              <a:t>can’t </a:t>
            </a:r>
            <a:r>
              <a:rPr sz="1450" spc="-10" dirty="0">
                <a:latin typeface="Times New Roman"/>
                <a:cs typeface="Times New Roman"/>
              </a:rPr>
              <a:t>imagine, so for simplicity we’ll stick to  </a:t>
            </a:r>
            <a:r>
              <a:rPr sz="1450" spc="-40" dirty="0">
                <a:latin typeface="Times New Roman"/>
                <a:cs typeface="Times New Roman"/>
              </a:rPr>
              <a:t>VARCHAR </a:t>
            </a:r>
            <a:r>
              <a:rPr sz="1450" spc="-10" dirty="0">
                <a:latin typeface="Times New Roman"/>
                <a:cs typeface="Times New Roman"/>
              </a:rPr>
              <a:t>for</a:t>
            </a:r>
            <a:r>
              <a:rPr sz="1450" spc="25" dirty="0">
                <a:latin typeface="Times New Roman"/>
                <a:cs typeface="Times New Roman"/>
              </a:rPr>
              <a:t> </a:t>
            </a:r>
            <a:r>
              <a:rPr sz="1450" spc="-30" dirty="0">
                <a:latin typeface="Times New Roman"/>
                <a:cs typeface="Times New Roman"/>
              </a:rPr>
              <a:t>now.</a:t>
            </a:r>
            <a:endParaRPr sz="1450">
              <a:latin typeface="Times New Roman"/>
              <a:cs typeface="Times New Roman"/>
            </a:endParaRPr>
          </a:p>
          <a:p>
            <a:pPr marL="12700" marR="137160" algn="just">
              <a:lnSpc>
                <a:spcPts val="1660"/>
              </a:lnSpc>
              <a:spcBef>
                <a:spcPts val="685"/>
              </a:spcBef>
            </a:pPr>
            <a:r>
              <a:rPr sz="1450" spc="-10" dirty="0">
                <a:latin typeface="Times New Roman"/>
                <a:cs typeface="Times New Roman"/>
              </a:rPr>
              <a:t>Use the datatype varchar(n) to define </a:t>
            </a:r>
            <a:r>
              <a:rPr sz="1450" spc="-5" dirty="0">
                <a:latin typeface="Times New Roman"/>
                <a:cs typeface="Times New Roman"/>
              </a:rPr>
              <a:t>a </a:t>
            </a:r>
            <a:r>
              <a:rPr sz="1450" spc="-10" dirty="0">
                <a:latin typeface="Times New Roman"/>
                <a:cs typeface="Times New Roman"/>
              </a:rPr>
              <a:t>column that you would like to represent with </a:t>
            </a:r>
            <a:r>
              <a:rPr sz="1450" spc="-5" dirty="0">
                <a:latin typeface="Times New Roman"/>
                <a:cs typeface="Times New Roman"/>
              </a:rPr>
              <a:t>a  </a:t>
            </a:r>
            <a:r>
              <a:rPr sz="1450" spc="-20" dirty="0">
                <a:latin typeface="Times New Roman"/>
                <a:cs typeface="Times New Roman"/>
              </a:rPr>
              <a:t>character. </a:t>
            </a:r>
            <a:r>
              <a:rPr sz="1450" spc="-10" dirty="0">
                <a:latin typeface="Times New Roman"/>
                <a:cs typeface="Times New Roman"/>
              </a:rPr>
              <a:t>Substitute the n in varchar(n) with the maximum amount </a:t>
            </a:r>
            <a:r>
              <a:rPr sz="1450" spc="-5" dirty="0">
                <a:latin typeface="Times New Roman"/>
                <a:cs typeface="Times New Roman"/>
              </a:rPr>
              <a:t>of </a:t>
            </a:r>
            <a:r>
              <a:rPr sz="1450" spc="-10" dirty="0">
                <a:latin typeface="Times New Roman"/>
                <a:cs typeface="Times New Roman"/>
              </a:rPr>
              <a:t>letters </a:t>
            </a:r>
            <a:r>
              <a:rPr sz="1450" spc="-5" dirty="0">
                <a:latin typeface="Times New Roman"/>
                <a:cs typeface="Times New Roman"/>
              </a:rPr>
              <a:t>a </a:t>
            </a:r>
            <a:r>
              <a:rPr sz="1450" spc="-10" dirty="0">
                <a:latin typeface="Times New Roman"/>
                <a:cs typeface="Times New Roman"/>
              </a:rPr>
              <a:t>column  in </a:t>
            </a:r>
            <a:r>
              <a:rPr sz="1450" spc="-5" dirty="0">
                <a:latin typeface="Times New Roman"/>
                <a:cs typeface="Times New Roman"/>
              </a:rPr>
              <a:t>your </a:t>
            </a:r>
            <a:r>
              <a:rPr sz="1450" spc="-10" dirty="0">
                <a:latin typeface="Times New Roman"/>
                <a:cs typeface="Times New Roman"/>
              </a:rPr>
              <a:t>table can have (up to 255). Spaces, tabs, and newlines in </a:t>
            </a:r>
            <a:r>
              <a:rPr sz="1450" spc="-5" dirty="0">
                <a:latin typeface="Times New Roman"/>
                <a:cs typeface="Times New Roman"/>
              </a:rPr>
              <a:t>a </a:t>
            </a:r>
            <a:r>
              <a:rPr sz="1450" spc="-10" dirty="0">
                <a:latin typeface="Times New Roman"/>
                <a:cs typeface="Times New Roman"/>
              </a:rPr>
              <a:t>paragraph all count  as characters.</a:t>
            </a:r>
            <a:endParaRPr sz="1450">
              <a:latin typeface="Times New Roman"/>
              <a:cs typeface="Times New Roman"/>
            </a:endParaRPr>
          </a:p>
          <a:p>
            <a:pPr marL="12700">
              <a:lnSpc>
                <a:spcPct val="100000"/>
              </a:lnSpc>
              <a:spcBef>
                <a:spcPts val="585"/>
              </a:spcBef>
            </a:pPr>
            <a:r>
              <a:rPr sz="1450" b="1" i="1" spc="-10" dirty="0">
                <a:solidFill>
                  <a:srgbClr val="003366"/>
                </a:solidFill>
                <a:latin typeface="Times New Roman"/>
                <a:cs typeface="Times New Roman"/>
              </a:rPr>
              <a:t>Dates</a:t>
            </a:r>
            <a:endParaRPr sz="1450">
              <a:latin typeface="Times New Roman"/>
              <a:cs typeface="Times New Roman"/>
            </a:endParaRPr>
          </a:p>
          <a:p>
            <a:pPr marL="12700" marR="5080" algn="just">
              <a:lnSpc>
                <a:spcPts val="1660"/>
              </a:lnSpc>
              <a:spcBef>
                <a:spcPts val="760"/>
              </a:spcBef>
            </a:pPr>
            <a:r>
              <a:rPr sz="1450" spc="-10" dirty="0">
                <a:latin typeface="Times New Roman"/>
                <a:cs typeface="Times New Roman"/>
              </a:rPr>
              <a:t>Dates are </a:t>
            </a:r>
            <a:r>
              <a:rPr sz="1450" spc="-5" dirty="0">
                <a:latin typeface="Times New Roman"/>
                <a:cs typeface="Times New Roman"/>
              </a:rPr>
              <a:t>a </a:t>
            </a:r>
            <a:r>
              <a:rPr sz="1450" spc="-10" dirty="0">
                <a:latin typeface="Times New Roman"/>
                <a:cs typeface="Times New Roman"/>
              </a:rPr>
              <a:t>way to store dates in the database. Do you just want to store the date and </a:t>
            </a:r>
            <a:r>
              <a:rPr sz="1450" spc="-5" dirty="0">
                <a:latin typeface="Times New Roman"/>
                <a:cs typeface="Times New Roman"/>
              </a:rPr>
              <a:t>not  </a:t>
            </a:r>
            <a:r>
              <a:rPr sz="1450" spc="-10" dirty="0">
                <a:latin typeface="Times New Roman"/>
                <a:cs typeface="Times New Roman"/>
              </a:rPr>
              <a:t>the time? Use the datatype date. Do you want to store the time and </a:t>
            </a:r>
            <a:r>
              <a:rPr sz="1450" spc="-5" dirty="0">
                <a:latin typeface="Times New Roman"/>
                <a:cs typeface="Times New Roman"/>
              </a:rPr>
              <a:t>not </a:t>
            </a:r>
            <a:r>
              <a:rPr sz="1450" spc="-10" dirty="0">
                <a:latin typeface="Times New Roman"/>
                <a:cs typeface="Times New Roman"/>
              </a:rPr>
              <a:t>the date? Use the  datatype time. </a:t>
            </a:r>
            <a:r>
              <a:rPr sz="1450" spc="-40" dirty="0">
                <a:latin typeface="Times New Roman"/>
                <a:cs typeface="Times New Roman"/>
              </a:rPr>
              <a:t>Want </a:t>
            </a:r>
            <a:r>
              <a:rPr sz="1450" spc="-10" dirty="0">
                <a:latin typeface="Times New Roman"/>
                <a:cs typeface="Times New Roman"/>
              </a:rPr>
              <a:t>to store the date and the time? Use the datatype</a:t>
            </a:r>
            <a:r>
              <a:rPr sz="1450" spc="114" dirty="0">
                <a:latin typeface="Times New Roman"/>
                <a:cs typeface="Times New Roman"/>
              </a:rPr>
              <a:t> </a:t>
            </a:r>
            <a:r>
              <a:rPr sz="1450" spc="-10" dirty="0">
                <a:latin typeface="Times New Roman"/>
                <a:cs typeface="Times New Roman"/>
              </a:rPr>
              <a:t>datetime.</a:t>
            </a:r>
            <a:endParaRPr sz="1450">
              <a:latin typeface="Times New Roman"/>
              <a:cs typeface="Times New Roman"/>
            </a:endParaRPr>
          </a:p>
        </p:txBody>
      </p:sp>
      <p:sp>
        <p:nvSpPr>
          <p:cNvPr id="3" name="object 3"/>
          <p:cNvSpPr/>
          <p:nvPr/>
        </p:nvSpPr>
        <p:spPr>
          <a:xfrm>
            <a:off x="2166591" y="5624957"/>
            <a:ext cx="3217677" cy="58536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9164" y="717067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5" name="object 5"/>
          <p:cNvSpPr/>
          <p:nvPr/>
        </p:nvSpPr>
        <p:spPr>
          <a:xfrm>
            <a:off x="649164" y="7801771"/>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6" name="object 6"/>
          <p:cNvSpPr/>
          <p:nvPr/>
        </p:nvSpPr>
        <p:spPr>
          <a:xfrm>
            <a:off x="649164" y="8012134"/>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7" name="object 7"/>
          <p:cNvSpPr/>
          <p:nvPr/>
        </p:nvSpPr>
        <p:spPr>
          <a:xfrm>
            <a:off x="649164" y="8222499"/>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8" name="object 8"/>
          <p:cNvSpPr/>
          <p:nvPr/>
        </p:nvSpPr>
        <p:spPr>
          <a:xfrm>
            <a:off x="649164" y="843286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9" name="object 9"/>
          <p:cNvSpPr/>
          <p:nvPr/>
        </p:nvSpPr>
        <p:spPr>
          <a:xfrm>
            <a:off x="649164" y="8643228"/>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0" name="object 10"/>
          <p:cNvSpPr/>
          <p:nvPr/>
        </p:nvSpPr>
        <p:spPr>
          <a:xfrm>
            <a:off x="649164" y="8853592"/>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1" name="object 11"/>
          <p:cNvSpPr/>
          <p:nvPr/>
        </p:nvSpPr>
        <p:spPr>
          <a:xfrm>
            <a:off x="649164" y="9063956"/>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2" name="object 12"/>
          <p:cNvSpPr/>
          <p:nvPr/>
        </p:nvSpPr>
        <p:spPr>
          <a:xfrm>
            <a:off x="649164" y="9274320"/>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3" name="object 13"/>
          <p:cNvSpPr/>
          <p:nvPr/>
        </p:nvSpPr>
        <p:spPr>
          <a:xfrm>
            <a:off x="649164" y="9484685"/>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4" name="object 14"/>
          <p:cNvSpPr/>
          <p:nvPr/>
        </p:nvSpPr>
        <p:spPr>
          <a:xfrm>
            <a:off x="649164" y="9695049"/>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5" name="object 15"/>
          <p:cNvSpPr/>
          <p:nvPr/>
        </p:nvSpPr>
        <p:spPr>
          <a:xfrm>
            <a:off x="649164" y="990541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6" name="object 16"/>
          <p:cNvSpPr/>
          <p:nvPr/>
        </p:nvSpPr>
        <p:spPr>
          <a:xfrm>
            <a:off x="649164" y="10115777"/>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17" name="object 17"/>
          <p:cNvSpPr txBox="1"/>
          <p:nvPr/>
        </p:nvSpPr>
        <p:spPr>
          <a:xfrm>
            <a:off x="618181" y="6545177"/>
            <a:ext cx="6485890" cy="3702685"/>
          </a:xfrm>
          <a:prstGeom prst="rect">
            <a:avLst/>
          </a:prstGeom>
        </p:spPr>
        <p:txBody>
          <a:bodyPr vert="horz" wrap="square" lIns="0" tIns="26670" rIns="0" bIns="0" rtlCol="0">
            <a:spAutoFit/>
          </a:bodyPr>
          <a:lstStyle/>
          <a:p>
            <a:pPr marL="12700" marR="5080">
              <a:lnSpc>
                <a:spcPts val="1660"/>
              </a:lnSpc>
              <a:spcBef>
                <a:spcPts val="210"/>
              </a:spcBef>
            </a:pPr>
            <a:r>
              <a:rPr sz="1450" spc="-25" dirty="0">
                <a:latin typeface="Times New Roman"/>
                <a:cs typeface="Times New Roman"/>
              </a:rPr>
              <a:t>Let’s </a:t>
            </a:r>
            <a:r>
              <a:rPr sz="1450" spc="-10" dirty="0">
                <a:latin typeface="Times New Roman"/>
                <a:cs typeface="Times New Roman"/>
              </a:rPr>
              <a:t>look back at </a:t>
            </a:r>
            <a:r>
              <a:rPr sz="1450" spc="-5" dirty="0">
                <a:latin typeface="Times New Roman"/>
                <a:cs typeface="Times New Roman"/>
              </a:rPr>
              <a:t>our </a:t>
            </a:r>
            <a:r>
              <a:rPr sz="1450" spc="-10" dirty="0">
                <a:latin typeface="Times New Roman"/>
                <a:cs typeface="Times New Roman"/>
              </a:rPr>
              <a:t>characteristics </a:t>
            </a:r>
            <a:r>
              <a:rPr sz="1450" spc="-5" dirty="0">
                <a:latin typeface="Times New Roman"/>
                <a:cs typeface="Times New Roman"/>
              </a:rPr>
              <a:t>of </a:t>
            </a:r>
            <a:r>
              <a:rPr sz="1450" spc="-10" dirty="0">
                <a:latin typeface="Times New Roman"/>
                <a:cs typeface="Times New Roman"/>
              </a:rPr>
              <a:t>cars to decide what kind </a:t>
            </a:r>
            <a:r>
              <a:rPr sz="1450" spc="-5" dirty="0">
                <a:latin typeface="Times New Roman"/>
                <a:cs typeface="Times New Roman"/>
              </a:rPr>
              <a:t>of </a:t>
            </a:r>
            <a:r>
              <a:rPr sz="1450" spc="-10" dirty="0">
                <a:latin typeface="Times New Roman"/>
                <a:cs typeface="Times New Roman"/>
              </a:rPr>
              <a:t>datatype they should  be.</a:t>
            </a:r>
            <a:endParaRPr sz="1450">
              <a:latin typeface="Times New Roman"/>
              <a:cs typeface="Times New Roman"/>
            </a:endParaRPr>
          </a:p>
          <a:p>
            <a:pPr marL="204470" marR="344805">
              <a:lnSpc>
                <a:spcPts val="1660"/>
              </a:lnSpc>
              <a:spcBef>
                <a:spcPts val="715"/>
              </a:spcBef>
            </a:pPr>
            <a:r>
              <a:rPr sz="1450" spc="-35" dirty="0">
                <a:latin typeface="Times New Roman"/>
                <a:cs typeface="Times New Roman"/>
              </a:rPr>
              <a:t>Vehicle </a:t>
            </a:r>
            <a:r>
              <a:rPr sz="1450" spc="-10" dirty="0">
                <a:latin typeface="Times New Roman"/>
                <a:cs typeface="Times New Roman"/>
              </a:rPr>
              <a:t>ID Number (VIN) – All over-the-road-vehicles have </a:t>
            </a:r>
            <a:r>
              <a:rPr sz="1450" spc="-5" dirty="0">
                <a:latin typeface="Times New Roman"/>
                <a:cs typeface="Times New Roman"/>
              </a:rPr>
              <a:t>a </a:t>
            </a:r>
            <a:r>
              <a:rPr sz="1450" spc="-10" dirty="0">
                <a:latin typeface="Times New Roman"/>
                <a:cs typeface="Times New Roman"/>
              </a:rPr>
              <a:t>17-character VIN,  which does </a:t>
            </a:r>
            <a:r>
              <a:rPr sz="1450" spc="-5" dirty="0">
                <a:latin typeface="Times New Roman"/>
                <a:cs typeface="Times New Roman"/>
              </a:rPr>
              <a:t>not </a:t>
            </a:r>
            <a:r>
              <a:rPr sz="1450" spc="-10" dirty="0">
                <a:latin typeface="Times New Roman"/>
                <a:cs typeface="Times New Roman"/>
              </a:rPr>
              <a:t>include the letters </a:t>
            </a:r>
            <a:r>
              <a:rPr sz="1450" spc="-5" dirty="0">
                <a:latin typeface="Times New Roman"/>
                <a:cs typeface="Times New Roman"/>
              </a:rPr>
              <a:t>I </a:t>
            </a:r>
            <a:r>
              <a:rPr sz="1450" spc="-10" dirty="0">
                <a:latin typeface="Times New Roman"/>
                <a:cs typeface="Times New Roman"/>
              </a:rPr>
              <a:t>(i), O (o), </a:t>
            </a:r>
            <a:r>
              <a:rPr sz="1450" spc="-5" dirty="0">
                <a:latin typeface="Times New Roman"/>
                <a:cs typeface="Times New Roman"/>
              </a:rPr>
              <a:t>or </a:t>
            </a:r>
            <a:r>
              <a:rPr sz="1450" spc="-10" dirty="0">
                <a:latin typeface="Times New Roman"/>
                <a:cs typeface="Times New Roman"/>
              </a:rPr>
              <a:t>Q (q) (to avoid confusion with  numerals 1 and 0).</a:t>
            </a:r>
            <a:r>
              <a:rPr sz="1450" spc="5" dirty="0">
                <a:latin typeface="Times New Roman"/>
                <a:cs typeface="Times New Roman"/>
              </a:rPr>
              <a:t> </a:t>
            </a:r>
            <a:r>
              <a:rPr sz="1450" spc="-25" dirty="0">
                <a:latin typeface="Times New Roman"/>
                <a:cs typeface="Times New Roman"/>
              </a:rPr>
              <a:t>Varchar(17)</a:t>
            </a:r>
            <a:endParaRPr sz="1450">
              <a:latin typeface="Times New Roman"/>
              <a:cs typeface="Times New Roman"/>
            </a:endParaRPr>
          </a:p>
          <a:p>
            <a:pPr marL="204470">
              <a:lnSpc>
                <a:spcPts val="1565"/>
              </a:lnSpc>
            </a:pPr>
            <a:r>
              <a:rPr sz="1450" spc="-50" dirty="0">
                <a:latin typeface="Times New Roman"/>
                <a:cs typeface="Times New Roman"/>
              </a:rPr>
              <a:t>Year </a:t>
            </a:r>
            <a:r>
              <a:rPr sz="1450" spc="-5" dirty="0">
                <a:latin typeface="Times New Roman"/>
                <a:cs typeface="Times New Roman"/>
              </a:rPr>
              <a:t>- </a:t>
            </a:r>
            <a:r>
              <a:rPr sz="1450" spc="-10" dirty="0">
                <a:latin typeface="Times New Roman"/>
                <a:cs typeface="Times New Roman"/>
              </a:rPr>
              <a:t>Consists </a:t>
            </a:r>
            <a:r>
              <a:rPr sz="1450" spc="-5" dirty="0">
                <a:latin typeface="Times New Roman"/>
                <a:cs typeface="Times New Roman"/>
              </a:rPr>
              <a:t>of </a:t>
            </a:r>
            <a:r>
              <a:rPr sz="1450" spc="-10" dirty="0">
                <a:latin typeface="Times New Roman"/>
                <a:cs typeface="Times New Roman"/>
              </a:rPr>
              <a:t>numbers without </a:t>
            </a:r>
            <a:r>
              <a:rPr sz="1450" spc="-5" dirty="0">
                <a:latin typeface="Times New Roman"/>
                <a:cs typeface="Times New Roman"/>
              </a:rPr>
              <a:t>a </a:t>
            </a:r>
            <a:r>
              <a:rPr sz="1450" spc="-10" dirty="0">
                <a:latin typeface="Times New Roman"/>
                <a:cs typeface="Times New Roman"/>
              </a:rPr>
              <a:t>decimal point.</a:t>
            </a:r>
            <a:r>
              <a:rPr sz="1450" spc="65" dirty="0">
                <a:latin typeface="Times New Roman"/>
                <a:cs typeface="Times New Roman"/>
              </a:rPr>
              <a:t> </a:t>
            </a:r>
            <a:r>
              <a:rPr sz="1450" spc="-10" dirty="0">
                <a:latin typeface="Times New Roman"/>
                <a:cs typeface="Times New Roman"/>
              </a:rPr>
              <a:t>Int</a:t>
            </a:r>
            <a:endParaRPr sz="1450">
              <a:latin typeface="Times New Roman"/>
              <a:cs typeface="Times New Roman"/>
            </a:endParaRPr>
          </a:p>
          <a:p>
            <a:pPr marL="204470">
              <a:lnSpc>
                <a:spcPts val="1655"/>
              </a:lnSpc>
            </a:pPr>
            <a:r>
              <a:rPr sz="1450" spc="-10" dirty="0">
                <a:latin typeface="Times New Roman"/>
                <a:cs typeface="Times New Roman"/>
              </a:rPr>
              <a:t>Make – Consists </a:t>
            </a:r>
            <a:r>
              <a:rPr sz="1450" spc="-5" dirty="0">
                <a:latin typeface="Times New Roman"/>
                <a:cs typeface="Times New Roman"/>
              </a:rPr>
              <a:t>of </a:t>
            </a:r>
            <a:r>
              <a:rPr sz="1450" spc="-10" dirty="0">
                <a:latin typeface="Times New Roman"/>
                <a:cs typeface="Times New Roman"/>
              </a:rPr>
              <a:t>text.</a:t>
            </a:r>
            <a:r>
              <a:rPr sz="1450" spc="5" dirty="0">
                <a:latin typeface="Times New Roman"/>
                <a:cs typeface="Times New Roman"/>
              </a:rPr>
              <a:t> </a:t>
            </a:r>
            <a:r>
              <a:rPr sz="1450" spc="-25" dirty="0">
                <a:latin typeface="Times New Roman"/>
                <a:cs typeface="Times New Roman"/>
              </a:rPr>
              <a:t>Varchar(25)</a:t>
            </a:r>
            <a:endParaRPr sz="1450">
              <a:latin typeface="Times New Roman"/>
              <a:cs typeface="Times New Roman"/>
            </a:endParaRPr>
          </a:p>
          <a:p>
            <a:pPr marL="204470" marR="1522730">
              <a:lnSpc>
                <a:spcPts val="1660"/>
              </a:lnSpc>
              <a:spcBef>
                <a:spcPts val="80"/>
              </a:spcBef>
            </a:pPr>
            <a:r>
              <a:rPr sz="1450" spc="-10" dirty="0">
                <a:latin typeface="Times New Roman"/>
                <a:cs typeface="Times New Roman"/>
              </a:rPr>
              <a:t>Model – Consists </a:t>
            </a:r>
            <a:r>
              <a:rPr sz="1450" spc="-5" dirty="0">
                <a:latin typeface="Times New Roman"/>
                <a:cs typeface="Times New Roman"/>
              </a:rPr>
              <a:t>of </a:t>
            </a:r>
            <a:r>
              <a:rPr sz="1450" spc="-10" dirty="0">
                <a:latin typeface="Times New Roman"/>
                <a:cs typeface="Times New Roman"/>
              </a:rPr>
              <a:t>text and the occasional </a:t>
            </a:r>
            <a:r>
              <a:rPr sz="1450" spc="-20" dirty="0">
                <a:latin typeface="Times New Roman"/>
                <a:cs typeface="Times New Roman"/>
              </a:rPr>
              <a:t>number. </a:t>
            </a:r>
            <a:r>
              <a:rPr sz="1450" spc="-25" dirty="0">
                <a:latin typeface="Times New Roman"/>
                <a:cs typeface="Times New Roman"/>
              </a:rPr>
              <a:t>Varchar(25)  Trim </a:t>
            </a:r>
            <a:r>
              <a:rPr sz="1450" spc="-10" dirty="0">
                <a:latin typeface="Times New Roman"/>
                <a:cs typeface="Times New Roman"/>
              </a:rPr>
              <a:t>– Consists </a:t>
            </a:r>
            <a:r>
              <a:rPr sz="1450" spc="-5" dirty="0">
                <a:latin typeface="Times New Roman"/>
                <a:cs typeface="Times New Roman"/>
              </a:rPr>
              <a:t>of </a:t>
            </a:r>
            <a:r>
              <a:rPr sz="1450" spc="-10" dirty="0">
                <a:latin typeface="Times New Roman"/>
                <a:cs typeface="Times New Roman"/>
              </a:rPr>
              <a:t>text.</a:t>
            </a:r>
            <a:r>
              <a:rPr sz="1450" spc="20" dirty="0">
                <a:latin typeface="Times New Roman"/>
                <a:cs typeface="Times New Roman"/>
              </a:rPr>
              <a:t> </a:t>
            </a:r>
            <a:r>
              <a:rPr sz="1450" spc="-25" dirty="0">
                <a:latin typeface="Times New Roman"/>
                <a:cs typeface="Times New Roman"/>
              </a:rPr>
              <a:t>Varchar(25)</a:t>
            </a:r>
            <a:endParaRPr sz="1450">
              <a:latin typeface="Times New Roman"/>
              <a:cs typeface="Times New Roman"/>
            </a:endParaRPr>
          </a:p>
          <a:p>
            <a:pPr marL="204470">
              <a:lnSpc>
                <a:spcPts val="1570"/>
              </a:lnSpc>
            </a:pPr>
            <a:r>
              <a:rPr sz="1450" spc="-10" dirty="0">
                <a:latin typeface="Times New Roman"/>
                <a:cs typeface="Times New Roman"/>
              </a:rPr>
              <a:t>Exterior color – Consists </a:t>
            </a:r>
            <a:r>
              <a:rPr sz="1450" spc="-5" dirty="0">
                <a:latin typeface="Times New Roman"/>
                <a:cs typeface="Times New Roman"/>
              </a:rPr>
              <a:t>of </a:t>
            </a:r>
            <a:r>
              <a:rPr sz="1450" spc="-10" dirty="0">
                <a:latin typeface="Times New Roman"/>
                <a:cs typeface="Times New Roman"/>
              </a:rPr>
              <a:t>text.</a:t>
            </a:r>
            <a:r>
              <a:rPr sz="1450" spc="15" dirty="0">
                <a:latin typeface="Times New Roman"/>
                <a:cs typeface="Times New Roman"/>
              </a:rPr>
              <a:t> </a:t>
            </a:r>
            <a:r>
              <a:rPr sz="1450" spc="-25" dirty="0">
                <a:latin typeface="Times New Roman"/>
                <a:cs typeface="Times New Roman"/>
              </a:rPr>
              <a:t>Varchar(25)</a:t>
            </a:r>
            <a:endParaRPr sz="1450">
              <a:latin typeface="Times New Roman"/>
              <a:cs typeface="Times New Roman"/>
            </a:endParaRPr>
          </a:p>
          <a:p>
            <a:pPr marL="204470">
              <a:lnSpc>
                <a:spcPts val="1655"/>
              </a:lnSpc>
            </a:pPr>
            <a:r>
              <a:rPr sz="1450" spc="-10" dirty="0">
                <a:latin typeface="Times New Roman"/>
                <a:cs typeface="Times New Roman"/>
              </a:rPr>
              <a:t>Interior color – Consists </a:t>
            </a:r>
            <a:r>
              <a:rPr sz="1450" spc="-5" dirty="0">
                <a:latin typeface="Times New Roman"/>
                <a:cs typeface="Times New Roman"/>
              </a:rPr>
              <a:t>of </a:t>
            </a:r>
            <a:r>
              <a:rPr sz="1450" spc="-10" dirty="0">
                <a:latin typeface="Times New Roman"/>
                <a:cs typeface="Times New Roman"/>
              </a:rPr>
              <a:t>text.</a:t>
            </a:r>
            <a:r>
              <a:rPr sz="1450" spc="25" dirty="0">
                <a:latin typeface="Times New Roman"/>
                <a:cs typeface="Times New Roman"/>
              </a:rPr>
              <a:t> </a:t>
            </a:r>
            <a:r>
              <a:rPr sz="1450" spc="-25" dirty="0">
                <a:latin typeface="Times New Roman"/>
                <a:cs typeface="Times New Roman"/>
              </a:rPr>
              <a:t>Varchar(25)</a:t>
            </a:r>
            <a:endParaRPr sz="1450">
              <a:latin typeface="Times New Roman"/>
              <a:cs typeface="Times New Roman"/>
            </a:endParaRPr>
          </a:p>
          <a:p>
            <a:pPr marL="204470" marR="1294130">
              <a:lnSpc>
                <a:spcPts val="1660"/>
              </a:lnSpc>
              <a:spcBef>
                <a:spcPts val="80"/>
              </a:spcBef>
            </a:pPr>
            <a:r>
              <a:rPr sz="1450" spc="-10" dirty="0">
                <a:latin typeface="Times New Roman"/>
                <a:cs typeface="Times New Roman"/>
              </a:rPr>
              <a:t>Asking Price </a:t>
            </a:r>
            <a:r>
              <a:rPr sz="1450" spc="-5" dirty="0">
                <a:latin typeface="Times New Roman"/>
                <a:cs typeface="Times New Roman"/>
              </a:rPr>
              <a:t>- </a:t>
            </a:r>
            <a:r>
              <a:rPr sz="1450" spc="-10" dirty="0">
                <a:latin typeface="Times New Roman"/>
                <a:cs typeface="Times New Roman"/>
              </a:rPr>
              <a:t>Consists </a:t>
            </a:r>
            <a:r>
              <a:rPr sz="1450" spc="-5" dirty="0">
                <a:latin typeface="Times New Roman"/>
                <a:cs typeface="Times New Roman"/>
              </a:rPr>
              <a:t>of </a:t>
            </a:r>
            <a:r>
              <a:rPr sz="1450" spc="-10" dirty="0">
                <a:latin typeface="Times New Roman"/>
                <a:cs typeface="Times New Roman"/>
              </a:rPr>
              <a:t>numbers with decimal point. Decimal  Purchase Price </a:t>
            </a:r>
            <a:r>
              <a:rPr sz="1450" spc="-5" dirty="0">
                <a:latin typeface="Times New Roman"/>
                <a:cs typeface="Times New Roman"/>
              </a:rPr>
              <a:t>- </a:t>
            </a:r>
            <a:r>
              <a:rPr sz="1450" spc="-10" dirty="0">
                <a:latin typeface="Times New Roman"/>
                <a:cs typeface="Times New Roman"/>
              </a:rPr>
              <a:t>Consists </a:t>
            </a:r>
            <a:r>
              <a:rPr sz="1450" spc="-5" dirty="0">
                <a:latin typeface="Times New Roman"/>
                <a:cs typeface="Times New Roman"/>
              </a:rPr>
              <a:t>of </a:t>
            </a:r>
            <a:r>
              <a:rPr sz="1450" spc="-10" dirty="0">
                <a:latin typeface="Times New Roman"/>
                <a:cs typeface="Times New Roman"/>
              </a:rPr>
              <a:t>numbers with </a:t>
            </a:r>
            <a:r>
              <a:rPr sz="1450" spc="-5" dirty="0">
                <a:latin typeface="Times New Roman"/>
                <a:cs typeface="Times New Roman"/>
              </a:rPr>
              <a:t>a </a:t>
            </a:r>
            <a:r>
              <a:rPr sz="1450" spc="-10" dirty="0">
                <a:latin typeface="Times New Roman"/>
                <a:cs typeface="Times New Roman"/>
              </a:rPr>
              <a:t>decimal point. Decimal  Mileage </a:t>
            </a:r>
            <a:r>
              <a:rPr sz="1450" spc="-5" dirty="0">
                <a:latin typeface="Times New Roman"/>
                <a:cs typeface="Times New Roman"/>
              </a:rPr>
              <a:t>- </a:t>
            </a:r>
            <a:r>
              <a:rPr sz="1450" spc="-10" dirty="0">
                <a:latin typeface="Times New Roman"/>
                <a:cs typeface="Times New Roman"/>
              </a:rPr>
              <a:t>Consists </a:t>
            </a:r>
            <a:r>
              <a:rPr sz="1450" spc="-5" dirty="0">
                <a:latin typeface="Times New Roman"/>
                <a:cs typeface="Times New Roman"/>
              </a:rPr>
              <a:t>of </a:t>
            </a:r>
            <a:r>
              <a:rPr sz="1450" spc="-10" dirty="0">
                <a:latin typeface="Times New Roman"/>
                <a:cs typeface="Times New Roman"/>
              </a:rPr>
              <a:t>numbers without </a:t>
            </a:r>
            <a:r>
              <a:rPr sz="1450" spc="-5" dirty="0">
                <a:latin typeface="Times New Roman"/>
                <a:cs typeface="Times New Roman"/>
              </a:rPr>
              <a:t>a </a:t>
            </a:r>
            <a:r>
              <a:rPr sz="1450" spc="-10" dirty="0">
                <a:latin typeface="Times New Roman"/>
                <a:cs typeface="Times New Roman"/>
              </a:rPr>
              <a:t>decimal point. Int  </a:t>
            </a:r>
            <a:r>
              <a:rPr sz="1450" spc="-15" dirty="0">
                <a:latin typeface="Times New Roman"/>
                <a:cs typeface="Times New Roman"/>
              </a:rPr>
              <a:t>Transmission </a:t>
            </a:r>
            <a:r>
              <a:rPr sz="1450" spc="-10" dirty="0">
                <a:latin typeface="Times New Roman"/>
                <a:cs typeface="Times New Roman"/>
              </a:rPr>
              <a:t>– Consists </a:t>
            </a:r>
            <a:r>
              <a:rPr sz="1450" spc="-5" dirty="0">
                <a:latin typeface="Times New Roman"/>
                <a:cs typeface="Times New Roman"/>
              </a:rPr>
              <a:t>of </a:t>
            </a:r>
            <a:r>
              <a:rPr sz="1450" spc="-10" dirty="0">
                <a:latin typeface="Times New Roman"/>
                <a:cs typeface="Times New Roman"/>
              </a:rPr>
              <a:t>text.</a:t>
            </a:r>
            <a:r>
              <a:rPr sz="1450" spc="15" dirty="0">
                <a:latin typeface="Times New Roman"/>
                <a:cs typeface="Times New Roman"/>
              </a:rPr>
              <a:t> </a:t>
            </a:r>
            <a:r>
              <a:rPr sz="1450" spc="-25" dirty="0">
                <a:latin typeface="Times New Roman"/>
                <a:cs typeface="Times New Roman"/>
              </a:rPr>
              <a:t>Varchar(25)</a:t>
            </a:r>
            <a:endParaRPr sz="1450">
              <a:latin typeface="Times New Roman"/>
              <a:cs typeface="Times New Roman"/>
            </a:endParaRPr>
          </a:p>
          <a:p>
            <a:pPr marL="204470">
              <a:lnSpc>
                <a:spcPts val="1560"/>
              </a:lnSpc>
            </a:pPr>
            <a:r>
              <a:rPr sz="1450" spc="-10" dirty="0">
                <a:latin typeface="Times New Roman"/>
                <a:cs typeface="Times New Roman"/>
              </a:rPr>
              <a:t>Purchase (Acquisition) Date </a:t>
            </a:r>
            <a:r>
              <a:rPr sz="1450" spc="-5" dirty="0">
                <a:latin typeface="Times New Roman"/>
                <a:cs typeface="Times New Roman"/>
              </a:rPr>
              <a:t>-</a:t>
            </a:r>
            <a:r>
              <a:rPr sz="1450" spc="5" dirty="0">
                <a:latin typeface="Times New Roman"/>
                <a:cs typeface="Times New Roman"/>
              </a:rPr>
              <a:t> </a:t>
            </a:r>
            <a:r>
              <a:rPr sz="1450" spc="-10" dirty="0">
                <a:latin typeface="Times New Roman"/>
                <a:cs typeface="Times New Roman"/>
              </a:rPr>
              <a:t>Date</a:t>
            </a:r>
            <a:endParaRPr sz="1450">
              <a:latin typeface="Times New Roman"/>
              <a:cs typeface="Times New Roman"/>
            </a:endParaRPr>
          </a:p>
          <a:p>
            <a:pPr marL="204470">
              <a:lnSpc>
                <a:spcPts val="1700"/>
              </a:lnSpc>
            </a:pPr>
            <a:r>
              <a:rPr sz="1450" spc="-10" dirty="0">
                <a:latin typeface="Times New Roman"/>
                <a:cs typeface="Times New Roman"/>
              </a:rPr>
              <a:t>Sale Date </a:t>
            </a:r>
            <a:r>
              <a:rPr sz="1450" spc="-5" dirty="0">
                <a:latin typeface="Times New Roman"/>
                <a:cs typeface="Times New Roman"/>
              </a:rPr>
              <a:t>-</a:t>
            </a:r>
            <a:r>
              <a:rPr sz="1450" dirty="0">
                <a:latin typeface="Times New Roman"/>
                <a:cs typeface="Times New Roman"/>
              </a:rPr>
              <a:t> </a:t>
            </a:r>
            <a:r>
              <a:rPr sz="1450" spc="-10" dirty="0">
                <a:latin typeface="Times New Roman"/>
                <a:cs typeface="Times New Roman"/>
              </a:rPr>
              <a:t>Date</a:t>
            </a:r>
            <a:endParaRPr sz="145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9164" y="530483"/>
            <a:ext cx="55244" cy="55244"/>
          </a:xfrm>
          <a:custGeom>
            <a:avLst/>
            <a:gdLst/>
            <a:ahLst/>
            <a:cxnLst/>
            <a:rect l="l" t="t" r="r" b="b"/>
            <a:pathLst>
              <a:path w="55245" h="55245">
                <a:moveTo>
                  <a:pt x="54846" y="54877"/>
                </a:moveTo>
                <a:lnTo>
                  <a:pt x="0" y="54877"/>
                </a:lnTo>
                <a:lnTo>
                  <a:pt x="0" y="0"/>
                </a:lnTo>
                <a:lnTo>
                  <a:pt x="54846" y="0"/>
                </a:lnTo>
                <a:lnTo>
                  <a:pt x="54846" y="54877"/>
                </a:lnTo>
                <a:close/>
              </a:path>
            </a:pathLst>
          </a:custGeom>
          <a:solidFill>
            <a:srgbClr val="000000"/>
          </a:solidFill>
        </p:spPr>
        <p:txBody>
          <a:bodyPr wrap="square" lIns="0" tIns="0" rIns="0" bIns="0" rtlCol="0"/>
          <a:lstStyle/>
          <a:p>
            <a:endParaRPr/>
          </a:p>
        </p:txBody>
      </p:sp>
      <p:sp>
        <p:nvSpPr>
          <p:cNvPr id="3" name="object 3"/>
          <p:cNvSpPr txBox="1"/>
          <p:nvPr/>
        </p:nvSpPr>
        <p:spPr>
          <a:xfrm>
            <a:off x="618181" y="417174"/>
            <a:ext cx="6491605" cy="3345815"/>
          </a:xfrm>
          <a:prstGeom prst="rect">
            <a:avLst/>
          </a:prstGeom>
        </p:spPr>
        <p:txBody>
          <a:bodyPr vert="horz" wrap="square" lIns="0" tIns="11430" rIns="0" bIns="0" rtlCol="0">
            <a:spAutoFit/>
          </a:bodyPr>
          <a:lstStyle/>
          <a:p>
            <a:pPr marL="204470">
              <a:lnSpc>
                <a:spcPct val="100000"/>
              </a:lnSpc>
              <a:spcBef>
                <a:spcPts val="90"/>
              </a:spcBef>
            </a:pPr>
            <a:r>
              <a:rPr sz="1450" spc="-10" dirty="0">
                <a:latin typeface="Times New Roman"/>
                <a:cs typeface="Times New Roman"/>
              </a:rPr>
              <a:t>Sale Price </a:t>
            </a:r>
            <a:r>
              <a:rPr sz="1450" spc="-5" dirty="0">
                <a:latin typeface="Times New Roman"/>
                <a:cs typeface="Times New Roman"/>
              </a:rPr>
              <a:t>- </a:t>
            </a:r>
            <a:r>
              <a:rPr sz="1450" spc="-10" dirty="0">
                <a:latin typeface="Times New Roman"/>
                <a:cs typeface="Times New Roman"/>
              </a:rPr>
              <a:t>Consists </a:t>
            </a:r>
            <a:r>
              <a:rPr sz="1450" spc="-5" dirty="0">
                <a:latin typeface="Times New Roman"/>
                <a:cs typeface="Times New Roman"/>
              </a:rPr>
              <a:t>of </a:t>
            </a:r>
            <a:r>
              <a:rPr sz="1450" spc="-10" dirty="0">
                <a:latin typeface="Times New Roman"/>
                <a:cs typeface="Times New Roman"/>
              </a:rPr>
              <a:t>numbers without </a:t>
            </a:r>
            <a:r>
              <a:rPr sz="1450" spc="-5" dirty="0">
                <a:latin typeface="Times New Roman"/>
                <a:cs typeface="Times New Roman"/>
              </a:rPr>
              <a:t>a </a:t>
            </a:r>
            <a:r>
              <a:rPr sz="1450" spc="-10" dirty="0">
                <a:latin typeface="Times New Roman"/>
                <a:cs typeface="Times New Roman"/>
              </a:rPr>
              <a:t>decimal point.</a:t>
            </a:r>
            <a:r>
              <a:rPr sz="1450" spc="30" dirty="0">
                <a:latin typeface="Times New Roman"/>
                <a:cs typeface="Times New Roman"/>
              </a:rPr>
              <a:t> </a:t>
            </a:r>
            <a:r>
              <a:rPr sz="1450" spc="-10" dirty="0">
                <a:latin typeface="Times New Roman"/>
                <a:cs typeface="Times New Roman"/>
              </a:rPr>
              <a:t>Int</a:t>
            </a:r>
            <a:endParaRPr sz="1450">
              <a:latin typeface="Times New Roman"/>
              <a:cs typeface="Times New Roman"/>
            </a:endParaRPr>
          </a:p>
          <a:p>
            <a:pPr>
              <a:lnSpc>
                <a:spcPct val="100000"/>
              </a:lnSpc>
            </a:pPr>
            <a:endParaRPr sz="1600">
              <a:latin typeface="Times New Roman"/>
              <a:cs typeface="Times New Roman"/>
            </a:endParaRPr>
          </a:p>
          <a:p>
            <a:pPr marL="12700" marR="193040">
              <a:lnSpc>
                <a:spcPts val="1660"/>
              </a:lnSpc>
              <a:spcBef>
                <a:spcPts val="1295"/>
              </a:spcBef>
            </a:pPr>
            <a:r>
              <a:rPr sz="1450" spc="-10" dirty="0">
                <a:latin typeface="Times New Roman"/>
                <a:cs typeface="Times New Roman"/>
              </a:rPr>
              <a:t>That about sums up the table that we need to create to track </a:t>
            </a:r>
            <a:r>
              <a:rPr sz="1450" spc="-5" dirty="0">
                <a:latin typeface="Times New Roman"/>
                <a:cs typeface="Times New Roman"/>
              </a:rPr>
              <a:t>our </a:t>
            </a:r>
            <a:r>
              <a:rPr sz="1450" spc="-10" dirty="0">
                <a:latin typeface="Times New Roman"/>
                <a:cs typeface="Times New Roman"/>
              </a:rPr>
              <a:t>cars. Since the VIN is  the only truly unique element in the list, we will make this the “Primary</a:t>
            </a:r>
            <a:r>
              <a:rPr sz="1450" spc="100" dirty="0">
                <a:latin typeface="Times New Roman"/>
                <a:cs typeface="Times New Roman"/>
              </a:rPr>
              <a:t> </a:t>
            </a:r>
            <a:r>
              <a:rPr sz="1450" spc="-10" dirty="0">
                <a:latin typeface="Times New Roman"/>
                <a:cs typeface="Times New Roman"/>
              </a:rPr>
              <a:t>Key”.</a:t>
            </a:r>
            <a:endParaRPr sz="1450">
              <a:latin typeface="Times New Roman"/>
              <a:cs typeface="Times New Roman"/>
            </a:endParaRPr>
          </a:p>
          <a:p>
            <a:pPr marL="12700" marR="5080">
              <a:lnSpc>
                <a:spcPts val="1660"/>
              </a:lnSpc>
              <a:spcBef>
                <a:spcPts val="710"/>
              </a:spcBef>
            </a:pPr>
            <a:r>
              <a:rPr sz="1450" spc="-10" dirty="0">
                <a:latin typeface="Times New Roman"/>
                <a:cs typeface="Times New Roman"/>
              </a:rPr>
              <a:t>Defining </a:t>
            </a:r>
            <a:r>
              <a:rPr sz="1450" spc="-5" dirty="0">
                <a:latin typeface="Times New Roman"/>
                <a:cs typeface="Times New Roman"/>
              </a:rPr>
              <a:t>a </a:t>
            </a:r>
            <a:r>
              <a:rPr sz="1450" spc="-10" dirty="0">
                <a:latin typeface="Times New Roman"/>
                <a:cs typeface="Times New Roman"/>
              </a:rPr>
              <a:t>column as </a:t>
            </a:r>
            <a:r>
              <a:rPr sz="1450" spc="-5" dirty="0">
                <a:latin typeface="Times New Roman"/>
                <a:cs typeface="Times New Roman"/>
              </a:rPr>
              <a:t>a </a:t>
            </a:r>
            <a:r>
              <a:rPr sz="1450" spc="-10" dirty="0">
                <a:latin typeface="Times New Roman"/>
                <a:cs typeface="Times New Roman"/>
              </a:rPr>
              <a:t>primary key means that the column will only </a:t>
            </a:r>
            <a:r>
              <a:rPr sz="1450" spc="-5" dirty="0">
                <a:latin typeface="Times New Roman"/>
                <a:cs typeface="Times New Roman"/>
              </a:rPr>
              <a:t>be </a:t>
            </a:r>
            <a:r>
              <a:rPr sz="1450" spc="-10" dirty="0">
                <a:latin typeface="Times New Roman"/>
                <a:cs typeface="Times New Roman"/>
              </a:rPr>
              <a:t>able to have  unique values (i.e. nothing can repeat itself). In the case </a:t>
            </a:r>
            <a:r>
              <a:rPr sz="1450" spc="-5" dirty="0">
                <a:latin typeface="Times New Roman"/>
                <a:cs typeface="Times New Roman"/>
              </a:rPr>
              <a:t>of </a:t>
            </a:r>
            <a:r>
              <a:rPr sz="1450" spc="-10" dirty="0">
                <a:latin typeface="Times New Roman"/>
                <a:cs typeface="Times New Roman"/>
              </a:rPr>
              <a:t>this specific table, it means  that you </a:t>
            </a:r>
            <a:r>
              <a:rPr sz="1450" spc="-15" dirty="0">
                <a:latin typeface="Times New Roman"/>
                <a:cs typeface="Times New Roman"/>
              </a:rPr>
              <a:t>can’t </a:t>
            </a:r>
            <a:r>
              <a:rPr sz="1450" spc="-10" dirty="0">
                <a:latin typeface="Times New Roman"/>
                <a:cs typeface="Times New Roman"/>
              </a:rPr>
              <a:t>enter two cars with the same VIN into the database, because we have just  told mySQL that this </a:t>
            </a:r>
            <a:r>
              <a:rPr sz="1450" spc="-15" dirty="0">
                <a:latin typeface="Times New Roman"/>
                <a:cs typeface="Times New Roman"/>
              </a:rPr>
              <a:t>isn’t </a:t>
            </a:r>
            <a:r>
              <a:rPr sz="1450" spc="-10" dirty="0">
                <a:latin typeface="Times New Roman"/>
                <a:cs typeface="Times New Roman"/>
              </a:rPr>
              <a:t>allowed. Some examples </a:t>
            </a:r>
            <a:r>
              <a:rPr sz="1450" spc="-5" dirty="0">
                <a:latin typeface="Times New Roman"/>
                <a:cs typeface="Times New Roman"/>
              </a:rPr>
              <a:t>of </a:t>
            </a:r>
            <a:r>
              <a:rPr sz="1450" spc="-10" dirty="0">
                <a:latin typeface="Times New Roman"/>
                <a:cs typeface="Times New Roman"/>
              </a:rPr>
              <a:t>this in everyday life are license  plate numbers, credit card numbers, and social security numbers. All </a:t>
            </a:r>
            <a:r>
              <a:rPr sz="1450" spc="-5" dirty="0">
                <a:latin typeface="Times New Roman"/>
                <a:cs typeface="Times New Roman"/>
              </a:rPr>
              <a:t>of </a:t>
            </a:r>
            <a:r>
              <a:rPr sz="1450" spc="-10" dirty="0">
                <a:latin typeface="Times New Roman"/>
                <a:cs typeface="Times New Roman"/>
              </a:rPr>
              <a:t>these numbers  are supposed to unique for each person. The same concept applies to tables in databases.  Whenever possible, it is good practice to make sure that the table you are creating  contains some form </a:t>
            </a:r>
            <a:r>
              <a:rPr sz="1450" spc="-5" dirty="0">
                <a:latin typeface="Times New Roman"/>
                <a:cs typeface="Times New Roman"/>
              </a:rPr>
              <a:t>of </a:t>
            </a:r>
            <a:r>
              <a:rPr sz="1450" spc="-10" dirty="0">
                <a:latin typeface="Times New Roman"/>
                <a:cs typeface="Times New Roman"/>
              </a:rPr>
              <a:t>primary key to give something to uniquely identify </a:t>
            </a:r>
            <a:r>
              <a:rPr sz="1450" spc="-5" dirty="0">
                <a:latin typeface="Times New Roman"/>
                <a:cs typeface="Times New Roman"/>
              </a:rPr>
              <a:t>a</a:t>
            </a:r>
            <a:r>
              <a:rPr sz="1450" spc="85" dirty="0">
                <a:latin typeface="Times New Roman"/>
                <a:cs typeface="Times New Roman"/>
              </a:rPr>
              <a:t> </a:t>
            </a:r>
            <a:r>
              <a:rPr sz="1450" spc="-30" dirty="0">
                <a:latin typeface="Times New Roman"/>
                <a:cs typeface="Times New Roman"/>
              </a:rPr>
              <a:t>row.</a:t>
            </a:r>
            <a:endParaRPr sz="1450">
              <a:latin typeface="Times New Roman"/>
              <a:cs typeface="Times New Roman"/>
            </a:endParaRPr>
          </a:p>
          <a:p>
            <a:pPr marL="12700">
              <a:lnSpc>
                <a:spcPts val="1700"/>
              </a:lnSpc>
              <a:spcBef>
                <a:spcPts val="570"/>
              </a:spcBef>
            </a:pPr>
            <a:r>
              <a:rPr sz="1450" spc="-10" dirty="0">
                <a:latin typeface="Times New Roman"/>
                <a:cs typeface="Times New Roman"/>
              </a:rPr>
              <a:t>How do </a:t>
            </a:r>
            <a:r>
              <a:rPr sz="1450" spc="-5" dirty="0">
                <a:latin typeface="Times New Roman"/>
                <a:cs typeface="Times New Roman"/>
              </a:rPr>
              <a:t>I </a:t>
            </a:r>
            <a:r>
              <a:rPr sz="1450" spc="-10" dirty="0">
                <a:latin typeface="Times New Roman"/>
                <a:cs typeface="Times New Roman"/>
              </a:rPr>
              <a:t>make </a:t>
            </a:r>
            <a:r>
              <a:rPr sz="1450" spc="-5" dirty="0">
                <a:latin typeface="Times New Roman"/>
                <a:cs typeface="Times New Roman"/>
              </a:rPr>
              <a:t>a </a:t>
            </a:r>
            <a:r>
              <a:rPr sz="1450" spc="-10" dirty="0">
                <a:latin typeface="Times New Roman"/>
                <a:cs typeface="Times New Roman"/>
              </a:rPr>
              <a:t>table with this information? Great question. Although we created</a:t>
            </a:r>
            <a:r>
              <a:rPr sz="1450" spc="110" dirty="0">
                <a:latin typeface="Times New Roman"/>
                <a:cs typeface="Times New Roman"/>
              </a:rPr>
              <a:t> </a:t>
            </a:r>
            <a:r>
              <a:rPr sz="1450" spc="-10" dirty="0">
                <a:latin typeface="Times New Roman"/>
                <a:cs typeface="Times New Roman"/>
              </a:rPr>
              <a:t>the</a:t>
            </a:r>
            <a:endParaRPr sz="1450">
              <a:latin typeface="Times New Roman"/>
              <a:cs typeface="Times New Roman"/>
            </a:endParaRPr>
          </a:p>
          <a:p>
            <a:pPr marL="12700">
              <a:lnSpc>
                <a:spcPts val="1700"/>
              </a:lnSpc>
            </a:pPr>
            <a:r>
              <a:rPr sz="1450" i="1" spc="-10" dirty="0">
                <a:latin typeface="Times New Roman"/>
                <a:cs typeface="Times New Roman"/>
              </a:rPr>
              <a:t>database </a:t>
            </a:r>
            <a:r>
              <a:rPr sz="1450" spc="-10" dirty="0">
                <a:latin typeface="Times New Roman"/>
                <a:cs typeface="Times New Roman"/>
              </a:rPr>
              <a:t>using the phpMyAdmin wizard, from now on we’re just going to use</a:t>
            </a:r>
            <a:r>
              <a:rPr sz="1450" spc="110" dirty="0">
                <a:latin typeface="Times New Roman"/>
                <a:cs typeface="Times New Roman"/>
              </a:rPr>
              <a:t> </a:t>
            </a:r>
            <a:r>
              <a:rPr sz="1450" spc="-10" dirty="0">
                <a:latin typeface="Times New Roman"/>
                <a:cs typeface="Times New Roman"/>
              </a:rPr>
              <a:t>SQL.</a:t>
            </a:r>
            <a:endParaRPr sz="1450">
              <a:latin typeface="Times New Roman"/>
              <a:cs typeface="Times New Roman"/>
            </a:endParaRPr>
          </a:p>
        </p:txBody>
      </p:sp>
      <p:sp>
        <p:nvSpPr>
          <p:cNvPr id="4" name="object 4"/>
          <p:cNvSpPr/>
          <p:nvPr/>
        </p:nvSpPr>
        <p:spPr>
          <a:xfrm>
            <a:off x="831986" y="3850580"/>
            <a:ext cx="5896028" cy="239632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18181" y="6545177"/>
            <a:ext cx="6210935" cy="117792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In </a:t>
            </a:r>
            <a:r>
              <a:rPr sz="1450" spc="-5" dirty="0">
                <a:latin typeface="Times New Roman"/>
                <a:cs typeface="Times New Roman"/>
              </a:rPr>
              <a:t>your </a:t>
            </a:r>
            <a:r>
              <a:rPr sz="1450" spc="-10" dirty="0">
                <a:latin typeface="Times New Roman"/>
                <a:cs typeface="Times New Roman"/>
              </a:rPr>
              <a:t>window with phpMyAdmin, make sure that the cars table is selected (see it  circled in red below), then click on the SQL tab to bring up the command </a:t>
            </a:r>
            <a:r>
              <a:rPr sz="1450" spc="-5" dirty="0">
                <a:latin typeface="Times New Roman"/>
                <a:cs typeface="Times New Roman"/>
              </a:rPr>
              <a:t>box. </a:t>
            </a:r>
            <a:r>
              <a:rPr sz="1450" spc="-10" dirty="0">
                <a:latin typeface="Times New Roman"/>
                <a:cs typeface="Times New Roman"/>
              </a:rPr>
              <a:t>Make  sure that you see localhost -&gt; cars above the </a:t>
            </a:r>
            <a:r>
              <a:rPr sz="1450" spc="-5" dirty="0">
                <a:latin typeface="Times New Roman"/>
                <a:cs typeface="Times New Roman"/>
              </a:rPr>
              <a:t>box. </a:t>
            </a:r>
            <a:r>
              <a:rPr sz="1450" spc="-10" dirty="0">
                <a:latin typeface="Times New Roman"/>
                <a:cs typeface="Times New Roman"/>
              </a:rPr>
              <a:t>If you do not, just click on the cars  link on the right side and then the SQL tab to get yourself</a:t>
            </a:r>
            <a:r>
              <a:rPr sz="1450" spc="15" dirty="0">
                <a:latin typeface="Times New Roman"/>
                <a:cs typeface="Times New Roman"/>
              </a:rPr>
              <a:t> </a:t>
            </a:r>
            <a:r>
              <a:rPr sz="1450" spc="-10" dirty="0">
                <a:latin typeface="Times New Roman"/>
                <a:cs typeface="Times New Roman"/>
              </a:rPr>
              <a:t>there.</a:t>
            </a:r>
            <a:endParaRPr sz="1450">
              <a:latin typeface="Times New Roman"/>
              <a:cs typeface="Times New Roman"/>
            </a:endParaRPr>
          </a:p>
          <a:p>
            <a:pPr marL="12700">
              <a:lnSpc>
                <a:spcPct val="100000"/>
              </a:lnSpc>
              <a:spcBef>
                <a:spcPts val="585"/>
              </a:spcBef>
            </a:pPr>
            <a:r>
              <a:rPr sz="1450" spc="-35" dirty="0">
                <a:latin typeface="Times New Roman"/>
                <a:cs typeface="Times New Roman"/>
              </a:rPr>
              <a:t>Type </a:t>
            </a:r>
            <a:r>
              <a:rPr sz="1450" spc="-10" dirty="0">
                <a:latin typeface="Times New Roman"/>
                <a:cs typeface="Times New Roman"/>
              </a:rPr>
              <a:t>the following command into the box and click</a:t>
            </a:r>
            <a:r>
              <a:rPr sz="1450" spc="60" dirty="0">
                <a:latin typeface="Times New Roman"/>
                <a:cs typeface="Times New Roman"/>
              </a:rPr>
              <a:t> </a:t>
            </a:r>
            <a:r>
              <a:rPr sz="1450" spc="-5" dirty="0">
                <a:latin typeface="Times New Roman"/>
                <a:cs typeface="Times New Roman"/>
              </a:rPr>
              <a:t>go.</a:t>
            </a:r>
            <a:endParaRPr sz="1450">
              <a:latin typeface="Times New Roman"/>
              <a:cs typeface="Times New Roman"/>
            </a:endParaRPr>
          </a:p>
        </p:txBody>
      </p:sp>
      <p:sp>
        <p:nvSpPr>
          <p:cNvPr id="6" name="object 6"/>
          <p:cNvSpPr/>
          <p:nvPr/>
        </p:nvSpPr>
        <p:spPr>
          <a:xfrm>
            <a:off x="1161067" y="7810917"/>
            <a:ext cx="5247008" cy="148169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18181" y="9883567"/>
            <a:ext cx="436626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Congratulations! </a:t>
            </a:r>
            <a:r>
              <a:rPr sz="1450" spc="-60" dirty="0">
                <a:latin typeface="Times New Roman"/>
                <a:cs typeface="Times New Roman"/>
              </a:rPr>
              <a:t>You </a:t>
            </a:r>
            <a:r>
              <a:rPr sz="1450" spc="-10" dirty="0">
                <a:latin typeface="Times New Roman"/>
                <a:cs typeface="Times New Roman"/>
              </a:rPr>
              <a:t>have created the </a:t>
            </a:r>
            <a:r>
              <a:rPr sz="1450" spc="-25" dirty="0">
                <a:latin typeface="Times New Roman"/>
                <a:cs typeface="Times New Roman"/>
              </a:rPr>
              <a:t>INVENTORY</a:t>
            </a:r>
            <a:r>
              <a:rPr sz="1450" spc="40" dirty="0">
                <a:latin typeface="Times New Roman"/>
                <a:cs typeface="Times New Roman"/>
              </a:rPr>
              <a:t> </a:t>
            </a:r>
            <a:r>
              <a:rPr sz="1450" spc="-10" dirty="0">
                <a:latin typeface="Times New Roman"/>
                <a:cs typeface="Times New Roman"/>
              </a:rPr>
              <a:t>table.</a:t>
            </a:r>
            <a:endParaRPr sz="145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4745" y="334857"/>
            <a:ext cx="5375275" cy="9684385"/>
          </a:xfrm>
          <a:prstGeom prst="rect">
            <a:avLst/>
          </a:prstGeom>
        </p:spPr>
        <p:txBody>
          <a:bodyPr vert="horz" wrap="square" lIns="0" tIns="12700" rIns="0" bIns="0" rtlCol="0">
            <a:spAutoFit/>
          </a:bodyPr>
          <a:lstStyle/>
          <a:p>
            <a:pPr marL="213360" marR="1482090" indent="210185">
              <a:lnSpc>
                <a:spcPct val="136600"/>
              </a:lnSpc>
              <a:spcBef>
                <a:spcPts val="100"/>
              </a:spcBef>
            </a:pPr>
            <a:r>
              <a:rPr sz="1450" b="1" u="sng" spc="-10" dirty="0">
                <a:solidFill>
                  <a:srgbClr val="0000ED"/>
                </a:solidFill>
                <a:uFill>
                  <a:solidFill>
                    <a:srgbClr val="0000ED"/>
                  </a:solidFill>
                </a:uFill>
                <a:latin typeface="Times New Roman"/>
                <a:cs typeface="Times New Roman"/>
                <a:hlinkClick r:id="rId2" action="ppaction://hlinksldjump"/>
              </a:rPr>
              <a:t>Modifying the form to link to the detail page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3" action="ppaction://hlinksldjump"/>
              </a:rPr>
              <a:t>Forms that Display Detail</a:t>
            </a:r>
            <a:r>
              <a:rPr sz="1450" b="1" u="sng" dirty="0">
                <a:solidFill>
                  <a:srgbClr val="0000ED"/>
                </a:solidFill>
                <a:uFill>
                  <a:solidFill>
                    <a:srgbClr val="0000ED"/>
                  </a:solidFill>
                </a:uFill>
                <a:latin typeface="Times New Roman"/>
                <a:cs typeface="Times New Roman"/>
                <a:hlinkClick r:id="rId3" action="ppaction://hlinksldjump"/>
              </a:rPr>
              <a:t> </a:t>
            </a:r>
            <a:r>
              <a:rPr sz="1450" b="1" u="sng" spc="-10" dirty="0">
                <a:solidFill>
                  <a:srgbClr val="0000ED"/>
                </a:solidFill>
                <a:uFill>
                  <a:solidFill>
                    <a:srgbClr val="0000ED"/>
                  </a:solidFill>
                </a:uFill>
                <a:latin typeface="Times New Roman"/>
                <a:cs typeface="Times New Roman"/>
                <a:hlinkClick r:id="rId3" action="ppaction://hlinksldjump"/>
              </a:rPr>
              <a:t>Data</a:t>
            </a:r>
            <a:endParaRPr sz="1450">
              <a:latin typeface="Times New Roman"/>
              <a:cs typeface="Times New Roman"/>
            </a:endParaRPr>
          </a:p>
          <a:p>
            <a:pPr marL="423545">
              <a:lnSpc>
                <a:spcPct val="100000"/>
              </a:lnSpc>
              <a:spcBef>
                <a:spcPts val="635"/>
              </a:spcBef>
            </a:pPr>
            <a:r>
              <a:rPr sz="1450" b="1" u="sng" spc="-10" dirty="0">
                <a:solidFill>
                  <a:srgbClr val="0000ED"/>
                </a:solidFill>
                <a:uFill>
                  <a:solidFill>
                    <a:srgbClr val="0000ED"/>
                  </a:solidFill>
                </a:uFill>
                <a:latin typeface="Times New Roman"/>
                <a:cs typeface="Times New Roman"/>
                <a:hlinkClick r:id="rId4" action="ppaction://hlinksldjump"/>
              </a:rPr>
              <a:t>Code</a:t>
            </a:r>
            <a:endParaRPr sz="1450">
              <a:latin typeface="Times New Roman"/>
              <a:cs typeface="Times New Roman"/>
            </a:endParaRPr>
          </a:p>
          <a:p>
            <a:pPr marL="213360" marR="3331845" indent="210185">
              <a:lnSpc>
                <a:spcPct val="136600"/>
              </a:lnSpc>
            </a:pPr>
            <a:r>
              <a:rPr sz="1450" b="1" u="sng" spc="-10" dirty="0">
                <a:solidFill>
                  <a:srgbClr val="0000ED"/>
                </a:solidFill>
                <a:uFill>
                  <a:solidFill>
                    <a:srgbClr val="0000ED"/>
                  </a:solidFill>
                </a:uFill>
                <a:latin typeface="Times New Roman"/>
                <a:cs typeface="Times New Roman"/>
                <a:hlinkClick r:id="rId5" action="ppaction://hlinksldjump"/>
              </a:rPr>
              <a:t>Code Explained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6" action="ppaction://hlinksldjump"/>
              </a:rPr>
              <a:t>Forms that Edit Data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6" action="ppaction://hlinksldjump"/>
              </a:rPr>
              <a:t>Forms that Delete</a:t>
            </a:r>
            <a:r>
              <a:rPr sz="1450" b="1" u="sng" spc="-60" dirty="0">
                <a:solidFill>
                  <a:srgbClr val="0000ED"/>
                </a:solidFill>
                <a:uFill>
                  <a:solidFill>
                    <a:srgbClr val="0000ED"/>
                  </a:solidFill>
                </a:uFill>
                <a:latin typeface="Times New Roman"/>
                <a:cs typeface="Times New Roman"/>
                <a:hlinkClick r:id="rId6" action="ppaction://hlinksldjump"/>
              </a:rPr>
              <a:t> </a:t>
            </a:r>
            <a:r>
              <a:rPr sz="1450" b="1" u="sng" spc="-10" dirty="0">
                <a:solidFill>
                  <a:srgbClr val="0000ED"/>
                </a:solidFill>
                <a:uFill>
                  <a:solidFill>
                    <a:srgbClr val="0000ED"/>
                  </a:solidFill>
                </a:uFill>
                <a:latin typeface="Times New Roman"/>
                <a:cs typeface="Times New Roman"/>
                <a:hlinkClick r:id="rId6" action="ppaction://hlinksldjump"/>
              </a:rPr>
              <a:t>Data</a:t>
            </a:r>
            <a:endParaRPr sz="1450">
              <a:latin typeface="Times New Roman"/>
              <a:cs typeface="Times New Roman"/>
            </a:endParaRPr>
          </a:p>
          <a:p>
            <a:pPr marL="213360" marR="3446145" indent="210185">
              <a:lnSpc>
                <a:spcPct val="136600"/>
              </a:lnSpc>
            </a:pPr>
            <a:r>
              <a:rPr sz="1450" b="1" u="sng" spc="-10" dirty="0">
                <a:solidFill>
                  <a:srgbClr val="0000ED"/>
                </a:solidFill>
                <a:uFill>
                  <a:solidFill>
                    <a:srgbClr val="0000ED"/>
                  </a:solidFill>
                </a:uFill>
                <a:latin typeface="Times New Roman"/>
                <a:cs typeface="Times New Roman"/>
                <a:hlinkClick r:id="rId6" action="ppaction://hlinksldjump"/>
              </a:rPr>
              <a:t>Code to delete data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7" action="ppaction://hlinksldjump"/>
              </a:rPr>
              <a:t>Code Explained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8" action="ppaction://hlinksldjump"/>
              </a:rPr>
              <a:t>Exercise</a:t>
            </a:r>
            <a:endParaRPr sz="1450">
              <a:latin typeface="Times New Roman"/>
              <a:cs typeface="Times New Roman"/>
            </a:endParaRPr>
          </a:p>
          <a:p>
            <a:pPr marL="213360" marR="4006215" indent="-201295">
              <a:lnSpc>
                <a:spcPct val="136600"/>
              </a:lnSpc>
            </a:pPr>
            <a:r>
              <a:rPr sz="1450" b="1" u="sng" spc="-10" dirty="0">
                <a:solidFill>
                  <a:srgbClr val="0000ED"/>
                </a:solidFill>
                <a:uFill>
                  <a:solidFill>
                    <a:srgbClr val="0000ED"/>
                  </a:solidFill>
                </a:uFill>
                <a:latin typeface="Times New Roman"/>
                <a:cs typeface="Times New Roman"/>
                <a:hlinkClick r:id="rId9" action="ppaction://hlinksldjump"/>
              </a:rPr>
              <a:t>Session</a:t>
            </a:r>
            <a:r>
              <a:rPr sz="1450" b="1" u="sng" spc="-65" dirty="0">
                <a:solidFill>
                  <a:srgbClr val="0000ED"/>
                </a:solidFill>
                <a:uFill>
                  <a:solidFill>
                    <a:srgbClr val="0000ED"/>
                  </a:solidFill>
                </a:uFill>
                <a:latin typeface="Times New Roman"/>
                <a:cs typeface="Times New Roman"/>
                <a:hlinkClick r:id="rId9" action="ppaction://hlinksldjump"/>
              </a:rPr>
              <a:t> </a:t>
            </a:r>
            <a:r>
              <a:rPr sz="1450" b="1" u="sng" spc="-25" dirty="0">
                <a:solidFill>
                  <a:srgbClr val="0000ED"/>
                </a:solidFill>
                <a:uFill>
                  <a:solidFill>
                    <a:srgbClr val="0000ED"/>
                  </a:solidFill>
                </a:uFill>
                <a:latin typeface="Times New Roman"/>
                <a:cs typeface="Times New Roman"/>
                <a:hlinkClick r:id="rId9" action="ppaction://hlinksldjump"/>
              </a:rPr>
              <a:t>Variables </a:t>
            </a:r>
            <a:r>
              <a:rPr sz="1450" b="1" spc="-25"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9" action="ppaction://hlinksldjump"/>
              </a:rPr>
              <a:t>Introduction </a:t>
            </a:r>
            <a:r>
              <a:rPr sz="1450" b="1" spc="-1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9" action="ppaction://hlinksldjump"/>
              </a:rPr>
              <a:t>Sessions</a:t>
            </a:r>
            <a:endParaRPr sz="1450">
              <a:latin typeface="Times New Roman"/>
              <a:cs typeface="Times New Roman"/>
            </a:endParaRPr>
          </a:p>
          <a:p>
            <a:pPr marL="213360" marR="3312160">
              <a:lnSpc>
                <a:spcPct val="136600"/>
              </a:lnSpc>
            </a:pPr>
            <a:r>
              <a:rPr sz="1450" b="1" u="sng" spc="-10" dirty="0">
                <a:solidFill>
                  <a:srgbClr val="0000ED"/>
                </a:solidFill>
                <a:uFill>
                  <a:solidFill>
                    <a:srgbClr val="0000ED"/>
                  </a:solidFill>
                </a:uFill>
                <a:latin typeface="Times New Roman"/>
                <a:cs typeface="Times New Roman"/>
                <a:hlinkClick r:id="rId10" action="ppaction://hlinksldjump"/>
              </a:rPr>
              <a:t>Starting a </a:t>
            </a:r>
            <a:r>
              <a:rPr sz="1450" b="1" u="sng" spc="-15" dirty="0">
                <a:solidFill>
                  <a:srgbClr val="0000ED"/>
                </a:solidFill>
                <a:uFill>
                  <a:solidFill>
                    <a:srgbClr val="0000ED"/>
                  </a:solidFill>
                </a:uFill>
                <a:latin typeface="Times New Roman"/>
                <a:cs typeface="Times New Roman"/>
                <a:hlinkClick r:id="rId10" action="ppaction://hlinksldjump"/>
              </a:rPr>
              <a:t>PHP </a:t>
            </a:r>
            <a:r>
              <a:rPr sz="1450" b="1" u="sng" spc="-10" dirty="0">
                <a:solidFill>
                  <a:srgbClr val="0000ED"/>
                </a:solidFill>
                <a:uFill>
                  <a:solidFill>
                    <a:srgbClr val="0000ED"/>
                  </a:solidFill>
                </a:uFill>
                <a:latin typeface="Times New Roman"/>
                <a:cs typeface="Times New Roman"/>
                <a:hlinkClick r:id="rId10" action="ppaction://hlinksldjump"/>
              </a:rPr>
              <a:t>Session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0" action="ppaction://hlinksldjump"/>
              </a:rPr>
              <a:t>Using Session</a:t>
            </a:r>
            <a:r>
              <a:rPr sz="1450" b="1" u="sng" spc="-55" dirty="0">
                <a:solidFill>
                  <a:srgbClr val="0000ED"/>
                </a:solidFill>
                <a:uFill>
                  <a:solidFill>
                    <a:srgbClr val="0000ED"/>
                  </a:solidFill>
                </a:uFill>
                <a:latin typeface="Times New Roman"/>
                <a:cs typeface="Times New Roman"/>
                <a:hlinkClick r:id="rId10" action="ppaction://hlinksldjump"/>
              </a:rPr>
              <a:t> </a:t>
            </a:r>
            <a:r>
              <a:rPr sz="1450" b="1" u="sng" spc="-25" dirty="0">
                <a:solidFill>
                  <a:srgbClr val="0000ED"/>
                </a:solidFill>
                <a:uFill>
                  <a:solidFill>
                    <a:srgbClr val="0000ED"/>
                  </a:solidFill>
                </a:uFill>
                <a:latin typeface="Times New Roman"/>
                <a:cs typeface="Times New Roman"/>
                <a:hlinkClick r:id="rId10" action="ppaction://hlinksldjump"/>
              </a:rPr>
              <a:t>Variables</a:t>
            </a:r>
            <a:endParaRPr sz="1450">
              <a:latin typeface="Times New Roman"/>
              <a:cs typeface="Times New Roman"/>
            </a:endParaRPr>
          </a:p>
          <a:p>
            <a:pPr marL="423545" marR="3103880">
              <a:lnSpc>
                <a:spcPct val="136600"/>
              </a:lnSpc>
            </a:pPr>
            <a:r>
              <a:rPr sz="1450" b="1" u="sng" spc="-15" dirty="0">
                <a:solidFill>
                  <a:srgbClr val="0000ED"/>
                </a:solidFill>
                <a:uFill>
                  <a:solidFill>
                    <a:srgbClr val="0000ED"/>
                  </a:solidFill>
                </a:uFill>
                <a:latin typeface="Times New Roman"/>
                <a:cs typeface="Times New Roman"/>
                <a:hlinkClick r:id="rId10" action="ppaction://hlinksldjump"/>
              </a:rPr>
              <a:t>Store </a:t>
            </a:r>
            <a:r>
              <a:rPr sz="1450" b="1" u="sng" spc="-10" dirty="0">
                <a:solidFill>
                  <a:srgbClr val="0000ED"/>
                </a:solidFill>
                <a:uFill>
                  <a:solidFill>
                    <a:srgbClr val="0000ED"/>
                  </a:solidFill>
                </a:uFill>
                <a:latin typeface="Times New Roman"/>
                <a:cs typeface="Times New Roman"/>
                <a:hlinkClick r:id="rId10" action="ppaction://hlinksldjump"/>
              </a:rPr>
              <a:t>a variable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Retrieve a variable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1" action="ppaction://hlinksldjump"/>
              </a:rPr>
              <a:t>Checking for a variable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1" action="ppaction://hlinksldjump"/>
              </a:rPr>
              <a:t>Destroying </a:t>
            </a:r>
            <a:r>
              <a:rPr sz="1450" b="1" u="sng" spc="-10" dirty="0">
                <a:solidFill>
                  <a:srgbClr val="0000ED"/>
                </a:solidFill>
                <a:uFill>
                  <a:solidFill>
                    <a:srgbClr val="0000ED"/>
                  </a:solidFill>
                </a:uFill>
                <a:latin typeface="Times New Roman"/>
                <a:cs typeface="Times New Roman"/>
                <a:hlinkClick r:id="rId11" action="ppaction://hlinksldjump"/>
              </a:rPr>
              <a:t>a Session</a:t>
            </a:r>
            <a:endParaRPr sz="1450">
              <a:latin typeface="Times New Roman"/>
              <a:cs typeface="Times New Roman"/>
            </a:endParaRPr>
          </a:p>
          <a:p>
            <a:pPr marL="213360" marR="3669029" indent="-201295">
              <a:lnSpc>
                <a:spcPct val="136600"/>
              </a:lnSpc>
            </a:pPr>
            <a:r>
              <a:rPr sz="1450" b="1" u="sng" spc="-20" dirty="0">
                <a:solidFill>
                  <a:srgbClr val="0000ED"/>
                </a:solidFill>
                <a:uFill>
                  <a:solidFill>
                    <a:srgbClr val="0000ED"/>
                  </a:solidFill>
                </a:uFill>
                <a:latin typeface="Times New Roman"/>
                <a:cs typeface="Times New Roman"/>
                <a:hlinkClick r:id="rId12" action="ppaction://hlinksldjump"/>
              </a:rPr>
              <a:t>Working </a:t>
            </a:r>
            <a:r>
              <a:rPr sz="1450" b="1" u="sng" spc="-10" dirty="0">
                <a:solidFill>
                  <a:srgbClr val="0000ED"/>
                </a:solidFill>
                <a:uFill>
                  <a:solidFill>
                    <a:srgbClr val="0000ED"/>
                  </a:solidFill>
                </a:uFill>
                <a:latin typeface="Times New Roman"/>
                <a:cs typeface="Times New Roman"/>
                <a:hlinkClick r:id="rId12" action="ppaction://hlinksldjump"/>
              </a:rPr>
              <a:t>with</a:t>
            </a:r>
            <a:r>
              <a:rPr sz="1450" b="1" u="sng" spc="-65" dirty="0">
                <a:solidFill>
                  <a:srgbClr val="0000ED"/>
                </a:solidFill>
                <a:uFill>
                  <a:solidFill>
                    <a:srgbClr val="0000ED"/>
                  </a:solidFill>
                </a:uFill>
                <a:latin typeface="Times New Roman"/>
                <a:cs typeface="Times New Roman"/>
                <a:hlinkClick r:id="rId12" action="ppaction://hlinksldjump"/>
              </a:rPr>
              <a:t> </a:t>
            </a:r>
            <a:r>
              <a:rPr sz="1450" b="1" u="sng" spc="-10" dirty="0">
                <a:solidFill>
                  <a:srgbClr val="0000ED"/>
                </a:solidFill>
                <a:uFill>
                  <a:solidFill>
                    <a:srgbClr val="0000ED"/>
                  </a:solidFill>
                </a:uFill>
                <a:latin typeface="Times New Roman"/>
                <a:cs typeface="Times New Roman"/>
                <a:hlinkClick r:id="rId12" action="ppaction://hlinksldjump"/>
              </a:rPr>
              <a:t>Images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2" action="ppaction://hlinksldjump"/>
              </a:rPr>
              <a:t>Introduction</a:t>
            </a:r>
            <a:endParaRPr sz="1450">
              <a:latin typeface="Times New Roman"/>
              <a:cs typeface="Times New Roman"/>
            </a:endParaRPr>
          </a:p>
          <a:p>
            <a:pPr marL="423545">
              <a:lnSpc>
                <a:spcPct val="100000"/>
              </a:lnSpc>
              <a:spcBef>
                <a:spcPts val="635"/>
              </a:spcBef>
            </a:pPr>
            <a:r>
              <a:rPr sz="1450" b="1" u="sng" spc="-15" dirty="0">
                <a:solidFill>
                  <a:srgbClr val="0000ED"/>
                </a:solidFill>
                <a:uFill>
                  <a:solidFill>
                    <a:srgbClr val="0000ED"/>
                  </a:solidFill>
                </a:uFill>
                <a:latin typeface="Times New Roman"/>
                <a:cs typeface="Times New Roman"/>
                <a:hlinkClick r:id="rId13" action="ppaction://hlinksldjump"/>
              </a:rPr>
              <a:t>Exercise: </a:t>
            </a:r>
            <a:r>
              <a:rPr sz="1450" b="1" u="sng" spc="-20" dirty="0">
                <a:solidFill>
                  <a:srgbClr val="0000ED"/>
                </a:solidFill>
                <a:uFill>
                  <a:solidFill>
                    <a:srgbClr val="0000ED"/>
                  </a:solidFill>
                </a:uFill>
                <a:latin typeface="Times New Roman"/>
                <a:cs typeface="Times New Roman"/>
                <a:hlinkClick r:id="rId13" action="ppaction://hlinksldjump"/>
              </a:rPr>
              <a:t>Viewing</a:t>
            </a:r>
            <a:r>
              <a:rPr sz="1450" b="1" u="sng" dirty="0">
                <a:solidFill>
                  <a:srgbClr val="0000ED"/>
                </a:solidFill>
                <a:uFill>
                  <a:solidFill>
                    <a:srgbClr val="0000ED"/>
                  </a:solidFill>
                </a:uFill>
                <a:latin typeface="Times New Roman"/>
                <a:cs typeface="Times New Roman"/>
                <a:hlinkClick r:id="rId13" action="ppaction://hlinksldjump"/>
              </a:rPr>
              <a:t> </a:t>
            </a:r>
            <a:r>
              <a:rPr sz="1450" b="1" u="sng" spc="-10" dirty="0">
                <a:solidFill>
                  <a:srgbClr val="0000ED"/>
                </a:solidFill>
                <a:uFill>
                  <a:solidFill>
                    <a:srgbClr val="0000ED"/>
                  </a:solidFill>
                </a:uFill>
                <a:latin typeface="Times New Roman"/>
                <a:cs typeface="Times New Roman"/>
                <a:hlinkClick r:id="rId13" action="ppaction://hlinksldjump"/>
              </a:rPr>
              <a:t>Images</a:t>
            </a:r>
            <a:endParaRPr sz="1450">
              <a:latin typeface="Times New Roman"/>
              <a:cs typeface="Times New Roman"/>
            </a:endParaRPr>
          </a:p>
          <a:p>
            <a:pPr marL="423545" marR="835025" indent="-210820">
              <a:lnSpc>
                <a:spcPct val="136600"/>
              </a:lnSpc>
            </a:pPr>
            <a:r>
              <a:rPr sz="1450" b="1" u="sng" spc="-10" dirty="0">
                <a:solidFill>
                  <a:srgbClr val="0000ED"/>
                </a:solidFill>
                <a:uFill>
                  <a:solidFill>
                    <a:srgbClr val="0000ED"/>
                  </a:solidFill>
                </a:uFill>
                <a:latin typeface="Times New Roman"/>
                <a:cs typeface="Times New Roman"/>
                <a:hlinkClick r:id="rId13" action="ppaction://hlinksldjump"/>
              </a:rPr>
              <a:t>Pulling an unknown </a:t>
            </a:r>
            <a:r>
              <a:rPr sz="1450" b="1" u="sng" spc="-15" dirty="0">
                <a:solidFill>
                  <a:srgbClr val="0000ED"/>
                </a:solidFill>
                <a:uFill>
                  <a:solidFill>
                    <a:srgbClr val="0000ED"/>
                  </a:solidFill>
                </a:uFill>
                <a:latin typeface="Times New Roman"/>
                <a:cs typeface="Times New Roman"/>
                <a:hlinkClick r:id="rId13" action="ppaction://hlinksldjump"/>
              </a:rPr>
              <a:t>number </a:t>
            </a:r>
            <a:r>
              <a:rPr sz="1450" b="1" u="sng" spc="-5" dirty="0">
                <a:solidFill>
                  <a:srgbClr val="0000ED"/>
                </a:solidFill>
                <a:uFill>
                  <a:solidFill>
                    <a:srgbClr val="0000ED"/>
                  </a:solidFill>
                </a:uFill>
                <a:latin typeface="Times New Roman"/>
                <a:cs typeface="Times New Roman"/>
                <a:hlinkClick r:id="rId13" action="ppaction://hlinksldjump"/>
              </a:rPr>
              <a:t>of </a:t>
            </a:r>
            <a:r>
              <a:rPr sz="1450" b="1" u="sng" spc="-10" dirty="0">
                <a:solidFill>
                  <a:srgbClr val="0000ED"/>
                </a:solidFill>
                <a:uFill>
                  <a:solidFill>
                    <a:srgbClr val="0000ED"/>
                  </a:solidFill>
                </a:uFill>
                <a:latin typeface="Times New Roman"/>
                <a:cs typeface="Times New Roman"/>
                <a:hlinkClick r:id="rId13" action="ppaction://hlinksldjump"/>
              </a:rPr>
              <a:t>images </a:t>
            </a:r>
            <a:r>
              <a:rPr sz="1450" b="1" u="sng" spc="-15" dirty="0">
                <a:solidFill>
                  <a:srgbClr val="0000ED"/>
                </a:solidFill>
                <a:uFill>
                  <a:solidFill>
                    <a:srgbClr val="0000ED"/>
                  </a:solidFill>
                </a:uFill>
                <a:latin typeface="Times New Roman"/>
                <a:cs typeface="Times New Roman"/>
                <a:hlinkClick r:id="rId13" action="ppaction://hlinksldjump"/>
              </a:rPr>
              <a:t>from </a:t>
            </a:r>
            <a:r>
              <a:rPr sz="1450" b="1" u="sng" spc="-10" dirty="0">
                <a:solidFill>
                  <a:srgbClr val="0000ED"/>
                </a:solidFill>
                <a:uFill>
                  <a:solidFill>
                    <a:srgbClr val="0000ED"/>
                  </a:solidFill>
                </a:uFill>
                <a:latin typeface="Times New Roman"/>
                <a:cs typeface="Times New Roman"/>
                <a:hlinkClick r:id="rId13" action="ppaction://hlinksldjump"/>
              </a:rPr>
              <a:t>a database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4" action="ppaction://hlinksldjump"/>
              </a:rPr>
              <a:t>Exercise: Create </a:t>
            </a:r>
            <a:r>
              <a:rPr sz="1450" b="1" u="sng" spc="-10" dirty="0">
                <a:solidFill>
                  <a:srgbClr val="0000ED"/>
                </a:solidFill>
                <a:uFill>
                  <a:solidFill>
                    <a:srgbClr val="0000ED"/>
                  </a:solidFill>
                </a:uFill>
                <a:latin typeface="Times New Roman"/>
                <a:cs typeface="Times New Roman"/>
                <a:hlinkClick r:id="rId14" action="ppaction://hlinksldjump"/>
              </a:rPr>
              <a:t>a Database </a:t>
            </a:r>
            <a:r>
              <a:rPr sz="1450" b="1" u="sng" spc="-35" dirty="0">
                <a:solidFill>
                  <a:srgbClr val="0000ED"/>
                </a:solidFill>
                <a:uFill>
                  <a:solidFill>
                    <a:srgbClr val="0000ED"/>
                  </a:solidFill>
                </a:uFill>
                <a:latin typeface="Times New Roman"/>
                <a:cs typeface="Times New Roman"/>
                <a:hlinkClick r:id="rId14" action="ppaction://hlinksldjump"/>
              </a:rPr>
              <a:t>Table </a:t>
            </a:r>
            <a:r>
              <a:rPr sz="1450" b="1" u="sng" spc="-10" dirty="0">
                <a:solidFill>
                  <a:srgbClr val="0000ED"/>
                </a:solidFill>
                <a:uFill>
                  <a:solidFill>
                    <a:srgbClr val="0000ED"/>
                  </a:solidFill>
                </a:uFill>
                <a:latin typeface="Times New Roman"/>
                <a:cs typeface="Times New Roman"/>
                <a:hlinkClick r:id="rId14" action="ppaction://hlinksldjump"/>
              </a:rPr>
              <a:t>to </a:t>
            </a:r>
            <a:r>
              <a:rPr sz="1450" b="1" u="sng" spc="-15" dirty="0">
                <a:solidFill>
                  <a:srgbClr val="0000ED"/>
                </a:solidFill>
                <a:uFill>
                  <a:solidFill>
                    <a:srgbClr val="0000ED"/>
                  </a:solidFill>
                </a:uFill>
                <a:latin typeface="Times New Roman"/>
                <a:cs typeface="Times New Roman"/>
                <a:hlinkClick r:id="rId14" action="ppaction://hlinksldjump"/>
              </a:rPr>
              <a:t>store</a:t>
            </a:r>
            <a:r>
              <a:rPr sz="1450" b="1" u="sng" spc="65" dirty="0">
                <a:solidFill>
                  <a:srgbClr val="0000ED"/>
                </a:solidFill>
                <a:uFill>
                  <a:solidFill>
                    <a:srgbClr val="0000ED"/>
                  </a:solidFill>
                </a:uFill>
                <a:latin typeface="Times New Roman"/>
                <a:cs typeface="Times New Roman"/>
                <a:hlinkClick r:id="rId14" action="ppaction://hlinksldjump"/>
              </a:rPr>
              <a:t> </a:t>
            </a:r>
            <a:r>
              <a:rPr sz="1450" b="1" u="sng" spc="-10" dirty="0">
                <a:solidFill>
                  <a:srgbClr val="0000ED"/>
                </a:solidFill>
                <a:uFill>
                  <a:solidFill>
                    <a:srgbClr val="0000ED"/>
                  </a:solidFill>
                </a:uFill>
                <a:latin typeface="Times New Roman"/>
                <a:cs typeface="Times New Roman"/>
                <a:hlinkClick r:id="rId14" action="ppaction://hlinksldjump"/>
              </a:rPr>
              <a:t>images</a:t>
            </a:r>
            <a:endParaRPr sz="1450">
              <a:latin typeface="Times New Roman"/>
              <a:cs typeface="Times New Roman"/>
            </a:endParaRPr>
          </a:p>
          <a:p>
            <a:pPr marL="213360" marR="5080" indent="210185">
              <a:lnSpc>
                <a:spcPct val="136600"/>
              </a:lnSpc>
            </a:pPr>
            <a:r>
              <a:rPr sz="1450" b="1" u="sng" spc="-15" dirty="0">
                <a:solidFill>
                  <a:srgbClr val="0000ED"/>
                </a:solidFill>
                <a:uFill>
                  <a:solidFill>
                    <a:srgbClr val="0000ED"/>
                  </a:solidFill>
                </a:uFill>
                <a:latin typeface="Times New Roman"/>
                <a:cs typeface="Times New Roman"/>
                <a:hlinkClick r:id="rId14" action="ppaction://hlinksldjump"/>
              </a:rPr>
              <a:t>Exercise: </a:t>
            </a:r>
            <a:r>
              <a:rPr sz="1450" b="1" u="sng" spc="-10" dirty="0">
                <a:solidFill>
                  <a:srgbClr val="0000ED"/>
                </a:solidFill>
                <a:uFill>
                  <a:solidFill>
                    <a:srgbClr val="0000ED"/>
                  </a:solidFill>
                </a:uFill>
                <a:latin typeface="Times New Roman"/>
                <a:cs typeface="Times New Roman"/>
                <a:hlinkClick r:id="rId14" action="ppaction://hlinksldjump"/>
              </a:rPr>
              <a:t>Modify the </a:t>
            </a:r>
            <a:r>
              <a:rPr sz="1450" b="1" u="sng" spc="-20" dirty="0">
                <a:solidFill>
                  <a:srgbClr val="0000ED"/>
                </a:solidFill>
                <a:uFill>
                  <a:solidFill>
                    <a:srgbClr val="0000ED"/>
                  </a:solidFill>
                </a:uFill>
                <a:latin typeface="Times New Roman"/>
                <a:cs typeface="Times New Roman"/>
                <a:hlinkClick r:id="rId14" action="ppaction://hlinksldjump"/>
              </a:rPr>
              <a:t>viewcar.php </a:t>
            </a:r>
            <a:r>
              <a:rPr sz="1450" b="1" u="sng" spc="-10" dirty="0">
                <a:solidFill>
                  <a:srgbClr val="0000ED"/>
                </a:solidFill>
                <a:uFill>
                  <a:solidFill>
                    <a:srgbClr val="0000ED"/>
                  </a:solidFill>
                </a:uFill>
                <a:latin typeface="Times New Roman"/>
                <a:cs typeface="Times New Roman"/>
                <a:hlinkClick r:id="rId14" action="ppaction://hlinksldjump"/>
              </a:rPr>
              <a:t>page to show multiple images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5" action="ppaction://hlinksldjump"/>
              </a:rPr>
              <a:t>Code explained</a:t>
            </a:r>
            <a:endParaRPr sz="1450">
              <a:latin typeface="Times New Roman"/>
              <a:cs typeface="Times New Roman"/>
            </a:endParaRPr>
          </a:p>
          <a:p>
            <a:pPr marL="213360" marR="3974465" indent="-201295">
              <a:lnSpc>
                <a:spcPct val="136600"/>
              </a:lnSpc>
            </a:pPr>
            <a:r>
              <a:rPr sz="1450" b="1" u="sng" spc="-15" dirty="0">
                <a:solidFill>
                  <a:srgbClr val="0000ED"/>
                </a:solidFill>
                <a:uFill>
                  <a:solidFill>
                    <a:srgbClr val="0000ED"/>
                  </a:solidFill>
                </a:uFill>
                <a:latin typeface="Times New Roman"/>
                <a:cs typeface="Times New Roman"/>
                <a:hlinkClick r:id="rId16" action="ppaction://hlinksldjump"/>
              </a:rPr>
              <a:t>PHP </a:t>
            </a:r>
            <a:r>
              <a:rPr sz="1450" b="1" u="sng" spc="-10" dirty="0">
                <a:solidFill>
                  <a:srgbClr val="0000ED"/>
                </a:solidFill>
                <a:uFill>
                  <a:solidFill>
                    <a:srgbClr val="0000ED"/>
                  </a:solidFill>
                </a:uFill>
                <a:latin typeface="Times New Roman"/>
                <a:cs typeface="Times New Roman"/>
                <a:hlinkClick r:id="rId16" action="ppaction://hlinksldjump"/>
              </a:rPr>
              <a:t>File</a:t>
            </a:r>
            <a:r>
              <a:rPr sz="1450" b="1" u="sng" spc="-135" dirty="0">
                <a:solidFill>
                  <a:srgbClr val="0000ED"/>
                </a:solidFill>
                <a:uFill>
                  <a:solidFill>
                    <a:srgbClr val="0000ED"/>
                  </a:solidFill>
                </a:uFill>
                <a:latin typeface="Times New Roman"/>
                <a:cs typeface="Times New Roman"/>
                <a:hlinkClick r:id="rId16" action="ppaction://hlinksldjump"/>
              </a:rPr>
              <a:t> </a:t>
            </a:r>
            <a:r>
              <a:rPr sz="1450" b="1" u="sng" spc="-10" dirty="0">
                <a:solidFill>
                  <a:srgbClr val="0000ED"/>
                </a:solidFill>
                <a:uFill>
                  <a:solidFill>
                    <a:srgbClr val="0000ED"/>
                  </a:solidFill>
                </a:uFill>
                <a:latin typeface="Times New Roman"/>
                <a:cs typeface="Times New Roman"/>
                <a:hlinkClick r:id="rId16" action="ppaction://hlinksldjump"/>
              </a:rPr>
              <a:t>Uploads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6" action="ppaction://hlinksldjump"/>
              </a:rPr>
              <a:t>Introduction</a:t>
            </a:r>
            <a:endParaRPr sz="1450">
              <a:latin typeface="Times New Roman"/>
              <a:cs typeface="Times New Roman"/>
            </a:endParaRPr>
          </a:p>
          <a:p>
            <a:pPr marL="213360">
              <a:lnSpc>
                <a:spcPct val="100000"/>
              </a:lnSpc>
              <a:spcBef>
                <a:spcPts val="640"/>
              </a:spcBef>
            </a:pPr>
            <a:r>
              <a:rPr sz="1450" b="1" u="sng" spc="-15" dirty="0">
                <a:solidFill>
                  <a:srgbClr val="0000ED"/>
                </a:solidFill>
                <a:uFill>
                  <a:solidFill>
                    <a:srgbClr val="0000ED"/>
                  </a:solidFill>
                </a:uFill>
                <a:latin typeface="Times New Roman"/>
                <a:cs typeface="Times New Roman"/>
                <a:hlinkClick r:id="rId16" action="ppaction://hlinksldjump"/>
              </a:rPr>
              <a:t>Create </a:t>
            </a:r>
            <a:r>
              <a:rPr sz="1450" b="1" u="sng" spc="-10" dirty="0">
                <a:solidFill>
                  <a:srgbClr val="0000ED"/>
                </a:solidFill>
                <a:uFill>
                  <a:solidFill>
                    <a:srgbClr val="0000ED"/>
                  </a:solidFill>
                </a:uFill>
                <a:latin typeface="Times New Roman"/>
                <a:cs typeface="Times New Roman"/>
                <a:hlinkClick r:id="rId16" action="ppaction://hlinksldjump"/>
              </a:rPr>
              <a:t>an Upload File</a:t>
            </a:r>
            <a:r>
              <a:rPr sz="1450" b="1" u="sng" spc="10" dirty="0">
                <a:solidFill>
                  <a:srgbClr val="0000ED"/>
                </a:solidFill>
                <a:uFill>
                  <a:solidFill>
                    <a:srgbClr val="0000ED"/>
                  </a:solidFill>
                </a:uFill>
                <a:latin typeface="Times New Roman"/>
                <a:cs typeface="Times New Roman"/>
                <a:hlinkClick r:id="rId16" action="ppaction://hlinksldjump"/>
              </a:rPr>
              <a:t> </a:t>
            </a:r>
            <a:r>
              <a:rPr sz="1450" b="1" u="sng" spc="-10" dirty="0">
                <a:solidFill>
                  <a:srgbClr val="0000ED"/>
                </a:solidFill>
                <a:uFill>
                  <a:solidFill>
                    <a:srgbClr val="0000ED"/>
                  </a:solidFill>
                </a:uFill>
                <a:latin typeface="Times New Roman"/>
                <a:cs typeface="Times New Roman"/>
                <a:hlinkClick r:id="rId16" action="ppaction://hlinksldjump"/>
              </a:rPr>
              <a:t>form</a:t>
            </a:r>
            <a:endParaRPr sz="1450">
              <a:latin typeface="Times New Roman"/>
              <a:cs typeface="Times New Roman"/>
            </a:endParaRPr>
          </a:p>
          <a:p>
            <a:pPr marL="213360" marR="1714500">
              <a:lnSpc>
                <a:spcPct val="136600"/>
              </a:lnSpc>
            </a:pPr>
            <a:r>
              <a:rPr sz="1450" b="1" u="sng" spc="-15" dirty="0">
                <a:solidFill>
                  <a:srgbClr val="0000ED"/>
                </a:solidFill>
                <a:uFill>
                  <a:solidFill>
                    <a:srgbClr val="0000ED"/>
                  </a:solidFill>
                </a:uFill>
                <a:latin typeface="Times New Roman"/>
                <a:cs typeface="Times New Roman"/>
                <a:hlinkClick r:id="rId17" action="ppaction://hlinksldjump"/>
              </a:rPr>
              <a:t>Create </a:t>
            </a:r>
            <a:r>
              <a:rPr sz="1450" b="1" u="sng" spc="-10" dirty="0">
                <a:solidFill>
                  <a:srgbClr val="0000ED"/>
                </a:solidFill>
                <a:uFill>
                  <a:solidFill>
                    <a:srgbClr val="0000ED"/>
                  </a:solidFill>
                </a:uFill>
                <a:latin typeface="Times New Roman"/>
                <a:cs typeface="Times New Roman"/>
                <a:hlinkClick r:id="rId17" action="ppaction://hlinksldjump"/>
              </a:rPr>
              <a:t>a Script to </a:t>
            </a:r>
            <a:r>
              <a:rPr sz="1450" b="1" u="sng" spc="-15" dirty="0">
                <a:solidFill>
                  <a:srgbClr val="0000ED"/>
                </a:solidFill>
                <a:uFill>
                  <a:solidFill>
                    <a:srgbClr val="0000ED"/>
                  </a:solidFill>
                </a:uFill>
                <a:latin typeface="Times New Roman"/>
                <a:cs typeface="Times New Roman"/>
                <a:hlinkClick r:id="rId17" action="ppaction://hlinksldjump"/>
              </a:rPr>
              <a:t>Process </a:t>
            </a:r>
            <a:r>
              <a:rPr sz="1450" b="1" u="sng" spc="-10" dirty="0">
                <a:solidFill>
                  <a:srgbClr val="0000ED"/>
                </a:solidFill>
                <a:uFill>
                  <a:solidFill>
                    <a:srgbClr val="0000ED"/>
                  </a:solidFill>
                </a:uFill>
                <a:latin typeface="Times New Roman"/>
                <a:cs typeface="Times New Roman"/>
                <a:hlinkClick r:id="rId17" action="ppaction://hlinksldjump"/>
              </a:rPr>
              <a:t>the Uploaded File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17" action="ppaction://hlinksldjump"/>
              </a:rPr>
              <a:t>Code: </a:t>
            </a:r>
            <a:r>
              <a:rPr sz="1450" b="1" u="sng" spc="-15" dirty="0">
                <a:solidFill>
                  <a:srgbClr val="0000ED"/>
                </a:solidFill>
                <a:uFill>
                  <a:solidFill>
                    <a:srgbClr val="0000ED"/>
                  </a:solidFill>
                </a:uFill>
                <a:latin typeface="Times New Roman"/>
                <a:cs typeface="Times New Roman"/>
                <a:hlinkClick r:id="rId17" action="ppaction://hlinksldjump"/>
              </a:rPr>
              <a:t>ViewCarsAddImage.php</a:t>
            </a:r>
            <a:endParaRPr sz="1450">
              <a:latin typeface="Times New Roman"/>
              <a:cs typeface="Times New Roman"/>
            </a:endParaRPr>
          </a:p>
          <a:p>
            <a:pPr marL="12700" marR="3677920" indent="200660">
              <a:lnSpc>
                <a:spcPct val="136600"/>
              </a:lnSpc>
            </a:pPr>
            <a:r>
              <a:rPr sz="1450" b="1" u="sng" spc="-10" dirty="0">
                <a:solidFill>
                  <a:srgbClr val="0000ED"/>
                </a:solidFill>
                <a:uFill>
                  <a:solidFill>
                    <a:srgbClr val="0000ED"/>
                  </a:solidFill>
                </a:uFill>
                <a:latin typeface="Times New Roman"/>
                <a:cs typeface="Times New Roman"/>
                <a:hlinkClick r:id="rId18" action="ppaction://hlinksldjump"/>
              </a:rPr>
              <a:t>Code Explained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19" action="ppaction://hlinksldjump"/>
              </a:rPr>
              <a:t>PHP </a:t>
            </a:r>
            <a:r>
              <a:rPr sz="1450" b="1" u="sng" spc="-10" dirty="0">
                <a:solidFill>
                  <a:srgbClr val="0000ED"/>
                </a:solidFill>
                <a:uFill>
                  <a:solidFill>
                    <a:srgbClr val="0000ED"/>
                  </a:solidFill>
                </a:uFill>
                <a:latin typeface="Times New Roman"/>
                <a:cs typeface="Times New Roman"/>
                <a:hlinkClick r:id="rId19" action="ppaction://hlinksldjump"/>
              </a:rPr>
              <a:t>Quirks and</a:t>
            </a:r>
            <a:r>
              <a:rPr sz="1450" b="1" u="sng" spc="-140" dirty="0">
                <a:solidFill>
                  <a:srgbClr val="0000ED"/>
                </a:solidFill>
                <a:uFill>
                  <a:solidFill>
                    <a:srgbClr val="0000ED"/>
                  </a:solidFill>
                </a:uFill>
                <a:latin typeface="Times New Roman"/>
                <a:cs typeface="Times New Roman"/>
                <a:hlinkClick r:id="rId19" action="ppaction://hlinksldjump"/>
              </a:rPr>
              <a:t> </a:t>
            </a:r>
            <a:r>
              <a:rPr sz="1450" b="1" u="sng" spc="-15" dirty="0">
                <a:solidFill>
                  <a:srgbClr val="0000ED"/>
                </a:solidFill>
                <a:uFill>
                  <a:solidFill>
                    <a:srgbClr val="0000ED"/>
                  </a:solidFill>
                </a:uFill>
                <a:latin typeface="Times New Roman"/>
                <a:cs typeface="Times New Roman"/>
                <a:hlinkClick r:id="rId19" action="ppaction://hlinksldjump"/>
              </a:rPr>
              <a:t>Tips</a:t>
            </a:r>
            <a:endParaRPr sz="145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1986" y="448167"/>
            <a:ext cx="5896028" cy="228656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795205"/>
            <a:ext cx="6376035" cy="455295"/>
          </a:xfrm>
          <a:prstGeom prst="rect">
            <a:avLst/>
          </a:prstGeom>
        </p:spPr>
        <p:txBody>
          <a:bodyPr vert="horz" wrap="square" lIns="0" tIns="26670" rIns="0" bIns="0" rtlCol="0">
            <a:spAutoFit/>
          </a:bodyPr>
          <a:lstStyle/>
          <a:p>
            <a:pPr marL="12700" marR="5080">
              <a:lnSpc>
                <a:spcPts val="1660"/>
              </a:lnSpc>
              <a:spcBef>
                <a:spcPts val="210"/>
              </a:spcBef>
            </a:pPr>
            <a:r>
              <a:rPr sz="1450" spc="-25" dirty="0">
                <a:latin typeface="Times New Roman"/>
                <a:cs typeface="Times New Roman"/>
              </a:rPr>
              <a:t>Here’s </a:t>
            </a:r>
            <a:r>
              <a:rPr sz="1450" spc="-10" dirty="0">
                <a:latin typeface="Times New Roman"/>
                <a:cs typeface="Times New Roman"/>
              </a:rPr>
              <a:t>an incredibly useful tip: Click the link </a:t>
            </a:r>
            <a:r>
              <a:rPr sz="1450" spc="-15" dirty="0">
                <a:latin typeface="Times New Roman"/>
                <a:cs typeface="Times New Roman"/>
              </a:rPr>
              <a:t>“</a:t>
            </a:r>
            <a:r>
              <a:rPr sz="1450" b="1" spc="-15" dirty="0">
                <a:latin typeface="Times New Roman"/>
                <a:cs typeface="Times New Roman"/>
              </a:rPr>
              <a:t>Create PHP </a:t>
            </a:r>
            <a:r>
              <a:rPr sz="1450" b="1" spc="-10" dirty="0">
                <a:latin typeface="Times New Roman"/>
                <a:cs typeface="Times New Roman"/>
              </a:rPr>
              <a:t>Code</a:t>
            </a:r>
            <a:r>
              <a:rPr sz="1450" spc="-10" dirty="0">
                <a:latin typeface="Times New Roman"/>
                <a:cs typeface="Times New Roman"/>
              </a:rPr>
              <a:t>” located on the right  side </a:t>
            </a:r>
            <a:r>
              <a:rPr sz="1450" spc="-5" dirty="0">
                <a:latin typeface="Times New Roman"/>
                <a:cs typeface="Times New Roman"/>
              </a:rPr>
              <a:t>of </a:t>
            </a:r>
            <a:r>
              <a:rPr sz="1450" spc="-10" dirty="0">
                <a:latin typeface="Times New Roman"/>
                <a:cs typeface="Times New Roman"/>
              </a:rPr>
              <a:t>the screen and what you’ll get back</a:t>
            </a:r>
            <a:r>
              <a:rPr sz="1450" spc="30" dirty="0">
                <a:latin typeface="Times New Roman"/>
                <a:cs typeface="Times New Roman"/>
              </a:rPr>
              <a:t> </a:t>
            </a:r>
            <a:r>
              <a:rPr sz="1450" spc="-10" dirty="0">
                <a:latin typeface="Times New Roman"/>
                <a:cs typeface="Times New Roman"/>
              </a:rPr>
              <a:t>is:</a:t>
            </a:r>
            <a:endParaRPr sz="1450">
              <a:latin typeface="Times New Roman"/>
              <a:cs typeface="Times New Roman"/>
            </a:endParaRPr>
          </a:p>
        </p:txBody>
      </p:sp>
      <p:sp>
        <p:nvSpPr>
          <p:cNvPr id="4" name="object 4"/>
          <p:cNvSpPr/>
          <p:nvPr/>
        </p:nvSpPr>
        <p:spPr>
          <a:xfrm>
            <a:off x="1225054" y="3338389"/>
            <a:ext cx="5119032" cy="149998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5136651"/>
            <a:ext cx="6428740" cy="108648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reason there is such </a:t>
            </a:r>
            <a:r>
              <a:rPr sz="1450" spc="-5" dirty="0">
                <a:latin typeface="Times New Roman"/>
                <a:cs typeface="Times New Roman"/>
              </a:rPr>
              <a:t>a </a:t>
            </a:r>
            <a:r>
              <a:rPr sz="1450" spc="-10" dirty="0">
                <a:latin typeface="Times New Roman"/>
                <a:cs typeface="Times New Roman"/>
              </a:rPr>
              <a:t>link is because anything you can do in mySQL using </a:t>
            </a:r>
            <a:r>
              <a:rPr sz="1450" spc="-5" dirty="0">
                <a:latin typeface="Times New Roman"/>
                <a:cs typeface="Times New Roman"/>
              </a:rPr>
              <a:t>a </a:t>
            </a:r>
            <a:r>
              <a:rPr sz="1450" spc="-10" dirty="0">
                <a:latin typeface="Times New Roman"/>
                <a:cs typeface="Times New Roman"/>
              </a:rPr>
              <a:t>SQL  command, you can tell PHP to do for you in code. This represents </a:t>
            </a:r>
            <a:r>
              <a:rPr sz="1450" spc="-5" dirty="0">
                <a:latin typeface="Times New Roman"/>
                <a:cs typeface="Times New Roman"/>
              </a:rPr>
              <a:t>a </a:t>
            </a:r>
            <a:r>
              <a:rPr sz="1450" spc="-10" dirty="0">
                <a:latin typeface="Times New Roman"/>
                <a:cs typeface="Times New Roman"/>
              </a:rPr>
              <a:t>valid line </a:t>
            </a:r>
            <a:r>
              <a:rPr sz="1450" spc="-5" dirty="0">
                <a:latin typeface="Times New Roman"/>
                <a:cs typeface="Times New Roman"/>
              </a:rPr>
              <a:t>of </a:t>
            </a:r>
            <a:r>
              <a:rPr sz="1450" spc="-10" dirty="0">
                <a:latin typeface="Times New Roman"/>
                <a:cs typeface="Times New Roman"/>
              </a:rPr>
              <a:t>PHP  code in which the variable </a:t>
            </a:r>
            <a:r>
              <a:rPr sz="1450" b="1" spc="-10" dirty="0">
                <a:latin typeface="Times New Roman"/>
                <a:cs typeface="Times New Roman"/>
              </a:rPr>
              <a:t>$sql </a:t>
            </a:r>
            <a:r>
              <a:rPr sz="1450" spc="-10" dirty="0">
                <a:latin typeface="Times New Roman"/>
                <a:cs typeface="Times New Roman"/>
              </a:rPr>
              <a:t>is assigned </a:t>
            </a:r>
            <a:r>
              <a:rPr sz="1450" spc="-5" dirty="0">
                <a:latin typeface="Times New Roman"/>
                <a:cs typeface="Times New Roman"/>
              </a:rPr>
              <a:t>a </a:t>
            </a:r>
            <a:r>
              <a:rPr sz="1450" spc="-10" dirty="0">
                <a:latin typeface="Times New Roman"/>
                <a:cs typeface="Times New Roman"/>
              </a:rPr>
              <a:t>string value to hold the SQL statement. Of  course, there is more that would need to </a:t>
            </a:r>
            <a:r>
              <a:rPr sz="1450" spc="-5" dirty="0">
                <a:latin typeface="Times New Roman"/>
                <a:cs typeface="Times New Roman"/>
              </a:rPr>
              <a:t>be </a:t>
            </a:r>
            <a:r>
              <a:rPr sz="1450" spc="-10" dirty="0">
                <a:latin typeface="Times New Roman"/>
                <a:cs typeface="Times New Roman"/>
              </a:rPr>
              <a:t>done beyond this single line </a:t>
            </a:r>
            <a:r>
              <a:rPr sz="1450" spc="-5" dirty="0">
                <a:latin typeface="Times New Roman"/>
                <a:cs typeface="Times New Roman"/>
              </a:rPr>
              <a:t>of </a:t>
            </a:r>
            <a:r>
              <a:rPr sz="1450" spc="-10" dirty="0">
                <a:latin typeface="Times New Roman"/>
                <a:cs typeface="Times New Roman"/>
              </a:rPr>
              <a:t>code, </a:t>
            </a:r>
            <a:r>
              <a:rPr sz="1450" spc="-5" dirty="0">
                <a:latin typeface="Times New Roman"/>
                <a:cs typeface="Times New Roman"/>
              </a:rPr>
              <a:t>but  </a:t>
            </a:r>
            <a:r>
              <a:rPr sz="1450" spc="-15" dirty="0">
                <a:latin typeface="Times New Roman"/>
                <a:cs typeface="Times New Roman"/>
              </a:rPr>
              <a:t>don’t </a:t>
            </a:r>
            <a:r>
              <a:rPr sz="1450" spc="-10" dirty="0">
                <a:latin typeface="Times New Roman"/>
                <a:cs typeface="Times New Roman"/>
              </a:rPr>
              <a:t>worry—we will cover this</a:t>
            </a:r>
            <a:r>
              <a:rPr sz="1450" spc="15" dirty="0">
                <a:latin typeface="Times New Roman"/>
                <a:cs typeface="Times New Roman"/>
              </a:rPr>
              <a:t> </a:t>
            </a:r>
            <a:r>
              <a:rPr sz="1450" spc="-20" dirty="0">
                <a:latin typeface="Times New Roman"/>
                <a:cs typeface="Times New Roman"/>
              </a:rPr>
              <a:t>shortly.</a:t>
            </a:r>
            <a:endParaRPr sz="1450">
              <a:latin typeface="Times New Roman"/>
              <a:cs typeface="Times New Roman"/>
            </a:endParaRPr>
          </a:p>
        </p:txBody>
      </p:sp>
      <p:sp>
        <p:nvSpPr>
          <p:cNvPr id="6" name="object 6"/>
          <p:cNvSpPr/>
          <p:nvPr/>
        </p:nvSpPr>
        <p:spPr>
          <a:xfrm>
            <a:off x="831986" y="6310928"/>
            <a:ext cx="5905169" cy="329265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9901859"/>
            <a:ext cx="1871345" cy="245110"/>
          </a:xfrm>
          <a:prstGeom prst="rect">
            <a:avLst/>
          </a:prstGeom>
        </p:spPr>
        <p:txBody>
          <a:bodyPr vert="horz" wrap="square" lIns="0" tIns="11430" rIns="0" bIns="0" rtlCol="0">
            <a:spAutoFit/>
          </a:bodyPr>
          <a:lstStyle/>
          <a:p>
            <a:pPr marL="12700">
              <a:lnSpc>
                <a:spcPct val="100000"/>
              </a:lnSpc>
              <a:spcBef>
                <a:spcPts val="90"/>
              </a:spcBef>
            </a:pPr>
            <a:r>
              <a:rPr sz="1450" b="1" i="1" spc="-10" dirty="0">
                <a:solidFill>
                  <a:srgbClr val="003366"/>
                </a:solidFill>
                <a:latin typeface="Times New Roman"/>
                <a:cs typeface="Times New Roman"/>
              </a:rPr>
              <a:t>Exercise: Create a</a:t>
            </a:r>
            <a:r>
              <a:rPr sz="1450" b="1" i="1" spc="-50" dirty="0">
                <a:solidFill>
                  <a:srgbClr val="003366"/>
                </a:solidFill>
                <a:latin typeface="Times New Roman"/>
                <a:cs typeface="Times New Roman"/>
              </a:rPr>
              <a:t> </a:t>
            </a:r>
            <a:r>
              <a:rPr sz="1450" b="1" i="1" spc="-35" dirty="0">
                <a:solidFill>
                  <a:srgbClr val="003366"/>
                </a:solidFill>
                <a:latin typeface="Times New Roman"/>
                <a:cs typeface="Times New Roman"/>
              </a:rPr>
              <a:t>Table</a:t>
            </a:r>
            <a:endParaRPr sz="1450">
              <a:latin typeface="Times New Roman"/>
              <a:cs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7174"/>
            <a:ext cx="6281420" cy="193738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Create </a:t>
            </a:r>
            <a:r>
              <a:rPr sz="1450" spc="-5" dirty="0">
                <a:latin typeface="Times New Roman"/>
                <a:cs typeface="Times New Roman"/>
              </a:rPr>
              <a:t>a </a:t>
            </a:r>
            <a:r>
              <a:rPr sz="1450" spc="-10" dirty="0">
                <a:latin typeface="Times New Roman"/>
                <a:cs typeface="Times New Roman"/>
              </a:rPr>
              <a:t>table using </a:t>
            </a:r>
            <a:r>
              <a:rPr sz="1450" spc="-5" dirty="0">
                <a:latin typeface="Times New Roman"/>
                <a:cs typeface="Times New Roman"/>
              </a:rPr>
              <a:t>a </a:t>
            </a:r>
            <a:r>
              <a:rPr sz="1450" spc="-10" dirty="0">
                <a:latin typeface="Times New Roman"/>
                <a:cs typeface="Times New Roman"/>
              </a:rPr>
              <a:t>SQL statement, then delete the table and create it again using  phpmyAdmin. Which is</a:t>
            </a:r>
            <a:r>
              <a:rPr sz="1450" dirty="0">
                <a:latin typeface="Times New Roman"/>
                <a:cs typeface="Times New Roman"/>
              </a:rPr>
              <a:t> </a:t>
            </a:r>
            <a:r>
              <a:rPr sz="1450" spc="-10" dirty="0">
                <a:latin typeface="Times New Roman"/>
                <a:cs typeface="Times New Roman"/>
              </a:rPr>
              <a:t>easier?</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215"/>
              </a:spcBef>
            </a:pPr>
            <a:r>
              <a:rPr sz="1650" b="1" spc="-15" dirty="0">
                <a:solidFill>
                  <a:srgbClr val="003366"/>
                </a:solidFill>
                <a:latin typeface="Times New Roman"/>
                <a:cs typeface="Times New Roman"/>
              </a:rPr>
              <a:t>Working </a:t>
            </a:r>
            <a:r>
              <a:rPr sz="1650" b="1" dirty="0">
                <a:solidFill>
                  <a:srgbClr val="003366"/>
                </a:solidFill>
                <a:latin typeface="Times New Roman"/>
                <a:cs typeface="Times New Roman"/>
              </a:rPr>
              <a:t>with SQL</a:t>
            </a:r>
            <a:r>
              <a:rPr sz="1650" b="1" spc="-85" dirty="0">
                <a:solidFill>
                  <a:srgbClr val="003366"/>
                </a:solidFill>
                <a:latin typeface="Times New Roman"/>
                <a:cs typeface="Times New Roman"/>
              </a:rPr>
              <a:t> </a:t>
            </a:r>
            <a:r>
              <a:rPr sz="1650" b="1" spc="-5" dirty="0">
                <a:solidFill>
                  <a:srgbClr val="003366"/>
                </a:solidFill>
                <a:latin typeface="Times New Roman"/>
                <a:cs typeface="Times New Roman"/>
              </a:rPr>
              <a:t>Statements</a:t>
            </a:r>
            <a:endParaRPr sz="1650">
              <a:latin typeface="Times New Roman"/>
              <a:cs typeface="Times New Roman"/>
            </a:endParaRPr>
          </a:p>
          <a:p>
            <a:pPr marL="186055">
              <a:lnSpc>
                <a:spcPct val="100000"/>
              </a:lnSpc>
              <a:spcBef>
                <a:spcPts val="815"/>
              </a:spcBef>
            </a:pPr>
            <a:r>
              <a:rPr sz="1450" b="1" i="1" spc="-15" dirty="0">
                <a:solidFill>
                  <a:srgbClr val="003366"/>
                </a:solidFill>
                <a:latin typeface="Times New Roman"/>
                <a:cs typeface="Times New Roman"/>
              </a:rPr>
              <a:t>INSERT</a:t>
            </a:r>
            <a:r>
              <a:rPr sz="1450" b="1" i="1" spc="-10" dirty="0">
                <a:solidFill>
                  <a:srgbClr val="003366"/>
                </a:solidFill>
                <a:latin typeface="Times New Roman"/>
                <a:cs typeface="Times New Roman"/>
              </a:rPr>
              <a:t> Statements</a:t>
            </a:r>
            <a:endParaRPr sz="1450">
              <a:latin typeface="Times New Roman"/>
              <a:cs typeface="Times New Roman"/>
            </a:endParaRPr>
          </a:p>
          <a:p>
            <a:pPr marL="186055" marR="6985">
              <a:lnSpc>
                <a:spcPts val="1660"/>
              </a:lnSpc>
              <a:spcBef>
                <a:spcPts val="760"/>
              </a:spcBef>
            </a:pPr>
            <a:r>
              <a:rPr sz="1450" spc="-10" dirty="0">
                <a:latin typeface="Times New Roman"/>
                <a:cs typeface="Times New Roman"/>
              </a:rPr>
              <a:t>Now that you have </a:t>
            </a:r>
            <a:r>
              <a:rPr sz="1450" spc="-5" dirty="0">
                <a:latin typeface="Times New Roman"/>
                <a:cs typeface="Times New Roman"/>
              </a:rPr>
              <a:t>a </a:t>
            </a:r>
            <a:r>
              <a:rPr sz="1450" spc="-10" dirty="0">
                <a:latin typeface="Times New Roman"/>
                <a:cs typeface="Times New Roman"/>
              </a:rPr>
              <a:t>table created, the next logical step is to </a:t>
            </a:r>
            <a:r>
              <a:rPr sz="1450" spc="-5" dirty="0">
                <a:latin typeface="Times New Roman"/>
                <a:cs typeface="Times New Roman"/>
              </a:rPr>
              <a:t>put </a:t>
            </a:r>
            <a:r>
              <a:rPr sz="1450" spc="-10" dirty="0">
                <a:latin typeface="Times New Roman"/>
                <a:cs typeface="Times New Roman"/>
              </a:rPr>
              <a:t>some data into </a:t>
            </a:r>
            <a:r>
              <a:rPr sz="1450" spc="-5" dirty="0">
                <a:latin typeface="Times New Roman"/>
                <a:cs typeface="Times New Roman"/>
              </a:rPr>
              <a:t>our  </a:t>
            </a:r>
            <a:r>
              <a:rPr sz="1450" spc="-10" dirty="0">
                <a:latin typeface="Times New Roman"/>
                <a:cs typeface="Times New Roman"/>
              </a:rPr>
              <a:t>table. In the world </a:t>
            </a:r>
            <a:r>
              <a:rPr sz="1450" spc="-5" dirty="0">
                <a:latin typeface="Times New Roman"/>
                <a:cs typeface="Times New Roman"/>
              </a:rPr>
              <a:t>of </a:t>
            </a:r>
            <a:r>
              <a:rPr sz="1450" spc="-10" dirty="0">
                <a:latin typeface="Times New Roman"/>
                <a:cs typeface="Times New Roman"/>
              </a:rPr>
              <a:t>SQL, this is accomplished with the </a:t>
            </a:r>
            <a:r>
              <a:rPr sz="1450" spc="-25" dirty="0">
                <a:latin typeface="Times New Roman"/>
                <a:cs typeface="Times New Roman"/>
              </a:rPr>
              <a:t>INSERT</a:t>
            </a:r>
            <a:r>
              <a:rPr sz="1450" spc="35" dirty="0">
                <a:latin typeface="Times New Roman"/>
                <a:cs typeface="Times New Roman"/>
              </a:rPr>
              <a:t> </a:t>
            </a:r>
            <a:r>
              <a:rPr sz="1450" spc="-10" dirty="0">
                <a:latin typeface="Times New Roman"/>
                <a:cs typeface="Times New Roman"/>
              </a:rPr>
              <a:t>command.</a:t>
            </a:r>
            <a:endParaRPr sz="1450">
              <a:latin typeface="Times New Roman"/>
              <a:cs typeface="Times New Roman"/>
            </a:endParaRPr>
          </a:p>
        </p:txBody>
      </p:sp>
      <p:sp>
        <p:nvSpPr>
          <p:cNvPr id="3" name="object 3"/>
          <p:cNvSpPr/>
          <p:nvPr/>
        </p:nvSpPr>
        <p:spPr>
          <a:xfrm>
            <a:off x="1471865" y="2442054"/>
            <a:ext cx="4625411" cy="129877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4029952"/>
            <a:ext cx="633222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Click on the SQL tab again, type the following command (if you can), and press</a:t>
            </a:r>
            <a:r>
              <a:rPr sz="1450" spc="110" dirty="0">
                <a:latin typeface="Times New Roman"/>
                <a:cs typeface="Times New Roman"/>
              </a:rPr>
              <a:t> </a:t>
            </a:r>
            <a:r>
              <a:rPr sz="1450" spc="-25" dirty="0">
                <a:latin typeface="Times New Roman"/>
                <a:cs typeface="Times New Roman"/>
              </a:rPr>
              <a:t>enter.</a:t>
            </a:r>
            <a:endParaRPr sz="1450">
              <a:latin typeface="Times New Roman"/>
              <a:cs typeface="Times New Roman"/>
            </a:endParaRPr>
          </a:p>
        </p:txBody>
      </p:sp>
      <p:sp>
        <p:nvSpPr>
          <p:cNvPr id="5" name="object 5"/>
          <p:cNvSpPr/>
          <p:nvPr/>
        </p:nvSpPr>
        <p:spPr>
          <a:xfrm>
            <a:off x="1142784" y="4362772"/>
            <a:ext cx="5274431" cy="170120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6362251"/>
            <a:ext cx="6065520" cy="455295"/>
          </a:xfrm>
          <a:prstGeom prst="rect">
            <a:avLst/>
          </a:prstGeom>
        </p:spPr>
        <p:txBody>
          <a:bodyPr vert="horz" wrap="square" lIns="0" tIns="26670" rIns="0" bIns="0" rtlCol="0">
            <a:spAutoFit/>
          </a:bodyPr>
          <a:lstStyle/>
          <a:p>
            <a:pPr marL="12700" marR="5080">
              <a:lnSpc>
                <a:spcPts val="1660"/>
              </a:lnSpc>
              <a:spcBef>
                <a:spcPts val="210"/>
              </a:spcBef>
            </a:pPr>
            <a:r>
              <a:rPr sz="1450" spc="-20" dirty="0">
                <a:latin typeface="Times New Roman"/>
                <a:cs typeface="Times New Roman"/>
              </a:rPr>
              <a:t>Obviously, </a:t>
            </a:r>
            <a:r>
              <a:rPr sz="1450" spc="-10" dirty="0">
                <a:latin typeface="Times New Roman"/>
                <a:cs typeface="Times New Roman"/>
              </a:rPr>
              <a:t>writing SQL </a:t>
            </a:r>
            <a:r>
              <a:rPr sz="1450" spc="-15" dirty="0">
                <a:latin typeface="Times New Roman"/>
                <a:cs typeface="Times New Roman"/>
              </a:rPr>
              <a:t>isn’t </a:t>
            </a:r>
            <a:r>
              <a:rPr sz="1450" i="1" spc="-10" dirty="0">
                <a:latin typeface="Times New Roman"/>
                <a:cs typeface="Times New Roman"/>
              </a:rPr>
              <a:t>conceptually </a:t>
            </a:r>
            <a:r>
              <a:rPr sz="1450" spc="-15" dirty="0">
                <a:latin typeface="Times New Roman"/>
                <a:cs typeface="Times New Roman"/>
              </a:rPr>
              <a:t>difficult… </a:t>
            </a:r>
            <a:r>
              <a:rPr sz="1450" spc="-5" dirty="0">
                <a:latin typeface="Times New Roman"/>
                <a:cs typeface="Times New Roman"/>
              </a:rPr>
              <a:t>but </a:t>
            </a:r>
            <a:r>
              <a:rPr sz="1450" spc="-10" dirty="0">
                <a:latin typeface="Times New Roman"/>
                <a:cs typeface="Times New Roman"/>
              </a:rPr>
              <a:t>it is tedious and prone to  </a:t>
            </a:r>
            <a:r>
              <a:rPr sz="1450" spc="-20" dirty="0">
                <a:latin typeface="Times New Roman"/>
                <a:cs typeface="Times New Roman"/>
              </a:rPr>
              <a:t>error, </a:t>
            </a:r>
            <a:r>
              <a:rPr sz="1450" spc="-10" dirty="0">
                <a:latin typeface="Times New Roman"/>
                <a:cs typeface="Times New Roman"/>
              </a:rPr>
              <a:t>especially as the statement gets </a:t>
            </a:r>
            <a:r>
              <a:rPr sz="1450" spc="-20" dirty="0">
                <a:latin typeface="Times New Roman"/>
                <a:cs typeface="Times New Roman"/>
              </a:rPr>
              <a:t>longer. </a:t>
            </a:r>
            <a:r>
              <a:rPr sz="1450" spc="-10" dirty="0">
                <a:latin typeface="Times New Roman"/>
                <a:cs typeface="Times New Roman"/>
              </a:rPr>
              <a:t>This</a:t>
            </a:r>
            <a:r>
              <a:rPr sz="1450" spc="55" dirty="0">
                <a:latin typeface="Times New Roman"/>
                <a:cs typeface="Times New Roman"/>
              </a:rPr>
              <a:t> </a:t>
            </a:r>
            <a:r>
              <a:rPr sz="1450" spc="-10" dirty="0">
                <a:latin typeface="Times New Roman"/>
                <a:cs typeface="Times New Roman"/>
              </a:rPr>
              <a:t>statement:</a:t>
            </a:r>
            <a:endParaRPr sz="1450">
              <a:latin typeface="Times New Roman"/>
              <a:cs typeface="Times New Roman"/>
            </a:endParaRPr>
          </a:p>
        </p:txBody>
      </p:sp>
      <p:sp>
        <p:nvSpPr>
          <p:cNvPr id="7" name="object 7"/>
          <p:cNvSpPr/>
          <p:nvPr/>
        </p:nvSpPr>
        <p:spPr>
          <a:xfrm>
            <a:off x="1234196" y="6905435"/>
            <a:ext cx="5100750" cy="63109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8181" y="7825655"/>
            <a:ext cx="418084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is pretty easy to </a:t>
            </a:r>
            <a:r>
              <a:rPr sz="1450" spc="-20" dirty="0">
                <a:latin typeface="Times New Roman"/>
                <a:cs typeface="Times New Roman"/>
              </a:rPr>
              <a:t>follow, </a:t>
            </a:r>
            <a:r>
              <a:rPr sz="1450" spc="-5" dirty="0">
                <a:latin typeface="Times New Roman"/>
                <a:cs typeface="Times New Roman"/>
              </a:rPr>
              <a:t>but </a:t>
            </a:r>
            <a:r>
              <a:rPr sz="1450" spc="-10" dirty="0">
                <a:latin typeface="Times New Roman"/>
                <a:cs typeface="Times New Roman"/>
              </a:rPr>
              <a:t>this next </a:t>
            </a:r>
            <a:r>
              <a:rPr sz="1450" spc="-5" dirty="0">
                <a:latin typeface="Times New Roman"/>
                <a:cs typeface="Times New Roman"/>
              </a:rPr>
              <a:t>one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bit</a:t>
            </a:r>
            <a:r>
              <a:rPr sz="1450" spc="65" dirty="0">
                <a:latin typeface="Times New Roman"/>
                <a:cs typeface="Times New Roman"/>
              </a:rPr>
              <a:t> </a:t>
            </a:r>
            <a:r>
              <a:rPr sz="1450" spc="-10" dirty="0">
                <a:latin typeface="Times New Roman"/>
                <a:cs typeface="Times New Roman"/>
              </a:rPr>
              <a:t>tougher:</a:t>
            </a:r>
            <a:endParaRPr sz="1450">
              <a:latin typeface="Times New Roman"/>
              <a:cs typeface="Times New Roman"/>
            </a:endParaRPr>
          </a:p>
        </p:txBody>
      </p:sp>
      <p:sp>
        <p:nvSpPr>
          <p:cNvPr id="9" name="object 9"/>
          <p:cNvSpPr/>
          <p:nvPr/>
        </p:nvSpPr>
        <p:spPr>
          <a:xfrm>
            <a:off x="1161067" y="8158475"/>
            <a:ext cx="5247008" cy="170120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364605" cy="159893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only </a:t>
            </a:r>
            <a:r>
              <a:rPr sz="1450" spc="-15" dirty="0">
                <a:latin typeface="Times New Roman"/>
                <a:cs typeface="Times New Roman"/>
              </a:rPr>
              <a:t>difference </a:t>
            </a:r>
            <a:r>
              <a:rPr sz="1450" spc="-10" dirty="0">
                <a:latin typeface="Times New Roman"/>
                <a:cs typeface="Times New Roman"/>
              </a:rPr>
              <a:t>is the number </a:t>
            </a:r>
            <a:r>
              <a:rPr sz="1450" spc="-5" dirty="0">
                <a:latin typeface="Times New Roman"/>
                <a:cs typeface="Times New Roman"/>
              </a:rPr>
              <a:t>of </a:t>
            </a:r>
            <a:r>
              <a:rPr sz="1450" spc="-10" dirty="0">
                <a:latin typeface="Times New Roman"/>
                <a:cs typeface="Times New Roman"/>
              </a:rPr>
              <a:t>fields. The syntax is the same, </a:t>
            </a:r>
            <a:r>
              <a:rPr sz="1450" spc="-5" dirty="0">
                <a:latin typeface="Times New Roman"/>
                <a:cs typeface="Times New Roman"/>
              </a:rPr>
              <a:t>but </a:t>
            </a:r>
            <a:r>
              <a:rPr sz="1450" spc="-10" dirty="0">
                <a:latin typeface="Times New Roman"/>
                <a:cs typeface="Times New Roman"/>
              </a:rPr>
              <a:t>the challenge  becomes making sure that there is </a:t>
            </a:r>
            <a:r>
              <a:rPr sz="1450" spc="-5" dirty="0">
                <a:latin typeface="Times New Roman"/>
                <a:cs typeface="Times New Roman"/>
              </a:rPr>
              <a:t>a </a:t>
            </a:r>
            <a:r>
              <a:rPr sz="1450" spc="-10" dirty="0">
                <a:latin typeface="Times New Roman"/>
                <a:cs typeface="Times New Roman"/>
              </a:rPr>
              <a:t>one-to-one relationship for each column name and  value, and that they are in the right order—the column names and their respective  values, that</a:t>
            </a:r>
            <a:r>
              <a:rPr sz="1450" spc="-5" dirty="0">
                <a:latin typeface="Times New Roman"/>
                <a:cs typeface="Times New Roman"/>
              </a:rPr>
              <a:t> </a:t>
            </a:r>
            <a:r>
              <a:rPr sz="1450" spc="-10" dirty="0">
                <a:latin typeface="Times New Roman"/>
                <a:cs typeface="Times New Roman"/>
              </a:rPr>
              <a:t>is.</a:t>
            </a:r>
            <a:endParaRPr sz="1450">
              <a:latin typeface="Times New Roman"/>
              <a:cs typeface="Times New Roman"/>
            </a:endParaRPr>
          </a:p>
          <a:p>
            <a:pPr marL="12700" marR="24765">
              <a:lnSpc>
                <a:spcPts val="1660"/>
              </a:lnSpc>
              <a:spcBef>
                <a:spcPts val="705"/>
              </a:spcBef>
            </a:pPr>
            <a:r>
              <a:rPr sz="1450" spc="-10" dirty="0">
                <a:latin typeface="Times New Roman"/>
                <a:cs typeface="Times New Roman"/>
              </a:rPr>
              <a:t>As you can see, writing an </a:t>
            </a:r>
            <a:r>
              <a:rPr sz="1450" spc="-25" dirty="0">
                <a:latin typeface="Times New Roman"/>
                <a:cs typeface="Times New Roman"/>
              </a:rPr>
              <a:t>INSERT </a:t>
            </a:r>
            <a:r>
              <a:rPr sz="1450" spc="-10" dirty="0">
                <a:latin typeface="Times New Roman"/>
                <a:cs typeface="Times New Roman"/>
              </a:rPr>
              <a:t>statement is easy to </a:t>
            </a:r>
            <a:r>
              <a:rPr sz="1450" spc="-5" dirty="0">
                <a:latin typeface="Times New Roman"/>
                <a:cs typeface="Times New Roman"/>
              </a:rPr>
              <a:t>goof up. </a:t>
            </a:r>
            <a:r>
              <a:rPr sz="1450" spc="-70" dirty="0">
                <a:latin typeface="Times New Roman"/>
                <a:cs typeface="Times New Roman"/>
              </a:rPr>
              <a:t>We </a:t>
            </a:r>
            <a:r>
              <a:rPr sz="1450" spc="-10" dirty="0">
                <a:latin typeface="Times New Roman"/>
                <a:cs typeface="Times New Roman"/>
              </a:rPr>
              <a:t>all do it. </a:t>
            </a:r>
            <a:r>
              <a:rPr sz="1450" spc="-20" dirty="0">
                <a:latin typeface="Times New Roman"/>
                <a:cs typeface="Times New Roman"/>
              </a:rPr>
              <a:t>Luckily,  </a:t>
            </a:r>
            <a:r>
              <a:rPr sz="1450" spc="-10" dirty="0">
                <a:latin typeface="Times New Roman"/>
                <a:cs typeface="Times New Roman"/>
              </a:rPr>
              <a:t>phpMyAdmin makes it easy to generate perfect SQL statements. Simply click on the  table, then click the </a:t>
            </a:r>
            <a:r>
              <a:rPr sz="1450" b="1" spc="-10" dirty="0">
                <a:latin typeface="Times New Roman"/>
                <a:cs typeface="Times New Roman"/>
              </a:rPr>
              <a:t>Insert </a:t>
            </a:r>
            <a:r>
              <a:rPr sz="1450" spc="-10" dirty="0">
                <a:latin typeface="Times New Roman"/>
                <a:cs typeface="Times New Roman"/>
              </a:rPr>
              <a:t>button and enter values into the boxes, as</a:t>
            </a:r>
            <a:r>
              <a:rPr sz="1450" spc="95" dirty="0">
                <a:latin typeface="Times New Roman"/>
                <a:cs typeface="Times New Roman"/>
              </a:rPr>
              <a:t> </a:t>
            </a:r>
            <a:r>
              <a:rPr sz="1450" spc="-10" dirty="0">
                <a:latin typeface="Times New Roman"/>
                <a:cs typeface="Times New Roman"/>
              </a:rPr>
              <a:t>shown:</a:t>
            </a:r>
            <a:endParaRPr sz="1450">
              <a:latin typeface="Times New Roman"/>
              <a:cs typeface="Times New Roman"/>
            </a:endParaRPr>
          </a:p>
        </p:txBody>
      </p:sp>
      <p:sp>
        <p:nvSpPr>
          <p:cNvPr id="3" name="object 3"/>
          <p:cNvSpPr/>
          <p:nvPr/>
        </p:nvSpPr>
        <p:spPr>
          <a:xfrm>
            <a:off x="831986" y="2103642"/>
            <a:ext cx="5905169" cy="371338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6115302"/>
            <a:ext cx="6395085" cy="1388745"/>
          </a:xfrm>
          <a:prstGeom prst="rect">
            <a:avLst/>
          </a:prstGeom>
        </p:spPr>
        <p:txBody>
          <a:bodyPr vert="horz" wrap="square" lIns="0" tIns="26670" rIns="0" bIns="0" rtlCol="0">
            <a:spAutoFit/>
          </a:bodyPr>
          <a:lstStyle/>
          <a:p>
            <a:pPr marL="12700" marR="123189">
              <a:lnSpc>
                <a:spcPts val="1660"/>
              </a:lnSpc>
              <a:spcBef>
                <a:spcPts val="210"/>
              </a:spcBef>
            </a:pPr>
            <a:r>
              <a:rPr sz="1450" spc="-10" dirty="0">
                <a:latin typeface="Times New Roman"/>
                <a:cs typeface="Times New Roman"/>
              </a:rPr>
              <a:t>Once you click the </a:t>
            </a:r>
            <a:r>
              <a:rPr sz="1450" b="1" spc="-10" dirty="0">
                <a:latin typeface="Times New Roman"/>
                <a:cs typeface="Times New Roman"/>
              </a:rPr>
              <a:t>Go </a:t>
            </a:r>
            <a:r>
              <a:rPr sz="1450" spc="-10" dirty="0">
                <a:latin typeface="Times New Roman"/>
                <a:cs typeface="Times New Roman"/>
              </a:rPr>
              <a:t>button, phpMyAdmin will create </a:t>
            </a:r>
            <a:r>
              <a:rPr sz="1450" spc="-5" dirty="0">
                <a:latin typeface="Times New Roman"/>
                <a:cs typeface="Times New Roman"/>
              </a:rPr>
              <a:t>a </a:t>
            </a:r>
            <a:r>
              <a:rPr sz="1450" spc="-10" dirty="0">
                <a:latin typeface="Times New Roman"/>
                <a:cs typeface="Times New Roman"/>
              </a:rPr>
              <a:t>SQL statement for you and  insert the record, and even </a:t>
            </a:r>
            <a:r>
              <a:rPr sz="1450" spc="-15" dirty="0">
                <a:latin typeface="Times New Roman"/>
                <a:cs typeface="Times New Roman"/>
              </a:rPr>
              <a:t>offer </a:t>
            </a:r>
            <a:r>
              <a:rPr sz="1450" spc="-10" dirty="0">
                <a:latin typeface="Times New Roman"/>
                <a:cs typeface="Times New Roman"/>
              </a:rPr>
              <a:t>to convert it into </a:t>
            </a:r>
            <a:r>
              <a:rPr sz="1450" spc="-5" dirty="0">
                <a:latin typeface="Times New Roman"/>
                <a:cs typeface="Times New Roman"/>
              </a:rPr>
              <a:t>a </a:t>
            </a:r>
            <a:r>
              <a:rPr sz="1450" spc="-10" dirty="0">
                <a:latin typeface="Times New Roman"/>
                <a:cs typeface="Times New Roman"/>
              </a:rPr>
              <a:t>line </a:t>
            </a:r>
            <a:r>
              <a:rPr sz="1450" spc="-5" dirty="0">
                <a:latin typeface="Times New Roman"/>
                <a:cs typeface="Times New Roman"/>
              </a:rPr>
              <a:t>of </a:t>
            </a:r>
            <a:r>
              <a:rPr sz="1450" spc="-10" dirty="0">
                <a:latin typeface="Times New Roman"/>
                <a:cs typeface="Times New Roman"/>
              </a:rPr>
              <a:t>PHP code for</a:t>
            </a:r>
            <a:r>
              <a:rPr sz="1450" spc="50" dirty="0">
                <a:latin typeface="Times New Roman"/>
                <a:cs typeface="Times New Roman"/>
              </a:rPr>
              <a:t> </a:t>
            </a:r>
            <a:r>
              <a:rPr sz="1450" spc="-5" dirty="0">
                <a:latin typeface="Times New Roman"/>
                <a:cs typeface="Times New Roman"/>
              </a:rPr>
              <a:t>you.</a:t>
            </a:r>
            <a:endParaRPr sz="1450">
              <a:latin typeface="Times New Roman"/>
              <a:cs typeface="Times New Roman"/>
            </a:endParaRPr>
          </a:p>
          <a:p>
            <a:pPr marL="12700" marR="5080">
              <a:lnSpc>
                <a:spcPts val="1660"/>
              </a:lnSpc>
              <a:spcBef>
                <a:spcPts val="715"/>
              </a:spcBef>
            </a:pP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trick used by the professionals: once you have </a:t>
            </a:r>
            <a:r>
              <a:rPr sz="1450" spc="-5" dirty="0">
                <a:latin typeface="Times New Roman"/>
                <a:cs typeface="Times New Roman"/>
              </a:rPr>
              <a:t>one </a:t>
            </a:r>
            <a:r>
              <a:rPr sz="1450" spc="-10" dirty="0">
                <a:latin typeface="Times New Roman"/>
                <a:cs typeface="Times New Roman"/>
              </a:rPr>
              <a:t>line </a:t>
            </a:r>
            <a:r>
              <a:rPr sz="1450" spc="-5" dirty="0">
                <a:latin typeface="Times New Roman"/>
                <a:cs typeface="Times New Roman"/>
              </a:rPr>
              <a:t>of </a:t>
            </a:r>
            <a:r>
              <a:rPr sz="1450" spc="-10" dirty="0">
                <a:latin typeface="Times New Roman"/>
                <a:cs typeface="Times New Roman"/>
              </a:rPr>
              <a:t>SQL that works, </a:t>
            </a:r>
            <a:r>
              <a:rPr sz="1450" spc="-30" dirty="0">
                <a:latin typeface="Times New Roman"/>
                <a:cs typeface="Times New Roman"/>
              </a:rPr>
              <a:t>it’s  </a:t>
            </a:r>
            <a:r>
              <a:rPr sz="1450" spc="-10" dirty="0">
                <a:latin typeface="Times New Roman"/>
                <a:cs typeface="Times New Roman"/>
              </a:rPr>
              <a:t>pretty easy to copy and paste it and tweak the values for the next </a:t>
            </a:r>
            <a:r>
              <a:rPr sz="1450" spc="-30" dirty="0">
                <a:latin typeface="Times New Roman"/>
                <a:cs typeface="Times New Roman"/>
              </a:rPr>
              <a:t>car. </a:t>
            </a:r>
            <a:r>
              <a:rPr sz="1450" spc="-10" dirty="0">
                <a:latin typeface="Times New Roman"/>
                <a:cs typeface="Times New Roman"/>
              </a:rPr>
              <a:t>Go ahead and  enter some more values until you get 5 </a:t>
            </a:r>
            <a:r>
              <a:rPr sz="1450" spc="-5" dirty="0">
                <a:latin typeface="Times New Roman"/>
                <a:cs typeface="Times New Roman"/>
              </a:rPr>
              <a:t>or </a:t>
            </a:r>
            <a:r>
              <a:rPr sz="1450" spc="-10" dirty="0">
                <a:latin typeface="Times New Roman"/>
                <a:cs typeface="Times New Roman"/>
              </a:rPr>
              <a:t>6 cars entered into </a:t>
            </a:r>
            <a:r>
              <a:rPr sz="1450" spc="-5" dirty="0">
                <a:latin typeface="Times New Roman"/>
                <a:cs typeface="Times New Roman"/>
              </a:rPr>
              <a:t>your </a:t>
            </a:r>
            <a:r>
              <a:rPr sz="1450" spc="-10" dirty="0">
                <a:latin typeface="Times New Roman"/>
                <a:cs typeface="Times New Roman"/>
              </a:rPr>
              <a:t>table. </a:t>
            </a:r>
            <a:r>
              <a:rPr sz="1450" spc="-25" dirty="0">
                <a:latin typeface="Times New Roman"/>
                <a:cs typeface="Times New Roman"/>
              </a:rPr>
              <a:t>Here’s </a:t>
            </a:r>
            <a:r>
              <a:rPr sz="1450" spc="-10" dirty="0">
                <a:latin typeface="Times New Roman"/>
                <a:cs typeface="Times New Roman"/>
              </a:rPr>
              <a:t>another  one:</a:t>
            </a:r>
            <a:endParaRPr sz="1450">
              <a:latin typeface="Times New Roman"/>
              <a:cs typeface="Times New Roman"/>
            </a:endParaRPr>
          </a:p>
        </p:txBody>
      </p:sp>
      <p:sp>
        <p:nvSpPr>
          <p:cNvPr id="5" name="object 5"/>
          <p:cNvSpPr/>
          <p:nvPr/>
        </p:nvSpPr>
        <p:spPr>
          <a:xfrm>
            <a:off x="1151925" y="7591406"/>
            <a:ext cx="5265290" cy="172864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9609179"/>
            <a:ext cx="6368415" cy="455295"/>
          </a:xfrm>
          <a:prstGeom prst="rect">
            <a:avLst/>
          </a:prstGeom>
        </p:spPr>
        <p:txBody>
          <a:bodyPr vert="horz" wrap="square" lIns="0" tIns="26670" rIns="0" bIns="0" rtlCol="0">
            <a:spAutoFit/>
          </a:bodyPr>
          <a:lstStyle/>
          <a:p>
            <a:pPr marL="12700" marR="5080">
              <a:lnSpc>
                <a:spcPts val="1660"/>
              </a:lnSpc>
              <a:spcBef>
                <a:spcPts val="210"/>
              </a:spcBef>
            </a:pPr>
            <a:r>
              <a:rPr sz="1450" spc="-15" dirty="0">
                <a:latin typeface="Times New Roman"/>
                <a:cs typeface="Times New Roman"/>
              </a:rPr>
              <a:t>Don’t </a:t>
            </a:r>
            <a:r>
              <a:rPr sz="1450" spc="-10" dirty="0">
                <a:latin typeface="Times New Roman"/>
                <a:cs typeface="Times New Roman"/>
              </a:rPr>
              <a:t>worry if you mess </a:t>
            </a:r>
            <a:r>
              <a:rPr sz="1450" spc="-5" dirty="0">
                <a:latin typeface="Times New Roman"/>
                <a:cs typeface="Times New Roman"/>
              </a:rPr>
              <a:t>up. </a:t>
            </a:r>
            <a:r>
              <a:rPr sz="1450" spc="-10" dirty="0">
                <a:latin typeface="Times New Roman"/>
                <a:cs typeface="Times New Roman"/>
              </a:rPr>
              <a:t>MySQL will warn </a:t>
            </a:r>
            <a:r>
              <a:rPr sz="1450" spc="-5" dirty="0">
                <a:latin typeface="Times New Roman"/>
                <a:cs typeface="Times New Roman"/>
              </a:rPr>
              <a:t>you, </a:t>
            </a:r>
            <a:r>
              <a:rPr sz="1450" spc="-10" dirty="0">
                <a:latin typeface="Times New Roman"/>
                <a:cs typeface="Times New Roman"/>
              </a:rPr>
              <a:t>and prevent you from running  incorrect commands. </a:t>
            </a:r>
            <a:r>
              <a:rPr sz="1450" spc="-60" dirty="0">
                <a:latin typeface="Times New Roman"/>
                <a:cs typeface="Times New Roman"/>
              </a:rPr>
              <a:t>You </a:t>
            </a:r>
            <a:r>
              <a:rPr sz="1450" spc="-15" dirty="0">
                <a:latin typeface="Times New Roman"/>
                <a:cs typeface="Times New Roman"/>
              </a:rPr>
              <a:t>don’t </a:t>
            </a:r>
            <a:r>
              <a:rPr sz="1450" spc="-10" dirty="0">
                <a:latin typeface="Times New Roman"/>
                <a:cs typeface="Times New Roman"/>
              </a:rPr>
              <a:t>need to enter 10 </a:t>
            </a:r>
            <a:r>
              <a:rPr sz="1450" spc="-5" dirty="0">
                <a:latin typeface="Times New Roman"/>
                <a:cs typeface="Times New Roman"/>
              </a:rPr>
              <a:t>or </a:t>
            </a:r>
            <a:r>
              <a:rPr sz="1450" spc="-10" dirty="0">
                <a:latin typeface="Times New Roman"/>
                <a:cs typeface="Times New Roman"/>
              </a:rPr>
              <a:t>20 cars; the sample code includes</a:t>
            </a:r>
            <a:r>
              <a:rPr sz="1450" spc="210" dirty="0">
                <a:latin typeface="Times New Roman"/>
                <a:cs typeface="Times New Roman"/>
              </a:rPr>
              <a:t> </a:t>
            </a:r>
            <a:r>
              <a:rPr sz="1450" spc="-5" dirty="0">
                <a:latin typeface="Times New Roman"/>
                <a:cs typeface="Times New Roman"/>
              </a:rPr>
              <a:t>a</a:t>
            </a:r>
            <a:endParaRPr sz="145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485890" cy="2797175"/>
          </a:xfrm>
          <a:prstGeom prst="rect">
            <a:avLst/>
          </a:prstGeom>
        </p:spPr>
        <p:txBody>
          <a:bodyPr vert="horz" wrap="square" lIns="0" tIns="93345" rIns="0" bIns="0" rtlCol="0">
            <a:spAutoFit/>
          </a:bodyPr>
          <a:lstStyle/>
          <a:p>
            <a:pPr marL="12700">
              <a:lnSpc>
                <a:spcPct val="100000"/>
              </a:lnSpc>
              <a:spcBef>
                <a:spcPts val="735"/>
              </a:spcBef>
            </a:pPr>
            <a:r>
              <a:rPr sz="1450" spc="-10" dirty="0">
                <a:latin typeface="Times New Roman"/>
                <a:cs typeface="Times New Roman"/>
              </a:rPr>
              <a:t>script that does that for </a:t>
            </a:r>
            <a:r>
              <a:rPr sz="1450" spc="-5" dirty="0">
                <a:latin typeface="Times New Roman"/>
                <a:cs typeface="Times New Roman"/>
              </a:rPr>
              <a:t>you. </a:t>
            </a:r>
            <a:r>
              <a:rPr sz="1450" spc="-10" dirty="0">
                <a:latin typeface="Times New Roman"/>
                <a:cs typeface="Times New Roman"/>
              </a:rPr>
              <a:t>Just do it enough times that you get</a:t>
            </a:r>
            <a:r>
              <a:rPr sz="1450" spc="80"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2700">
              <a:lnSpc>
                <a:spcPct val="100000"/>
              </a:lnSpc>
              <a:spcBef>
                <a:spcPts val="640"/>
              </a:spcBef>
            </a:pPr>
            <a:r>
              <a:rPr sz="1450" b="1" i="1" spc="-15" dirty="0">
                <a:solidFill>
                  <a:srgbClr val="003366"/>
                </a:solidFill>
                <a:latin typeface="Times New Roman"/>
                <a:cs typeface="Times New Roman"/>
              </a:rPr>
              <a:t>SELECT</a:t>
            </a:r>
            <a:r>
              <a:rPr sz="1450" b="1" i="1" spc="-10" dirty="0">
                <a:solidFill>
                  <a:srgbClr val="003366"/>
                </a:solidFill>
                <a:latin typeface="Times New Roman"/>
                <a:cs typeface="Times New Roman"/>
              </a:rPr>
              <a:t> Statements</a:t>
            </a:r>
            <a:endParaRPr sz="1450">
              <a:latin typeface="Times New Roman"/>
              <a:cs typeface="Times New Roman"/>
            </a:endParaRPr>
          </a:p>
          <a:p>
            <a:pPr marL="12700" marR="26034">
              <a:lnSpc>
                <a:spcPts val="1660"/>
              </a:lnSpc>
              <a:spcBef>
                <a:spcPts val="755"/>
              </a:spcBef>
            </a:pPr>
            <a:r>
              <a:rPr sz="1450" spc="-10" dirty="0">
                <a:latin typeface="Times New Roman"/>
                <a:cs typeface="Times New Roman"/>
              </a:rPr>
              <a:t>The syntax </a:t>
            </a:r>
            <a:r>
              <a:rPr sz="1450" spc="-5" dirty="0">
                <a:latin typeface="Times New Roman"/>
                <a:cs typeface="Times New Roman"/>
              </a:rPr>
              <a:t>of </a:t>
            </a:r>
            <a:r>
              <a:rPr sz="1450" spc="-10" dirty="0">
                <a:latin typeface="Times New Roman"/>
                <a:cs typeface="Times New Roman"/>
              </a:rPr>
              <a:t>SQL is pretty straight forward, at least </a:t>
            </a:r>
            <a:r>
              <a:rPr sz="1450" spc="-15" dirty="0">
                <a:latin typeface="Times New Roman"/>
                <a:cs typeface="Times New Roman"/>
              </a:rPr>
              <a:t>syntactically. </a:t>
            </a:r>
            <a:r>
              <a:rPr sz="1450" spc="-70" dirty="0">
                <a:latin typeface="Times New Roman"/>
                <a:cs typeface="Times New Roman"/>
              </a:rPr>
              <a:t>We </a:t>
            </a:r>
            <a:r>
              <a:rPr sz="1450" spc="-10" dirty="0">
                <a:latin typeface="Times New Roman"/>
                <a:cs typeface="Times New Roman"/>
              </a:rPr>
              <a:t>have used it thus  far to create </a:t>
            </a:r>
            <a:r>
              <a:rPr sz="1450" spc="-5" dirty="0">
                <a:latin typeface="Times New Roman"/>
                <a:cs typeface="Times New Roman"/>
              </a:rPr>
              <a:t>a </a:t>
            </a:r>
            <a:r>
              <a:rPr sz="1450" spc="-10" dirty="0">
                <a:latin typeface="Times New Roman"/>
                <a:cs typeface="Times New Roman"/>
              </a:rPr>
              <a:t>database, create </a:t>
            </a:r>
            <a:r>
              <a:rPr sz="1450" spc="-5" dirty="0">
                <a:latin typeface="Times New Roman"/>
                <a:cs typeface="Times New Roman"/>
              </a:rPr>
              <a:t>a </a:t>
            </a:r>
            <a:r>
              <a:rPr sz="1450" spc="-10" dirty="0">
                <a:latin typeface="Times New Roman"/>
                <a:cs typeface="Times New Roman"/>
              </a:rPr>
              <a:t>table within that database, and insert data into the</a:t>
            </a:r>
            <a:r>
              <a:rPr sz="1450" spc="155" dirty="0">
                <a:latin typeface="Times New Roman"/>
                <a:cs typeface="Times New Roman"/>
              </a:rPr>
              <a:t> </a:t>
            </a:r>
            <a:r>
              <a:rPr sz="1450" spc="-10" dirty="0">
                <a:latin typeface="Times New Roman"/>
                <a:cs typeface="Times New Roman"/>
              </a:rPr>
              <a:t>table.</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There are just </a:t>
            </a:r>
            <a:r>
              <a:rPr sz="1450" spc="-5" dirty="0">
                <a:latin typeface="Times New Roman"/>
                <a:cs typeface="Times New Roman"/>
              </a:rPr>
              <a:t>a </a:t>
            </a:r>
            <a:r>
              <a:rPr sz="1450" spc="-10" dirty="0">
                <a:latin typeface="Times New Roman"/>
                <a:cs typeface="Times New Roman"/>
              </a:rPr>
              <a:t>few basic transactions left for </a:t>
            </a:r>
            <a:r>
              <a:rPr sz="1450" spc="-5" dirty="0">
                <a:latin typeface="Times New Roman"/>
                <a:cs typeface="Times New Roman"/>
              </a:rPr>
              <a:t>us </a:t>
            </a:r>
            <a:r>
              <a:rPr sz="1450" spc="-10" dirty="0">
                <a:latin typeface="Times New Roman"/>
                <a:cs typeface="Times New Roman"/>
              </a:rPr>
              <a:t>to master: reading data, updating data,  and deleting data. Some people refer to this with the cheery acronym </a:t>
            </a:r>
            <a:r>
              <a:rPr sz="1450" spc="-15" dirty="0">
                <a:latin typeface="Times New Roman"/>
                <a:cs typeface="Times New Roman"/>
              </a:rPr>
              <a:t>CRUD, </a:t>
            </a:r>
            <a:r>
              <a:rPr sz="1450" spc="-10" dirty="0">
                <a:latin typeface="Times New Roman"/>
                <a:cs typeface="Times New Roman"/>
              </a:rPr>
              <a:t>for </a:t>
            </a:r>
            <a:r>
              <a:rPr sz="1450" u="sng" spc="-10" dirty="0">
                <a:uFill>
                  <a:solidFill>
                    <a:srgbClr val="000000"/>
                  </a:solidFill>
                </a:uFill>
                <a:latin typeface="Times New Roman"/>
                <a:cs typeface="Times New Roman"/>
              </a:rPr>
              <a:t>C</a:t>
            </a:r>
            <a:r>
              <a:rPr sz="1450" spc="-10" dirty="0">
                <a:latin typeface="Times New Roman"/>
                <a:cs typeface="Times New Roman"/>
              </a:rPr>
              <a:t>reate,  </a:t>
            </a:r>
            <a:r>
              <a:rPr sz="1450" u="sng" spc="-10" dirty="0">
                <a:uFill>
                  <a:solidFill>
                    <a:srgbClr val="000000"/>
                  </a:solidFill>
                </a:uFill>
                <a:latin typeface="Times New Roman"/>
                <a:cs typeface="Times New Roman"/>
              </a:rPr>
              <a:t>R</a:t>
            </a:r>
            <a:r>
              <a:rPr sz="1450" spc="-10" dirty="0">
                <a:latin typeface="Times New Roman"/>
                <a:cs typeface="Times New Roman"/>
              </a:rPr>
              <a:t>ead, </a:t>
            </a:r>
            <a:r>
              <a:rPr sz="1450" u="sng" spc="-10" dirty="0">
                <a:uFill>
                  <a:solidFill>
                    <a:srgbClr val="000000"/>
                  </a:solidFill>
                </a:uFill>
                <a:latin typeface="Times New Roman"/>
                <a:cs typeface="Times New Roman"/>
              </a:rPr>
              <a:t>U</a:t>
            </a:r>
            <a:r>
              <a:rPr sz="1450" spc="-10" dirty="0">
                <a:latin typeface="Times New Roman"/>
                <a:cs typeface="Times New Roman"/>
              </a:rPr>
              <a:t>pdate, and</a:t>
            </a:r>
            <a:r>
              <a:rPr sz="1450" dirty="0">
                <a:latin typeface="Times New Roman"/>
                <a:cs typeface="Times New Roman"/>
              </a:rPr>
              <a:t> </a:t>
            </a:r>
            <a:r>
              <a:rPr sz="1450" u="sng" spc="-10" dirty="0">
                <a:uFill>
                  <a:solidFill>
                    <a:srgbClr val="000000"/>
                  </a:solidFill>
                </a:uFill>
                <a:latin typeface="Times New Roman"/>
                <a:cs typeface="Times New Roman"/>
              </a:rPr>
              <a:t>D</a:t>
            </a:r>
            <a:r>
              <a:rPr sz="1450" spc="-10" dirty="0">
                <a:latin typeface="Times New Roman"/>
                <a:cs typeface="Times New Roman"/>
              </a:rPr>
              <a:t>elete.</a:t>
            </a:r>
            <a:endParaRPr sz="1450">
              <a:latin typeface="Times New Roman"/>
              <a:cs typeface="Times New Roman"/>
            </a:endParaRPr>
          </a:p>
          <a:p>
            <a:pPr marL="12700" marR="109855">
              <a:lnSpc>
                <a:spcPts val="1660"/>
              </a:lnSpc>
              <a:spcBef>
                <a:spcPts val="710"/>
              </a:spcBef>
            </a:pPr>
            <a:r>
              <a:rPr sz="1450" spc="-10" dirty="0">
                <a:latin typeface="Times New Roman"/>
                <a:cs typeface="Times New Roman"/>
              </a:rPr>
              <a:t>Reading data is accomplished using the </a:t>
            </a:r>
            <a:r>
              <a:rPr sz="1450" spc="-15" dirty="0">
                <a:latin typeface="Times New Roman"/>
                <a:cs typeface="Times New Roman"/>
              </a:rPr>
              <a:t>SELECT </a:t>
            </a:r>
            <a:r>
              <a:rPr sz="1450" spc="-10" dirty="0">
                <a:latin typeface="Times New Roman"/>
                <a:cs typeface="Times New Roman"/>
              </a:rPr>
              <a:t>statement. The </a:t>
            </a:r>
            <a:r>
              <a:rPr sz="1450" spc="-15" dirty="0">
                <a:latin typeface="Times New Roman"/>
                <a:cs typeface="Times New Roman"/>
              </a:rPr>
              <a:t>SELECT </a:t>
            </a:r>
            <a:r>
              <a:rPr sz="1450" spc="-10" dirty="0">
                <a:latin typeface="Times New Roman"/>
                <a:cs typeface="Times New Roman"/>
              </a:rPr>
              <a:t>statement  selects </a:t>
            </a:r>
            <a:r>
              <a:rPr sz="1450" spc="-5" dirty="0">
                <a:latin typeface="Times New Roman"/>
                <a:cs typeface="Times New Roman"/>
              </a:rPr>
              <a:t>a </a:t>
            </a:r>
            <a:r>
              <a:rPr sz="1450" spc="-10" dirty="0">
                <a:latin typeface="Times New Roman"/>
                <a:cs typeface="Times New Roman"/>
              </a:rPr>
              <a:t>value </a:t>
            </a:r>
            <a:r>
              <a:rPr sz="1450" spc="-5" dirty="0">
                <a:latin typeface="Times New Roman"/>
                <a:cs typeface="Times New Roman"/>
              </a:rPr>
              <a:t>or </a:t>
            </a:r>
            <a:r>
              <a:rPr sz="1450" spc="-10" dirty="0">
                <a:latin typeface="Times New Roman"/>
                <a:cs typeface="Times New Roman"/>
              </a:rPr>
              <a:t>group </a:t>
            </a:r>
            <a:r>
              <a:rPr sz="1450" spc="-5" dirty="0">
                <a:latin typeface="Times New Roman"/>
                <a:cs typeface="Times New Roman"/>
              </a:rPr>
              <a:t>of </a:t>
            </a:r>
            <a:r>
              <a:rPr sz="1450" spc="-10" dirty="0">
                <a:latin typeface="Times New Roman"/>
                <a:cs typeface="Times New Roman"/>
              </a:rPr>
              <a:t>values from </a:t>
            </a:r>
            <a:r>
              <a:rPr sz="1450" spc="-5" dirty="0">
                <a:latin typeface="Times New Roman"/>
                <a:cs typeface="Times New Roman"/>
              </a:rPr>
              <a:t>a </a:t>
            </a:r>
            <a:r>
              <a:rPr sz="1450" spc="-10" dirty="0">
                <a:latin typeface="Times New Roman"/>
                <a:cs typeface="Times New Roman"/>
              </a:rPr>
              <a:t>table and returns those value(s) to the </a:t>
            </a:r>
            <a:r>
              <a:rPr sz="1450" spc="-25" dirty="0">
                <a:latin typeface="Times New Roman"/>
                <a:cs typeface="Times New Roman"/>
              </a:rPr>
              <a:t>user.  Here’s </a:t>
            </a:r>
            <a:r>
              <a:rPr sz="1450" spc="-10" dirty="0">
                <a:latin typeface="Times New Roman"/>
                <a:cs typeface="Times New Roman"/>
              </a:rPr>
              <a:t>an easy way to remember it: The </a:t>
            </a:r>
            <a:r>
              <a:rPr sz="1450" spc="-15" dirty="0">
                <a:latin typeface="Times New Roman"/>
                <a:cs typeface="Times New Roman"/>
              </a:rPr>
              <a:t>SELECT </a:t>
            </a:r>
            <a:r>
              <a:rPr sz="1450" spc="-10" dirty="0">
                <a:latin typeface="Times New Roman"/>
                <a:cs typeface="Times New Roman"/>
              </a:rPr>
              <a:t>statement allows you to </a:t>
            </a:r>
            <a:r>
              <a:rPr sz="1450" spc="-5" dirty="0">
                <a:latin typeface="Times New Roman"/>
                <a:cs typeface="Times New Roman"/>
              </a:rPr>
              <a:t>be </a:t>
            </a:r>
            <a:r>
              <a:rPr sz="1450" spc="-10" dirty="0">
                <a:latin typeface="Times New Roman"/>
                <a:cs typeface="Times New Roman"/>
              </a:rPr>
              <a:t>selective.  </a:t>
            </a:r>
            <a:r>
              <a:rPr sz="1450" spc="-20" dirty="0">
                <a:latin typeface="Times New Roman"/>
                <a:cs typeface="Times New Roman"/>
              </a:rPr>
              <a:t>Clever,</a:t>
            </a:r>
            <a:r>
              <a:rPr sz="1450" spc="-10" dirty="0">
                <a:latin typeface="Times New Roman"/>
                <a:cs typeface="Times New Roman"/>
              </a:rPr>
              <a:t> eh?</a:t>
            </a:r>
            <a:endParaRPr sz="1450">
              <a:latin typeface="Times New Roman"/>
              <a:cs typeface="Times New Roman"/>
            </a:endParaRPr>
          </a:p>
        </p:txBody>
      </p:sp>
      <p:sp>
        <p:nvSpPr>
          <p:cNvPr id="3" name="object 3"/>
          <p:cNvSpPr/>
          <p:nvPr/>
        </p:nvSpPr>
        <p:spPr>
          <a:xfrm>
            <a:off x="1289042" y="3219487"/>
            <a:ext cx="4981915" cy="126218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4779946"/>
            <a:ext cx="6487795" cy="1690370"/>
          </a:xfrm>
          <a:prstGeom prst="rect">
            <a:avLst/>
          </a:prstGeom>
        </p:spPr>
        <p:txBody>
          <a:bodyPr vert="horz" wrap="square" lIns="0" tIns="26670" rIns="0" bIns="0" rtlCol="0">
            <a:spAutoFit/>
          </a:bodyPr>
          <a:lstStyle/>
          <a:p>
            <a:pPr marL="12700" marR="5080">
              <a:lnSpc>
                <a:spcPts val="1660"/>
              </a:lnSpc>
              <a:spcBef>
                <a:spcPts val="210"/>
              </a:spcBef>
            </a:pPr>
            <a:r>
              <a:rPr sz="1450" spc="-25" dirty="0">
                <a:latin typeface="Times New Roman"/>
                <a:cs typeface="Times New Roman"/>
              </a:rPr>
              <a:t>Let’s </a:t>
            </a:r>
            <a:r>
              <a:rPr sz="1450" spc="-10" dirty="0">
                <a:latin typeface="Times New Roman"/>
                <a:cs typeface="Times New Roman"/>
              </a:rPr>
              <a:t>start </a:t>
            </a:r>
            <a:r>
              <a:rPr sz="1450" spc="-5" dirty="0">
                <a:latin typeface="Times New Roman"/>
                <a:cs typeface="Times New Roman"/>
              </a:rPr>
              <a:t>out </a:t>
            </a:r>
            <a:r>
              <a:rPr sz="1450" spc="-10" dirty="0">
                <a:latin typeface="Times New Roman"/>
                <a:cs typeface="Times New Roman"/>
              </a:rPr>
              <a:t>with </a:t>
            </a:r>
            <a:r>
              <a:rPr sz="1450" spc="-5" dirty="0">
                <a:latin typeface="Times New Roman"/>
                <a:cs typeface="Times New Roman"/>
              </a:rPr>
              <a:t>a </a:t>
            </a:r>
            <a:r>
              <a:rPr sz="1450" spc="-10" dirty="0">
                <a:latin typeface="Times New Roman"/>
                <a:cs typeface="Times New Roman"/>
              </a:rPr>
              <a:t>simple </a:t>
            </a:r>
            <a:r>
              <a:rPr sz="1450" spc="-15" dirty="0">
                <a:latin typeface="Times New Roman"/>
                <a:cs typeface="Times New Roman"/>
              </a:rPr>
              <a:t>SELECT </a:t>
            </a:r>
            <a:r>
              <a:rPr sz="1450" spc="-10" dirty="0">
                <a:latin typeface="Times New Roman"/>
                <a:cs typeface="Times New Roman"/>
              </a:rPr>
              <a:t>statement. In phpMyAdmin, click on the cars icon  on the left side and then click on the SQL tab at the top </a:t>
            </a:r>
            <a:r>
              <a:rPr sz="1450" spc="-5" dirty="0">
                <a:latin typeface="Times New Roman"/>
                <a:cs typeface="Times New Roman"/>
              </a:rPr>
              <a:t>of </a:t>
            </a:r>
            <a:r>
              <a:rPr sz="1450" spc="-10" dirty="0">
                <a:latin typeface="Times New Roman"/>
                <a:cs typeface="Times New Roman"/>
              </a:rPr>
              <a:t>the page. </a:t>
            </a:r>
            <a:r>
              <a:rPr sz="1450" spc="-35" dirty="0">
                <a:latin typeface="Times New Roman"/>
                <a:cs typeface="Times New Roman"/>
              </a:rPr>
              <a:t>Type </a:t>
            </a:r>
            <a:r>
              <a:rPr sz="1450" spc="-10" dirty="0">
                <a:latin typeface="Times New Roman"/>
                <a:cs typeface="Times New Roman"/>
              </a:rPr>
              <a:t>in the  following command and press</a:t>
            </a:r>
            <a:r>
              <a:rPr sz="1450" spc="5" dirty="0">
                <a:latin typeface="Times New Roman"/>
                <a:cs typeface="Times New Roman"/>
              </a:rPr>
              <a:t> </a:t>
            </a:r>
            <a:r>
              <a:rPr sz="1450" spc="-10" dirty="0">
                <a:latin typeface="Times New Roman"/>
                <a:cs typeface="Times New Roman"/>
              </a:rPr>
              <a:t>Go.</a:t>
            </a:r>
            <a:endParaRPr sz="1450">
              <a:latin typeface="Times New Roman"/>
              <a:cs typeface="Times New Roman"/>
            </a:endParaRPr>
          </a:p>
          <a:p>
            <a:pPr marL="12700">
              <a:lnSpc>
                <a:spcPct val="100000"/>
              </a:lnSpc>
              <a:spcBef>
                <a:spcPts val="590"/>
              </a:spcBef>
            </a:pPr>
            <a:r>
              <a:rPr sz="1450" spc="-15" dirty="0">
                <a:latin typeface="Times New Roman"/>
                <a:cs typeface="Times New Roman"/>
              </a:rPr>
              <a:t>SELECT </a:t>
            </a:r>
            <a:r>
              <a:rPr sz="1450" spc="-10" dirty="0">
                <a:latin typeface="Times New Roman"/>
                <a:cs typeface="Times New Roman"/>
              </a:rPr>
              <a:t>* </a:t>
            </a:r>
            <a:r>
              <a:rPr sz="1450" spc="-15" dirty="0">
                <a:latin typeface="Times New Roman"/>
                <a:cs typeface="Times New Roman"/>
              </a:rPr>
              <a:t>FROM</a:t>
            </a:r>
            <a:r>
              <a:rPr sz="1450" spc="-20" dirty="0">
                <a:latin typeface="Times New Roman"/>
                <a:cs typeface="Times New Roman"/>
              </a:rPr>
              <a:t> </a:t>
            </a:r>
            <a:r>
              <a:rPr sz="1450" spc="-10" dirty="0">
                <a:latin typeface="Times New Roman"/>
                <a:cs typeface="Times New Roman"/>
              </a:rPr>
              <a:t>inventory;</a:t>
            </a:r>
            <a:endParaRPr sz="1450">
              <a:latin typeface="Times New Roman"/>
              <a:cs typeface="Times New Roman"/>
            </a:endParaRPr>
          </a:p>
          <a:p>
            <a:pPr marL="12700" marR="27305">
              <a:lnSpc>
                <a:spcPts val="1660"/>
              </a:lnSpc>
              <a:spcBef>
                <a:spcPts val="755"/>
              </a:spcBef>
            </a:pPr>
            <a:r>
              <a:rPr sz="1450" spc="-10" dirty="0">
                <a:latin typeface="Times New Roman"/>
                <a:cs typeface="Times New Roman"/>
              </a:rPr>
              <a:t>In general, the asterisk character (*) in computer lingo is called </a:t>
            </a:r>
            <a:r>
              <a:rPr sz="1450" spc="-5" dirty="0">
                <a:latin typeface="Times New Roman"/>
                <a:cs typeface="Times New Roman"/>
              </a:rPr>
              <a:t>a </a:t>
            </a:r>
            <a:r>
              <a:rPr sz="1450" spc="-10" dirty="0">
                <a:latin typeface="Times New Roman"/>
                <a:cs typeface="Times New Roman"/>
              </a:rPr>
              <a:t>wildcard and basically  means “everything”, so the result </a:t>
            </a:r>
            <a:r>
              <a:rPr sz="1450" spc="-5" dirty="0">
                <a:latin typeface="Times New Roman"/>
                <a:cs typeface="Times New Roman"/>
              </a:rPr>
              <a:t>of </a:t>
            </a:r>
            <a:r>
              <a:rPr sz="1450" spc="-10" dirty="0">
                <a:latin typeface="Times New Roman"/>
                <a:cs typeface="Times New Roman"/>
              </a:rPr>
              <a:t>the command above should return all rows and  columns </a:t>
            </a:r>
            <a:r>
              <a:rPr sz="1450" spc="-5" dirty="0">
                <a:latin typeface="Times New Roman"/>
                <a:cs typeface="Times New Roman"/>
              </a:rPr>
              <a:t>of </a:t>
            </a:r>
            <a:r>
              <a:rPr sz="1450" spc="-10" dirty="0">
                <a:latin typeface="Times New Roman"/>
                <a:cs typeface="Times New Roman"/>
              </a:rPr>
              <a:t>the inventory table, and look similar</a:t>
            </a:r>
            <a:r>
              <a:rPr sz="1450" spc="25" dirty="0">
                <a:latin typeface="Times New Roman"/>
                <a:cs typeface="Times New Roman"/>
              </a:rPr>
              <a:t> </a:t>
            </a:r>
            <a:r>
              <a:rPr sz="1450" spc="-10" dirty="0">
                <a:latin typeface="Times New Roman"/>
                <a:cs typeface="Times New Roman"/>
              </a:rPr>
              <a:t>to:</a:t>
            </a:r>
            <a:endParaRPr sz="1450">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1986" y="448167"/>
            <a:ext cx="5896028" cy="387801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4706776"/>
            <a:ext cx="6483350" cy="87630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If you typed </a:t>
            </a:r>
            <a:r>
              <a:rPr sz="1450" spc="-5" dirty="0">
                <a:latin typeface="Times New Roman"/>
                <a:cs typeface="Times New Roman"/>
              </a:rPr>
              <a:t>out </a:t>
            </a:r>
            <a:r>
              <a:rPr sz="1450" spc="-10" dirty="0">
                <a:latin typeface="Times New Roman"/>
                <a:cs typeface="Times New Roman"/>
              </a:rPr>
              <a:t>this statement </a:t>
            </a:r>
            <a:r>
              <a:rPr sz="1450" spc="-20" dirty="0">
                <a:latin typeface="Times New Roman"/>
                <a:cs typeface="Times New Roman"/>
              </a:rPr>
              <a:t>correctly, </a:t>
            </a:r>
            <a:r>
              <a:rPr sz="1450" spc="-10" dirty="0">
                <a:latin typeface="Times New Roman"/>
                <a:cs typeface="Times New Roman"/>
              </a:rPr>
              <a:t>you should see the </a:t>
            </a:r>
            <a:r>
              <a:rPr sz="1450" i="1" spc="-20" dirty="0">
                <a:latin typeface="Times New Roman"/>
                <a:cs typeface="Times New Roman"/>
              </a:rPr>
              <a:t>entire </a:t>
            </a:r>
            <a:r>
              <a:rPr sz="1450" spc="-10" dirty="0">
                <a:latin typeface="Times New Roman"/>
                <a:cs typeface="Times New Roman"/>
              </a:rPr>
              <a:t>contents </a:t>
            </a:r>
            <a:r>
              <a:rPr sz="1450" spc="-5" dirty="0">
                <a:latin typeface="Times New Roman"/>
                <a:cs typeface="Times New Roman"/>
              </a:rPr>
              <a:t>of your </a:t>
            </a:r>
            <a:r>
              <a:rPr sz="1450" spc="-10" dirty="0">
                <a:latin typeface="Times New Roman"/>
                <a:cs typeface="Times New Roman"/>
              </a:rPr>
              <a:t>table  ‘inventory’. </a:t>
            </a:r>
            <a:r>
              <a:rPr sz="1450" spc="-60" dirty="0">
                <a:latin typeface="Times New Roman"/>
                <a:cs typeface="Times New Roman"/>
              </a:rPr>
              <a:t>To </a:t>
            </a:r>
            <a:r>
              <a:rPr sz="1450" spc="-10" dirty="0">
                <a:latin typeface="Times New Roman"/>
                <a:cs typeface="Times New Roman"/>
              </a:rPr>
              <a:t>select only </a:t>
            </a:r>
            <a:r>
              <a:rPr sz="1450" i="1" spc="-10" dirty="0">
                <a:latin typeface="Times New Roman"/>
                <a:cs typeface="Times New Roman"/>
              </a:rPr>
              <a:t>certain </a:t>
            </a:r>
            <a:r>
              <a:rPr sz="1450" spc="-10" dirty="0">
                <a:latin typeface="Times New Roman"/>
                <a:cs typeface="Times New Roman"/>
              </a:rPr>
              <a:t>columns </a:t>
            </a:r>
            <a:r>
              <a:rPr sz="1450" spc="-5" dirty="0">
                <a:latin typeface="Times New Roman"/>
                <a:cs typeface="Times New Roman"/>
              </a:rPr>
              <a:t>of a </a:t>
            </a:r>
            <a:r>
              <a:rPr sz="1450" spc="-10" dirty="0">
                <a:latin typeface="Times New Roman"/>
                <a:cs typeface="Times New Roman"/>
              </a:rPr>
              <a:t>table, type </a:t>
            </a:r>
            <a:r>
              <a:rPr sz="1450" spc="-5" dirty="0">
                <a:latin typeface="Times New Roman"/>
                <a:cs typeface="Times New Roman"/>
              </a:rPr>
              <a:t>out </a:t>
            </a:r>
            <a:r>
              <a:rPr sz="1450" spc="-10" dirty="0">
                <a:latin typeface="Times New Roman"/>
                <a:cs typeface="Times New Roman"/>
              </a:rPr>
              <a:t>all </a:t>
            </a:r>
            <a:r>
              <a:rPr sz="1450" spc="-5" dirty="0">
                <a:latin typeface="Times New Roman"/>
                <a:cs typeface="Times New Roman"/>
              </a:rPr>
              <a:t>of </a:t>
            </a:r>
            <a:r>
              <a:rPr sz="1450" spc="-10" dirty="0">
                <a:latin typeface="Times New Roman"/>
                <a:cs typeface="Times New Roman"/>
              </a:rPr>
              <a:t>the columns you  want to see in that table separated by </a:t>
            </a:r>
            <a:r>
              <a:rPr sz="1450" spc="-5" dirty="0">
                <a:latin typeface="Times New Roman"/>
                <a:cs typeface="Times New Roman"/>
              </a:rPr>
              <a:t>a </a:t>
            </a:r>
            <a:r>
              <a:rPr sz="1450" spc="-10" dirty="0">
                <a:latin typeface="Times New Roman"/>
                <a:cs typeface="Times New Roman"/>
              </a:rPr>
              <a:t>comma. </a:t>
            </a:r>
            <a:r>
              <a:rPr sz="1450" spc="-35" dirty="0">
                <a:latin typeface="Times New Roman"/>
                <a:cs typeface="Times New Roman"/>
              </a:rPr>
              <a:t>Type </a:t>
            </a:r>
            <a:r>
              <a:rPr sz="1450" spc="-10" dirty="0">
                <a:latin typeface="Times New Roman"/>
                <a:cs typeface="Times New Roman"/>
              </a:rPr>
              <a:t>in the following command and  press Go.</a:t>
            </a:r>
            <a:endParaRPr sz="1450">
              <a:latin typeface="Times New Roman"/>
              <a:cs typeface="Times New Roman"/>
            </a:endParaRPr>
          </a:p>
        </p:txBody>
      </p:sp>
      <p:sp>
        <p:nvSpPr>
          <p:cNvPr id="4" name="object 4"/>
          <p:cNvSpPr/>
          <p:nvPr/>
        </p:nvSpPr>
        <p:spPr>
          <a:xfrm>
            <a:off x="996526" y="5670689"/>
            <a:ext cx="5576089" cy="24694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6206765"/>
            <a:ext cx="2621280" cy="245110"/>
          </a:xfrm>
          <a:prstGeom prst="rect">
            <a:avLst/>
          </a:prstGeom>
        </p:spPr>
        <p:txBody>
          <a:bodyPr vert="horz" wrap="square" lIns="0" tIns="11430" rIns="0" bIns="0" rtlCol="0">
            <a:spAutoFit/>
          </a:bodyPr>
          <a:lstStyle/>
          <a:p>
            <a:pPr marL="12700">
              <a:lnSpc>
                <a:spcPct val="100000"/>
              </a:lnSpc>
              <a:spcBef>
                <a:spcPts val="90"/>
              </a:spcBef>
            </a:pPr>
            <a:r>
              <a:rPr sz="1450" spc="-60" dirty="0">
                <a:latin typeface="Times New Roman"/>
                <a:cs typeface="Times New Roman"/>
              </a:rPr>
              <a:t>You </a:t>
            </a:r>
            <a:r>
              <a:rPr sz="1450" spc="-10" dirty="0">
                <a:latin typeface="Times New Roman"/>
                <a:cs typeface="Times New Roman"/>
              </a:rPr>
              <a:t>should see something like</a:t>
            </a:r>
            <a:r>
              <a:rPr sz="1450" spc="5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6" name="object 6"/>
          <p:cNvSpPr/>
          <p:nvPr/>
        </p:nvSpPr>
        <p:spPr>
          <a:xfrm>
            <a:off x="831986" y="6539585"/>
            <a:ext cx="5905169" cy="254266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9380521"/>
            <a:ext cx="590804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Note that </a:t>
            </a:r>
            <a:r>
              <a:rPr sz="1450" spc="-5" dirty="0">
                <a:latin typeface="Times New Roman"/>
                <a:cs typeface="Times New Roman"/>
              </a:rPr>
              <a:t>I </a:t>
            </a:r>
            <a:r>
              <a:rPr sz="1450" spc="-10" dirty="0">
                <a:latin typeface="Times New Roman"/>
                <a:cs typeface="Times New Roman"/>
              </a:rPr>
              <a:t>added the red circle and line to show you where to look. The mySQL  database only returned the columns you specified using the </a:t>
            </a:r>
            <a:r>
              <a:rPr sz="1450" spc="-15" dirty="0">
                <a:latin typeface="Times New Roman"/>
                <a:cs typeface="Times New Roman"/>
              </a:rPr>
              <a:t>SELECT</a:t>
            </a:r>
            <a:r>
              <a:rPr sz="1450" spc="90" dirty="0">
                <a:latin typeface="Times New Roman"/>
                <a:cs typeface="Times New Roman"/>
              </a:rPr>
              <a:t> </a:t>
            </a:r>
            <a:r>
              <a:rPr sz="1450" spc="-10" dirty="0">
                <a:latin typeface="Times New Roman"/>
                <a:cs typeface="Times New Roman"/>
              </a:rPr>
              <a:t>statement.</a:t>
            </a:r>
            <a:endParaRPr sz="145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337300" cy="1983105"/>
          </a:xfrm>
          <a:prstGeom prst="rect">
            <a:avLst/>
          </a:prstGeom>
        </p:spPr>
        <p:txBody>
          <a:bodyPr vert="horz" wrap="square" lIns="0" tIns="93345" rIns="0" bIns="0" rtlCol="0">
            <a:spAutoFit/>
          </a:bodyPr>
          <a:lstStyle/>
          <a:p>
            <a:pPr marL="12700">
              <a:lnSpc>
                <a:spcPct val="100000"/>
              </a:lnSpc>
              <a:spcBef>
                <a:spcPts val="735"/>
              </a:spcBef>
            </a:pPr>
            <a:r>
              <a:rPr sz="1450" b="1" i="1" spc="-15" dirty="0">
                <a:solidFill>
                  <a:srgbClr val="003366"/>
                </a:solidFill>
                <a:latin typeface="Times New Roman"/>
                <a:cs typeface="Times New Roman"/>
              </a:rPr>
              <a:t>WHERE</a:t>
            </a:r>
            <a:r>
              <a:rPr sz="1450" b="1" i="1" spc="-10" dirty="0">
                <a:solidFill>
                  <a:srgbClr val="003366"/>
                </a:solidFill>
                <a:latin typeface="Times New Roman"/>
                <a:cs typeface="Times New Roman"/>
              </a:rPr>
              <a:t> Statements</a:t>
            </a:r>
            <a:endParaRPr sz="1450">
              <a:latin typeface="Times New Roman"/>
              <a:cs typeface="Times New Roman"/>
            </a:endParaRPr>
          </a:p>
          <a:p>
            <a:pPr marL="12700" marR="9525">
              <a:lnSpc>
                <a:spcPts val="1660"/>
              </a:lnSpc>
              <a:spcBef>
                <a:spcPts val="760"/>
              </a:spcBef>
            </a:pPr>
            <a:r>
              <a:rPr sz="1450" spc="-10" dirty="0">
                <a:latin typeface="Times New Roman"/>
                <a:cs typeface="Times New Roman"/>
              </a:rPr>
              <a:t>So </a:t>
            </a:r>
            <a:r>
              <a:rPr sz="1450" spc="-25" dirty="0">
                <a:latin typeface="Times New Roman"/>
                <a:cs typeface="Times New Roman"/>
              </a:rPr>
              <a:t>far, </a:t>
            </a:r>
            <a:r>
              <a:rPr sz="1450" spc="-10" dirty="0">
                <a:latin typeface="Times New Roman"/>
                <a:cs typeface="Times New Roman"/>
              </a:rPr>
              <a:t>you have learned how to get </a:t>
            </a:r>
            <a:r>
              <a:rPr sz="1450" b="1" spc="-10" dirty="0">
                <a:latin typeface="Times New Roman"/>
                <a:cs typeface="Times New Roman"/>
              </a:rPr>
              <a:t>all </a:t>
            </a:r>
            <a:r>
              <a:rPr sz="1450" spc="-10" dirty="0">
                <a:latin typeface="Times New Roman"/>
                <a:cs typeface="Times New Roman"/>
              </a:rPr>
              <a:t>the rows and columns from </a:t>
            </a:r>
            <a:r>
              <a:rPr sz="1450" spc="-5" dirty="0">
                <a:latin typeface="Times New Roman"/>
                <a:cs typeface="Times New Roman"/>
              </a:rPr>
              <a:t>a </a:t>
            </a:r>
            <a:r>
              <a:rPr sz="1450" spc="-10" dirty="0">
                <a:latin typeface="Times New Roman"/>
                <a:cs typeface="Times New Roman"/>
              </a:rPr>
              <a:t>table, and how to  get </a:t>
            </a:r>
            <a:r>
              <a:rPr sz="1450" b="1" spc="-10" dirty="0">
                <a:latin typeface="Times New Roman"/>
                <a:cs typeface="Times New Roman"/>
              </a:rPr>
              <a:t>selected columns </a:t>
            </a:r>
            <a:r>
              <a:rPr sz="1450" spc="-10" dirty="0">
                <a:latin typeface="Times New Roman"/>
                <a:cs typeface="Times New Roman"/>
              </a:rPr>
              <a:t>from </a:t>
            </a:r>
            <a:r>
              <a:rPr sz="1450" spc="-5" dirty="0">
                <a:latin typeface="Times New Roman"/>
                <a:cs typeface="Times New Roman"/>
              </a:rPr>
              <a:t>a </a:t>
            </a:r>
            <a:r>
              <a:rPr sz="1450" spc="-10" dirty="0">
                <a:latin typeface="Times New Roman"/>
                <a:cs typeface="Times New Roman"/>
              </a:rPr>
              <a:t>table, </a:t>
            </a:r>
            <a:r>
              <a:rPr sz="1450" spc="-5" dirty="0">
                <a:latin typeface="Times New Roman"/>
                <a:cs typeface="Times New Roman"/>
              </a:rPr>
              <a:t>but </a:t>
            </a:r>
            <a:r>
              <a:rPr sz="1450" spc="-10" dirty="0">
                <a:latin typeface="Times New Roman"/>
                <a:cs typeface="Times New Roman"/>
              </a:rPr>
              <a:t>what about </a:t>
            </a:r>
            <a:r>
              <a:rPr sz="1450" b="1" spc="-10" dirty="0">
                <a:latin typeface="Times New Roman"/>
                <a:cs typeface="Times New Roman"/>
              </a:rPr>
              <a:t>selected</a:t>
            </a:r>
            <a:r>
              <a:rPr sz="1450" b="1" spc="30" dirty="0">
                <a:latin typeface="Times New Roman"/>
                <a:cs typeface="Times New Roman"/>
              </a:rPr>
              <a:t> </a:t>
            </a:r>
            <a:r>
              <a:rPr sz="1450" b="1" spc="-15" dirty="0">
                <a:latin typeface="Times New Roman"/>
                <a:cs typeface="Times New Roman"/>
              </a:rPr>
              <a:t>rows</a:t>
            </a:r>
            <a:r>
              <a:rPr sz="1450" spc="-15" dirty="0">
                <a:latin typeface="Times New Roman"/>
                <a:cs typeface="Times New Roman"/>
              </a:rPr>
              <a:t>?</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This is where the </a:t>
            </a:r>
            <a:r>
              <a:rPr sz="1450" b="1" spc="-15" dirty="0">
                <a:latin typeface="Times New Roman"/>
                <a:cs typeface="Times New Roman"/>
              </a:rPr>
              <a:t>WHERE </a:t>
            </a:r>
            <a:r>
              <a:rPr sz="1450" spc="-10" dirty="0">
                <a:latin typeface="Times New Roman"/>
                <a:cs typeface="Times New Roman"/>
              </a:rPr>
              <a:t>statement comes into </a:t>
            </a:r>
            <a:r>
              <a:rPr sz="1450" spc="-30" dirty="0">
                <a:latin typeface="Times New Roman"/>
                <a:cs typeface="Times New Roman"/>
              </a:rPr>
              <a:t>play. </a:t>
            </a:r>
            <a:r>
              <a:rPr sz="1450" spc="-10" dirty="0">
                <a:latin typeface="Times New Roman"/>
                <a:cs typeface="Times New Roman"/>
              </a:rPr>
              <a:t>The </a:t>
            </a:r>
            <a:r>
              <a:rPr sz="1450" spc="-15" dirty="0">
                <a:latin typeface="Times New Roman"/>
                <a:cs typeface="Times New Roman"/>
              </a:rPr>
              <a:t>WHERE </a:t>
            </a:r>
            <a:r>
              <a:rPr sz="1450" spc="-10" dirty="0">
                <a:latin typeface="Times New Roman"/>
                <a:cs typeface="Times New Roman"/>
              </a:rPr>
              <a:t>statement gives </a:t>
            </a:r>
            <a:r>
              <a:rPr sz="1450" spc="-5" dirty="0">
                <a:latin typeface="Times New Roman"/>
                <a:cs typeface="Times New Roman"/>
              </a:rPr>
              <a:t>a  </a:t>
            </a:r>
            <a:r>
              <a:rPr sz="1450" spc="-10" dirty="0">
                <a:latin typeface="Times New Roman"/>
                <a:cs typeface="Times New Roman"/>
              </a:rPr>
              <a:t>specific set </a:t>
            </a:r>
            <a:r>
              <a:rPr sz="1450" spc="-5" dirty="0">
                <a:latin typeface="Times New Roman"/>
                <a:cs typeface="Times New Roman"/>
              </a:rPr>
              <a:t>of </a:t>
            </a:r>
            <a:r>
              <a:rPr sz="1450" spc="-10" dirty="0">
                <a:latin typeface="Times New Roman"/>
                <a:cs typeface="Times New Roman"/>
              </a:rPr>
              <a:t>criteria to the MySQL database so that the results are much more  controlled and relevant to what you want. For example, say that you want to select all  the Ford Explorers that are in the </a:t>
            </a:r>
            <a:r>
              <a:rPr sz="1450" spc="-20" dirty="0">
                <a:latin typeface="Times New Roman"/>
                <a:cs typeface="Times New Roman"/>
              </a:rPr>
              <a:t>inventory, </a:t>
            </a:r>
            <a:r>
              <a:rPr sz="1450" spc="-5" dirty="0">
                <a:latin typeface="Times New Roman"/>
                <a:cs typeface="Times New Roman"/>
              </a:rPr>
              <a:t>or </a:t>
            </a:r>
            <a:r>
              <a:rPr sz="1450" spc="-10" dirty="0">
                <a:latin typeface="Times New Roman"/>
                <a:cs typeface="Times New Roman"/>
              </a:rPr>
              <a:t>all the </a:t>
            </a:r>
            <a:r>
              <a:rPr sz="1450" spc="-25" dirty="0">
                <a:latin typeface="Times New Roman"/>
                <a:cs typeface="Times New Roman"/>
              </a:rPr>
              <a:t>Toyotas </a:t>
            </a:r>
            <a:r>
              <a:rPr sz="1450" spc="-10" dirty="0">
                <a:latin typeface="Times New Roman"/>
                <a:cs typeface="Times New Roman"/>
              </a:rPr>
              <a:t>under </a:t>
            </a:r>
            <a:r>
              <a:rPr sz="1450" spc="-5" dirty="0">
                <a:latin typeface="Times New Roman"/>
                <a:cs typeface="Times New Roman"/>
              </a:rPr>
              <a:t>$15,000. </a:t>
            </a:r>
            <a:r>
              <a:rPr sz="1450" spc="-10" dirty="0">
                <a:latin typeface="Times New Roman"/>
                <a:cs typeface="Times New Roman"/>
              </a:rPr>
              <a:t>The  </a:t>
            </a:r>
            <a:r>
              <a:rPr sz="1450" spc="-15" dirty="0">
                <a:latin typeface="Times New Roman"/>
                <a:cs typeface="Times New Roman"/>
              </a:rPr>
              <a:t>WHERE </a:t>
            </a:r>
            <a:r>
              <a:rPr sz="1450" spc="-10" dirty="0">
                <a:latin typeface="Times New Roman"/>
                <a:cs typeface="Times New Roman"/>
              </a:rPr>
              <a:t>clause makes this</a:t>
            </a:r>
            <a:r>
              <a:rPr sz="1450" spc="10" dirty="0">
                <a:latin typeface="Times New Roman"/>
                <a:cs typeface="Times New Roman"/>
              </a:rPr>
              <a:t> </a:t>
            </a:r>
            <a:r>
              <a:rPr sz="1450" spc="-10" dirty="0">
                <a:latin typeface="Times New Roman"/>
                <a:cs typeface="Times New Roman"/>
              </a:rPr>
              <a:t>possible.</a:t>
            </a:r>
            <a:endParaRPr sz="1450">
              <a:latin typeface="Times New Roman"/>
              <a:cs typeface="Times New Roman"/>
            </a:endParaRPr>
          </a:p>
        </p:txBody>
      </p:sp>
      <p:sp>
        <p:nvSpPr>
          <p:cNvPr id="3" name="object 3"/>
          <p:cNvSpPr/>
          <p:nvPr/>
        </p:nvSpPr>
        <p:spPr>
          <a:xfrm>
            <a:off x="1197631" y="2405469"/>
            <a:ext cx="5173879" cy="4298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3133617"/>
            <a:ext cx="6337935" cy="1177925"/>
          </a:xfrm>
          <a:prstGeom prst="rect">
            <a:avLst/>
          </a:prstGeom>
        </p:spPr>
        <p:txBody>
          <a:bodyPr vert="horz" wrap="square" lIns="0" tIns="26670" rIns="0" bIns="0" rtlCol="0">
            <a:spAutoFit/>
          </a:bodyPr>
          <a:lstStyle/>
          <a:p>
            <a:pPr marL="12700" marR="139700">
              <a:lnSpc>
                <a:spcPts val="1660"/>
              </a:lnSpc>
              <a:spcBef>
                <a:spcPts val="210"/>
              </a:spcBef>
            </a:pPr>
            <a:r>
              <a:rPr sz="1450" spc="-10" dirty="0">
                <a:latin typeface="Times New Roman"/>
                <a:cs typeface="Times New Roman"/>
              </a:rPr>
              <a:t>The results should </a:t>
            </a:r>
            <a:r>
              <a:rPr sz="1450" spc="-5" dirty="0">
                <a:latin typeface="Times New Roman"/>
                <a:cs typeface="Times New Roman"/>
              </a:rPr>
              <a:t>be </a:t>
            </a:r>
            <a:r>
              <a:rPr sz="1450" spc="-10" dirty="0">
                <a:latin typeface="Times New Roman"/>
                <a:cs typeface="Times New Roman"/>
              </a:rPr>
              <a:t>every automobile made by Ford in the database. If you wanted  just Ford Explorers, you would need to have </a:t>
            </a:r>
            <a:r>
              <a:rPr sz="1450" spc="-15" dirty="0">
                <a:latin typeface="Times New Roman"/>
                <a:cs typeface="Times New Roman"/>
              </a:rPr>
              <a:t>WHERE </a:t>
            </a:r>
            <a:r>
              <a:rPr sz="1450" spc="-10" dirty="0">
                <a:latin typeface="Times New Roman"/>
                <a:cs typeface="Times New Roman"/>
              </a:rPr>
              <a:t>Make=‘Ford’ </a:t>
            </a:r>
            <a:r>
              <a:rPr sz="1450" spc="-15" dirty="0">
                <a:latin typeface="Times New Roman"/>
                <a:cs typeface="Times New Roman"/>
              </a:rPr>
              <a:t>AND </a:t>
            </a:r>
            <a:r>
              <a:rPr sz="1450" spc="-10" dirty="0">
                <a:latin typeface="Times New Roman"/>
                <a:cs typeface="Times New Roman"/>
              </a:rPr>
              <a:t>Model =  </a:t>
            </a:r>
            <a:r>
              <a:rPr sz="1450" spc="-20" dirty="0">
                <a:latin typeface="Times New Roman"/>
                <a:cs typeface="Times New Roman"/>
              </a:rPr>
              <a:t>‘Explorer.</a:t>
            </a:r>
            <a:endParaRPr sz="1450">
              <a:latin typeface="Times New Roman"/>
              <a:cs typeface="Times New Roman"/>
            </a:endParaRPr>
          </a:p>
          <a:p>
            <a:pPr marL="12700" marR="5080">
              <a:lnSpc>
                <a:spcPts val="1660"/>
              </a:lnSpc>
              <a:spcBef>
                <a:spcPts val="710"/>
              </a:spcBef>
            </a:pPr>
            <a:r>
              <a:rPr sz="1450" spc="-10" dirty="0">
                <a:latin typeface="Times New Roman"/>
                <a:cs typeface="Times New Roman"/>
              </a:rPr>
              <a:t>Of course, if you were looking to buy </a:t>
            </a:r>
            <a:r>
              <a:rPr sz="1450" spc="-5" dirty="0">
                <a:latin typeface="Times New Roman"/>
                <a:cs typeface="Times New Roman"/>
              </a:rPr>
              <a:t>a </a:t>
            </a:r>
            <a:r>
              <a:rPr sz="1450" spc="-25" dirty="0">
                <a:latin typeface="Times New Roman"/>
                <a:cs typeface="Times New Roman"/>
              </a:rPr>
              <a:t>car, </a:t>
            </a:r>
            <a:r>
              <a:rPr sz="1450" spc="-10" dirty="0">
                <a:latin typeface="Times New Roman"/>
                <a:cs typeface="Times New Roman"/>
              </a:rPr>
              <a:t>you would only </a:t>
            </a:r>
            <a:r>
              <a:rPr sz="1450" spc="-5" dirty="0">
                <a:latin typeface="Times New Roman"/>
                <a:cs typeface="Times New Roman"/>
              </a:rPr>
              <a:t>be </a:t>
            </a:r>
            <a:r>
              <a:rPr sz="1450" spc="-10" dirty="0">
                <a:latin typeface="Times New Roman"/>
                <a:cs typeface="Times New Roman"/>
              </a:rPr>
              <a:t>interested in those cars  that </a:t>
            </a:r>
            <a:r>
              <a:rPr sz="1450" spc="-15" dirty="0">
                <a:latin typeface="Times New Roman"/>
                <a:cs typeface="Times New Roman"/>
              </a:rPr>
              <a:t>haven’t </a:t>
            </a:r>
            <a:r>
              <a:rPr sz="1450" spc="-10" dirty="0">
                <a:latin typeface="Times New Roman"/>
                <a:cs typeface="Times New Roman"/>
              </a:rPr>
              <a:t>already been sold, so the following query might </a:t>
            </a:r>
            <a:r>
              <a:rPr sz="1450" spc="-5" dirty="0">
                <a:latin typeface="Times New Roman"/>
                <a:cs typeface="Times New Roman"/>
              </a:rPr>
              <a:t>be </a:t>
            </a:r>
            <a:r>
              <a:rPr sz="1450" spc="-10" dirty="0">
                <a:latin typeface="Times New Roman"/>
                <a:cs typeface="Times New Roman"/>
              </a:rPr>
              <a:t>better</a:t>
            </a:r>
            <a:r>
              <a:rPr sz="1450" spc="95" dirty="0">
                <a:latin typeface="Times New Roman"/>
                <a:cs typeface="Times New Roman"/>
              </a:rPr>
              <a:t> </a:t>
            </a:r>
            <a:r>
              <a:rPr sz="1450" spc="-10" dirty="0">
                <a:latin typeface="Times New Roman"/>
                <a:cs typeface="Times New Roman"/>
              </a:rPr>
              <a:t>suited:</a:t>
            </a:r>
            <a:endParaRPr sz="1450">
              <a:latin typeface="Times New Roman"/>
              <a:cs typeface="Times New Roman"/>
            </a:endParaRPr>
          </a:p>
        </p:txBody>
      </p:sp>
      <p:sp>
        <p:nvSpPr>
          <p:cNvPr id="5" name="object 5"/>
          <p:cNvSpPr/>
          <p:nvPr/>
        </p:nvSpPr>
        <p:spPr>
          <a:xfrm>
            <a:off x="1206772" y="4399357"/>
            <a:ext cx="5155597" cy="45731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5145797"/>
            <a:ext cx="6420485" cy="1269365"/>
          </a:xfrm>
          <a:prstGeom prst="rect">
            <a:avLst/>
          </a:prstGeom>
        </p:spPr>
        <p:txBody>
          <a:bodyPr vert="horz" wrap="square" lIns="0" tIns="26670" rIns="0" bIns="0" rtlCol="0">
            <a:spAutoFit/>
          </a:bodyPr>
          <a:lstStyle/>
          <a:p>
            <a:pPr marL="12700" marR="5080">
              <a:lnSpc>
                <a:spcPts val="1660"/>
              </a:lnSpc>
              <a:spcBef>
                <a:spcPts val="210"/>
              </a:spcBef>
            </a:pPr>
            <a:r>
              <a:rPr sz="1450" b="1" spc="-15" dirty="0">
                <a:latin typeface="Times New Roman"/>
                <a:cs typeface="Times New Roman"/>
              </a:rPr>
              <a:t>NULL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special word meaning that the field does </a:t>
            </a:r>
            <a:r>
              <a:rPr sz="1450" spc="-5" dirty="0">
                <a:latin typeface="Times New Roman"/>
                <a:cs typeface="Times New Roman"/>
              </a:rPr>
              <a:t>not </a:t>
            </a:r>
            <a:r>
              <a:rPr sz="1450" spc="-10" dirty="0">
                <a:latin typeface="Times New Roman"/>
                <a:cs typeface="Times New Roman"/>
              </a:rPr>
              <a:t>contain </a:t>
            </a:r>
            <a:r>
              <a:rPr sz="1450" spc="-5" dirty="0">
                <a:latin typeface="Times New Roman"/>
                <a:cs typeface="Times New Roman"/>
              </a:rPr>
              <a:t>a </a:t>
            </a:r>
            <a:r>
              <a:rPr sz="1450" spc="-10" dirty="0">
                <a:latin typeface="Times New Roman"/>
                <a:cs typeface="Times New Roman"/>
              </a:rPr>
              <a:t>value, and for some  reason you </a:t>
            </a:r>
            <a:r>
              <a:rPr sz="1450" spc="-15" dirty="0">
                <a:latin typeface="Times New Roman"/>
                <a:cs typeface="Times New Roman"/>
              </a:rPr>
              <a:t>can’t </a:t>
            </a:r>
            <a:r>
              <a:rPr sz="1450" spc="-10" dirty="0">
                <a:latin typeface="Times New Roman"/>
                <a:cs typeface="Times New Roman"/>
              </a:rPr>
              <a:t>say </a:t>
            </a:r>
            <a:r>
              <a:rPr sz="1450" b="1" spc="-10" dirty="0">
                <a:latin typeface="Times New Roman"/>
                <a:cs typeface="Times New Roman"/>
              </a:rPr>
              <a:t>= </a:t>
            </a:r>
            <a:r>
              <a:rPr sz="1450" b="1" spc="-15" dirty="0">
                <a:latin typeface="Times New Roman"/>
                <a:cs typeface="Times New Roman"/>
              </a:rPr>
              <a:t>NULL</a:t>
            </a:r>
            <a:r>
              <a:rPr sz="1450" spc="-15" dirty="0">
                <a:latin typeface="Times New Roman"/>
                <a:cs typeface="Times New Roman"/>
              </a:rPr>
              <a:t>, </a:t>
            </a:r>
            <a:r>
              <a:rPr sz="1450" spc="-10" dirty="0">
                <a:latin typeface="Times New Roman"/>
                <a:cs typeface="Times New Roman"/>
              </a:rPr>
              <a:t>you have to say </a:t>
            </a:r>
            <a:r>
              <a:rPr sz="1450" b="1" spc="-10" dirty="0">
                <a:latin typeface="Times New Roman"/>
                <a:cs typeface="Times New Roman"/>
              </a:rPr>
              <a:t>IS </a:t>
            </a:r>
            <a:r>
              <a:rPr sz="1450" b="1" spc="-15" dirty="0">
                <a:latin typeface="Times New Roman"/>
                <a:cs typeface="Times New Roman"/>
              </a:rPr>
              <a:t>NULL</a:t>
            </a:r>
            <a:r>
              <a:rPr sz="1450" spc="-15" dirty="0">
                <a:latin typeface="Times New Roman"/>
                <a:cs typeface="Times New Roman"/>
              </a:rPr>
              <a:t>. </a:t>
            </a:r>
            <a:r>
              <a:rPr sz="1450" spc="-10" dirty="0">
                <a:latin typeface="Times New Roman"/>
                <a:cs typeface="Times New Roman"/>
              </a:rPr>
              <a:t>I’m sure there is </a:t>
            </a:r>
            <a:r>
              <a:rPr sz="1450" spc="-5" dirty="0">
                <a:latin typeface="Times New Roman"/>
                <a:cs typeface="Times New Roman"/>
              </a:rPr>
              <a:t>a </a:t>
            </a:r>
            <a:r>
              <a:rPr sz="1450" spc="-10" dirty="0">
                <a:latin typeface="Times New Roman"/>
                <a:cs typeface="Times New Roman"/>
              </a:rPr>
              <a:t>reason for  this, </a:t>
            </a:r>
            <a:r>
              <a:rPr sz="1450" spc="-5" dirty="0">
                <a:latin typeface="Times New Roman"/>
                <a:cs typeface="Times New Roman"/>
              </a:rPr>
              <a:t>but </a:t>
            </a:r>
            <a:r>
              <a:rPr sz="1450" spc="-10" dirty="0">
                <a:latin typeface="Times New Roman"/>
                <a:cs typeface="Times New Roman"/>
              </a:rPr>
              <a:t>it </a:t>
            </a:r>
            <a:r>
              <a:rPr sz="1450" spc="-15" dirty="0">
                <a:latin typeface="Times New Roman"/>
                <a:cs typeface="Times New Roman"/>
              </a:rPr>
              <a:t>doesn’t </a:t>
            </a:r>
            <a:r>
              <a:rPr sz="1450" spc="-10" dirty="0">
                <a:latin typeface="Times New Roman"/>
                <a:cs typeface="Times New Roman"/>
              </a:rPr>
              <a:t>really </a:t>
            </a:r>
            <a:r>
              <a:rPr sz="1450" spc="-20" dirty="0">
                <a:latin typeface="Times New Roman"/>
                <a:cs typeface="Times New Roman"/>
              </a:rPr>
              <a:t>matter. </a:t>
            </a:r>
            <a:r>
              <a:rPr sz="1450" spc="-10" dirty="0">
                <a:latin typeface="Times New Roman"/>
                <a:cs typeface="Times New Roman"/>
              </a:rPr>
              <a:t>It is what it</a:t>
            </a:r>
            <a:r>
              <a:rPr sz="1450" spc="50" dirty="0">
                <a:latin typeface="Times New Roman"/>
                <a:cs typeface="Times New Roman"/>
              </a:rPr>
              <a:t> </a:t>
            </a:r>
            <a:r>
              <a:rPr sz="1450" spc="-10" dirty="0">
                <a:latin typeface="Times New Roman"/>
                <a:cs typeface="Times New Roman"/>
              </a:rPr>
              <a:t>is.</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Comparison Operators</a:t>
            </a:r>
            <a:endParaRPr sz="1450">
              <a:latin typeface="Times New Roman"/>
              <a:cs typeface="Times New Roman"/>
            </a:endParaRPr>
          </a:p>
          <a:p>
            <a:pPr marL="12700">
              <a:lnSpc>
                <a:spcPct val="100000"/>
              </a:lnSpc>
              <a:spcBef>
                <a:spcPts val="635"/>
              </a:spcBef>
            </a:pPr>
            <a:r>
              <a:rPr sz="1450" spc="-10" dirty="0">
                <a:latin typeface="Times New Roman"/>
                <a:cs typeface="Times New Roman"/>
              </a:rPr>
              <a:t>There are many </a:t>
            </a:r>
            <a:r>
              <a:rPr sz="1450" spc="-15" dirty="0">
                <a:latin typeface="Times New Roman"/>
                <a:cs typeface="Times New Roman"/>
              </a:rPr>
              <a:t>different </a:t>
            </a:r>
            <a:r>
              <a:rPr sz="1450" spc="-10" dirty="0">
                <a:latin typeface="Times New Roman"/>
                <a:cs typeface="Times New Roman"/>
              </a:rPr>
              <a:t>comparison operators in addition to = and</a:t>
            </a:r>
            <a:r>
              <a:rPr sz="1450" spc="70" dirty="0">
                <a:latin typeface="Times New Roman"/>
                <a:cs typeface="Times New Roman"/>
              </a:rPr>
              <a:t> </a:t>
            </a:r>
            <a:r>
              <a:rPr sz="1450" spc="-10" dirty="0">
                <a:latin typeface="Times New Roman"/>
                <a:cs typeface="Times New Roman"/>
              </a:rPr>
              <a:t>IS.</a:t>
            </a:r>
            <a:endParaRPr sz="1450">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14256" y="448167"/>
            <a:ext cx="5704064" cy="408838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4834824"/>
            <a:ext cx="6294120" cy="138874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Remember to surround </a:t>
            </a:r>
            <a:r>
              <a:rPr sz="1450" spc="-5" dirty="0">
                <a:latin typeface="Times New Roman"/>
                <a:cs typeface="Times New Roman"/>
              </a:rPr>
              <a:t>a </a:t>
            </a:r>
            <a:r>
              <a:rPr sz="1450" spc="-10" dirty="0">
                <a:latin typeface="Times New Roman"/>
                <a:cs typeface="Times New Roman"/>
              </a:rPr>
              <a:t>string with quotations </a:t>
            </a:r>
            <a:r>
              <a:rPr sz="1450" spc="-5" dirty="0">
                <a:latin typeface="Times New Roman"/>
                <a:cs typeface="Times New Roman"/>
              </a:rPr>
              <a:t>or </a:t>
            </a:r>
            <a:r>
              <a:rPr sz="1450" spc="-10" dirty="0">
                <a:latin typeface="Times New Roman"/>
                <a:cs typeface="Times New Roman"/>
              </a:rPr>
              <a:t>parentheses every time you wish to  use them in SQL statements. They will </a:t>
            </a:r>
            <a:r>
              <a:rPr sz="1450" spc="-5" dirty="0">
                <a:latin typeface="Times New Roman"/>
                <a:cs typeface="Times New Roman"/>
              </a:rPr>
              <a:t>not </a:t>
            </a:r>
            <a:r>
              <a:rPr sz="1450" spc="-10" dirty="0">
                <a:latin typeface="Times New Roman"/>
                <a:cs typeface="Times New Roman"/>
              </a:rPr>
              <a:t>work otherwise. Also, the </a:t>
            </a:r>
            <a:r>
              <a:rPr sz="1450" spc="-15" dirty="0">
                <a:latin typeface="Times New Roman"/>
                <a:cs typeface="Times New Roman"/>
              </a:rPr>
              <a:t>WHERE  </a:t>
            </a:r>
            <a:r>
              <a:rPr sz="1450" spc="-10" dirty="0">
                <a:latin typeface="Times New Roman"/>
                <a:cs typeface="Times New Roman"/>
              </a:rPr>
              <a:t>command always goes </a:t>
            </a:r>
            <a:r>
              <a:rPr sz="1450" b="1" spc="-10" dirty="0">
                <a:latin typeface="Times New Roman"/>
                <a:cs typeface="Times New Roman"/>
              </a:rPr>
              <a:t>after </a:t>
            </a:r>
            <a:r>
              <a:rPr sz="1450" spc="-10" dirty="0">
                <a:latin typeface="Times New Roman"/>
                <a:cs typeface="Times New Roman"/>
              </a:rPr>
              <a:t>the </a:t>
            </a:r>
            <a:r>
              <a:rPr sz="1450" spc="-15" dirty="0">
                <a:latin typeface="Times New Roman"/>
                <a:cs typeface="Times New Roman"/>
              </a:rPr>
              <a:t>SELECT </a:t>
            </a:r>
            <a:r>
              <a:rPr sz="1450" spc="-10" dirty="0">
                <a:latin typeface="Times New Roman"/>
                <a:cs typeface="Times New Roman"/>
              </a:rPr>
              <a:t>statement in</a:t>
            </a:r>
            <a:r>
              <a:rPr sz="1450" spc="10" dirty="0">
                <a:latin typeface="Times New Roman"/>
                <a:cs typeface="Times New Roman"/>
              </a:rPr>
              <a:t> </a:t>
            </a:r>
            <a:r>
              <a:rPr sz="1450" spc="-10" dirty="0">
                <a:latin typeface="Times New Roman"/>
                <a:cs typeface="Times New Roman"/>
              </a:rPr>
              <a:t>MySQL.</a:t>
            </a:r>
            <a:endParaRPr sz="1450">
              <a:latin typeface="Times New Roman"/>
              <a:cs typeface="Times New Roman"/>
            </a:endParaRPr>
          </a:p>
          <a:p>
            <a:pPr marL="12700" marR="9525">
              <a:lnSpc>
                <a:spcPts val="1660"/>
              </a:lnSpc>
              <a:spcBef>
                <a:spcPts val="710"/>
              </a:spcBef>
            </a:pPr>
            <a:r>
              <a:rPr sz="1450" spc="-60" dirty="0">
                <a:latin typeface="Times New Roman"/>
                <a:cs typeface="Times New Roman"/>
              </a:rPr>
              <a:t>To </a:t>
            </a:r>
            <a:r>
              <a:rPr sz="1450" spc="-10" dirty="0">
                <a:latin typeface="Times New Roman"/>
                <a:cs typeface="Times New Roman"/>
              </a:rPr>
              <a:t>find all </a:t>
            </a:r>
            <a:r>
              <a:rPr sz="1450" spc="-5" dirty="0">
                <a:latin typeface="Times New Roman"/>
                <a:cs typeface="Times New Roman"/>
              </a:rPr>
              <a:t>of </a:t>
            </a:r>
            <a:r>
              <a:rPr sz="1450" spc="-10" dirty="0">
                <a:latin typeface="Times New Roman"/>
                <a:cs typeface="Times New Roman"/>
              </a:rPr>
              <a:t>the automobiles with </a:t>
            </a:r>
            <a:r>
              <a:rPr sz="1450" spc="-5" dirty="0">
                <a:latin typeface="Times New Roman"/>
                <a:cs typeface="Times New Roman"/>
              </a:rPr>
              <a:t>a </a:t>
            </a:r>
            <a:r>
              <a:rPr sz="1450" spc="-10" dirty="0">
                <a:latin typeface="Times New Roman"/>
                <a:cs typeface="Times New Roman"/>
              </a:rPr>
              <a:t>year that is </a:t>
            </a:r>
            <a:r>
              <a:rPr sz="1450" spc="-5" dirty="0">
                <a:latin typeface="Times New Roman"/>
                <a:cs typeface="Times New Roman"/>
              </a:rPr>
              <a:t>a </a:t>
            </a:r>
            <a:r>
              <a:rPr sz="1450" spc="-10" dirty="0">
                <a:latin typeface="Times New Roman"/>
                <a:cs typeface="Times New Roman"/>
              </a:rPr>
              <a:t>2010 </a:t>
            </a:r>
            <a:r>
              <a:rPr sz="1450" spc="-5" dirty="0">
                <a:latin typeface="Times New Roman"/>
                <a:cs typeface="Times New Roman"/>
              </a:rPr>
              <a:t>or </a:t>
            </a:r>
            <a:r>
              <a:rPr sz="1450" spc="-20" dirty="0">
                <a:latin typeface="Times New Roman"/>
                <a:cs typeface="Times New Roman"/>
              </a:rPr>
              <a:t>newer, </a:t>
            </a:r>
            <a:r>
              <a:rPr sz="1450" spc="-10" dirty="0">
                <a:latin typeface="Times New Roman"/>
                <a:cs typeface="Times New Roman"/>
              </a:rPr>
              <a:t>it is fairly obvious  that we need to use the </a:t>
            </a:r>
            <a:r>
              <a:rPr sz="1450" b="1" spc="-15" dirty="0">
                <a:latin typeface="Times New Roman"/>
                <a:cs typeface="Times New Roman"/>
              </a:rPr>
              <a:t>Greater </a:t>
            </a:r>
            <a:r>
              <a:rPr sz="1450" b="1" spc="-10" dirty="0">
                <a:latin typeface="Times New Roman"/>
                <a:cs typeface="Times New Roman"/>
              </a:rPr>
              <a:t>Than Or Equal </a:t>
            </a:r>
            <a:r>
              <a:rPr sz="1450" b="1" spc="-75" dirty="0">
                <a:latin typeface="Times New Roman"/>
                <a:cs typeface="Times New Roman"/>
              </a:rPr>
              <a:t>To </a:t>
            </a:r>
            <a:r>
              <a:rPr sz="1450" spc="-10" dirty="0">
                <a:latin typeface="Times New Roman"/>
                <a:cs typeface="Times New Roman"/>
              </a:rPr>
              <a:t>operator defined above. </a:t>
            </a:r>
            <a:r>
              <a:rPr sz="1450" spc="-35" dirty="0">
                <a:latin typeface="Times New Roman"/>
                <a:cs typeface="Times New Roman"/>
              </a:rPr>
              <a:t>Type </a:t>
            </a:r>
            <a:r>
              <a:rPr sz="1450" spc="-10" dirty="0">
                <a:latin typeface="Times New Roman"/>
                <a:cs typeface="Times New Roman"/>
              </a:rPr>
              <a:t>the  following command into </a:t>
            </a:r>
            <a:r>
              <a:rPr sz="1450" spc="-5" dirty="0">
                <a:latin typeface="Times New Roman"/>
                <a:cs typeface="Times New Roman"/>
              </a:rPr>
              <a:t>your </a:t>
            </a:r>
            <a:r>
              <a:rPr sz="1450" spc="-10" dirty="0">
                <a:latin typeface="Times New Roman"/>
                <a:cs typeface="Times New Roman"/>
              </a:rPr>
              <a:t>compiler and press</a:t>
            </a:r>
            <a:r>
              <a:rPr sz="1450" spc="15" dirty="0">
                <a:latin typeface="Times New Roman"/>
                <a:cs typeface="Times New Roman"/>
              </a:rPr>
              <a:t> </a:t>
            </a:r>
            <a:r>
              <a:rPr sz="1450" spc="-10" dirty="0">
                <a:latin typeface="Times New Roman"/>
                <a:cs typeface="Times New Roman"/>
              </a:rPr>
              <a:t>Go.</a:t>
            </a:r>
            <a:endParaRPr sz="1450">
              <a:latin typeface="Times New Roman"/>
              <a:cs typeface="Times New Roman"/>
            </a:endParaRPr>
          </a:p>
        </p:txBody>
      </p:sp>
      <p:sp>
        <p:nvSpPr>
          <p:cNvPr id="4" name="object 4"/>
          <p:cNvSpPr/>
          <p:nvPr/>
        </p:nvSpPr>
        <p:spPr>
          <a:xfrm>
            <a:off x="1206772" y="6310928"/>
            <a:ext cx="5155597" cy="45731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7212855"/>
            <a:ext cx="6175375" cy="1050290"/>
          </a:xfrm>
          <a:prstGeom prst="rect">
            <a:avLst/>
          </a:prstGeom>
        </p:spPr>
        <p:txBody>
          <a:bodyPr vert="horz" wrap="square" lIns="0" tIns="93345" rIns="0" bIns="0" rtlCol="0">
            <a:spAutoFit/>
          </a:bodyPr>
          <a:lstStyle/>
          <a:p>
            <a:pPr marL="12700" algn="just">
              <a:lnSpc>
                <a:spcPct val="100000"/>
              </a:lnSpc>
              <a:spcBef>
                <a:spcPts val="735"/>
              </a:spcBef>
            </a:pPr>
            <a:r>
              <a:rPr sz="1450" b="1" i="1" spc="-15" dirty="0">
                <a:solidFill>
                  <a:srgbClr val="003366"/>
                </a:solidFill>
                <a:latin typeface="Times New Roman"/>
                <a:cs typeface="Times New Roman"/>
              </a:rPr>
              <a:t>ORDER</a:t>
            </a:r>
            <a:r>
              <a:rPr sz="1450" b="1" i="1" spc="-10" dirty="0">
                <a:solidFill>
                  <a:srgbClr val="003366"/>
                </a:solidFill>
                <a:latin typeface="Times New Roman"/>
                <a:cs typeface="Times New Roman"/>
              </a:rPr>
              <a:t> BY</a:t>
            </a:r>
            <a:endParaRPr sz="1450">
              <a:latin typeface="Times New Roman"/>
              <a:cs typeface="Times New Roman"/>
            </a:endParaRPr>
          </a:p>
          <a:p>
            <a:pPr marL="12700" marR="5080" algn="just">
              <a:lnSpc>
                <a:spcPts val="1660"/>
              </a:lnSpc>
              <a:spcBef>
                <a:spcPts val="760"/>
              </a:spcBef>
            </a:pPr>
            <a:r>
              <a:rPr sz="1450" spc="-10" dirty="0">
                <a:latin typeface="Times New Roman"/>
                <a:cs typeface="Times New Roman"/>
              </a:rPr>
              <a:t>The </a:t>
            </a:r>
            <a:r>
              <a:rPr sz="1450" spc="-15" dirty="0">
                <a:latin typeface="Times New Roman"/>
                <a:cs typeface="Times New Roman"/>
              </a:rPr>
              <a:t>ORDER </a:t>
            </a:r>
            <a:r>
              <a:rPr sz="1450" spc="-10" dirty="0">
                <a:latin typeface="Times New Roman"/>
                <a:cs typeface="Times New Roman"/>
              </a:rPr>
              <a:t>BY statement is probably </a:t>
            </a:r>
            <a:r>
              <a:rPr sz="1450" spc="-5" dirty="0">
                <a:latin typeface="Times New Roman"/>
                <a:cs typeface="Times New Roman"/>
              </a:rPr>
              <a:t>one of </a:t>
            </a:r>
            <a:r>
              <a:rPr sz="1450" spc="-10" dirty="0">
                <a:latin typeface="Times New Roman"/>
                <a:cs typeface="Times New Roman"/>
              </a:rPr>
              <a:t>the easiest and handiest commands in  SQL. </a:t>
            </a:r>
            <a:r>
              <a:rPr sz="1450" spc="-60" dirty="0">
                <a:latin typeface="Times New Roman"/>
                <a:cs typeface="Times New Roman"/>
              </a:rPr>
              <a:t>You </a:t>
            </a:r>
            <a:r>
              <a:rPr sz="1450" spc="-10" dirty="0">
                <a:latin typeface="Times New Roman"/>
                <a:cs typeface="Times New Roman"/>
              </a:rPr>
              <a:t>can attach it at the end </a:t>
            </a:r>
            <a:r>
              <a:rPr sz="1450" spc="-5" dirty="0">
                <a:latin typeface="Times New Roman"/>
                <a:cs typeface="Times New Roman"/>
              </a:rPr>
              <a:t>of </a:t>
            </a:r>
            <a:r>
              <a:rPr sz="1450" spc="-10" dirty="0">
                <a:latin typeface="Times New Roman"/>
                <a:cs typeface="Times New Roman"/>
              </a:rPr>
              <a:t>any </a:t>
            </a:r>
            <a:r>
              <a:rPr sz="1450" spc="-15" dirty="0">
                <a:latin typeface="Times New Roman"/>
                <a:cs typeface="Times New Roman"/>
              </a:rPr>
              <a:t>SELECT </a:t>
            </a:r>
            <a:r>
              <a:rPr sz="1450" spc="-10" dirty="0">
                <a:latin typeface="Times New Roman"/>
                <a:cs typeface="Times New Roman"/>
              </a:rPr>
              <a:t>statement to </a:t>
            </a:r>
            <a:r>
              <a:rPr sz="1450" spc="-5" dirty="0">
                <a:latin typeface="Times New Roman"/>
                <a:cs typeface="Times New Roman"/>
              </a:rPr>
              <a:t>put </a:t>
            </a:r>
            <a:r>
              <a:rPr sz="1450" spc="-10" dirty="0">
                <a:latin typeface="Times New Roman"/>
                <a:cs typeface="Times New Roman"/>
              </a:rPr>
              <a:t>the results in the  order </a:t>
            </a:r>
            <a:r>
              <a:rPr sz="1450" spc="-5" dirty="0">
                <a:latin typeface="Times New Roman"/>
                <a:cs typeface="Times New Roman"/>
              </a:rPr>
              <a:t>of </a:t>
            </a:r>
            <a:r>
              <a:rPr sz="1450" spc="-10" dirty="0">
                <a:latin typeface="Times New Roman"/>
                <a:cs typeface="Times New Roman"/>
              </a:rPr>
              <a:t>the column that you</a:t>
            </a:r>
            <a:r>
              <a:rPr sz="1450" spc="10" dirty="0">
                <a:latin typeface="Times New Roman"/>
                <a:cs typeface="Times New Roman"/>
              </a:rPr>
              <a:t> </a:t>
            </a:r>
            <a:r>
              <a:rPr sz="1450" spc="-20" dirty="0">
                <a:latin typeface="Times New Roman"/>
                <a:cs typeface="Times New Roman"/>
              </a:rPr>
              <a:t>specify.</a:t>
            </a:r>
            <a:endParaRPr sz="1450">
              <a:latin typeface="Times New Roman"/>
              <a:cs typeface="Times New Roman"/>
            </a:endParaRPr>
          </a:p>
        </p:txBody>
      </p:sp>
      <p:sp>
        <p:nvSpPr>
          <p:cNvPr id="6" name="object 6"/>
          <p:cNvSpPr/>
          <p:nvPr/>
        </p:nvSpPr>
        <p:spPr>
          <a:xfrm>
            <a:off x="1471865" y="8350546"/>
            <a:ext cx="4625411" cy="23780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8877477"/>
            <a:ext cx="6400165" cy="666115"/>
          </a:xfrm>
          <a:prstGeom prst="rect">
            <a:avLst/>
          </a:prstGeom>
        </p:spPr>
        <p:txBody>
          <a:bodyPr vert="horz" wrap="square" lIns="0" tIns="26670" rIns="0" bIns="0" rtlCol="0">
            <a:spAutoFit/>
          </a:bodyPr>
          <a:lstStyle/>
          <a:p>
            <a:pPr marL="12700" marR="5080" algn="just">
              <a:lnSpc>
                <a:spcPts val="1660"/>
              </a:lnSpc>
              <a:spcBef>
                <a:spcPts val="210"/>
              </a:spcBef>
            </a:pPr>
            <a:r>
              <a:rPr sz="1450" spc="-10" dirty="0">
                <a:latin typeface="Times New Roman"/>
                <a:cs typeface="Times New Roman"/>
              </a:rPr>
              <a:t>The above statement should display the automobiles in order </a:t>
            </a:r>
            <a:r>
              <a:rPr sz="1450" spc="-5" dirty="0">
                <a:latin typeface="Times New Roman"/>
                <a:cs typeface="Times New Roman"/>
              </a:rPr>
              <a:t>of </a:t>
            </a:r>
            <a:r>
              <a:rPr sz="1450" spc="-10" dirty="0">
                <a:latin typeface="Times New Roman"/>
                <a:cs typeface="Times New Roman"/>
              </a:rPr>
              <a:t>the column </a:t>
            </a:r>
            <a:r>
              <a:rPr sz="1450" spc="-25" dirty="0">
                <a:latin typeface="Times New Roman"/>
                <a:cs typeface="Times New Roman"/>
              </a:rPr>
              <a:t>‘Year’ </a:t>
            </a:r>
            <a:r>
              <a:rPr sz="1450" spc="-10" dirty="0">
                <a:latin typeface="Times New Roman"/>
                <a:cs typeface="Times New Roman"/>
              </a:rPr>
              <a:t>with  the newest cars at the top. This is because the modifier DESC, </a:t>
            </a:r>
            <a:r>
              <a:rPr sz="1450" spc="-5" dirty="0">
                <a:latin typeface="Times New Roman"/>
                <a:cs typeface="Times New Roman"/>
              </a:rPr>
              <a:t>or </a:t>
            </a:r>
            <a:r>
              <a:rPr sz="1450" spc="-10" dirty="0">
                <a:latin typeface="Times New Roman"/>
                <a:cs typeface="Times New Roman"/>
              </a:rPr>
              <a:t>descending, is placed  at the end </a:t>
            </a:r>
            <a:r>
              <a:rPr sz="1450" spc="-5" dirty="0">
                <a:latin typeface="Times New Roman"/>
                <a:cs typeface="Times New Roman"/>
              </a:rPr>
              <a:t>of </a:t>
            </a:r>
            <a:r>
              <a:rPr sz="1450" spc="-10" dirty="0">
                <a:latin typeface="Times New Roman"/>
                <a:cs typeface="Times New Roman"/>
              </a:rPr>
              <a:t>the</a:t>
            </a:r>
            <a:r>
              <a:rPr sz="1450" spc="5" dirty="0">
                <a:latin typeface="Times New Roman"/>
                <a:cs typeface="Times New Roman"/>
              </a:rPr>
              <a:t> </a:t>
            </a:r>
            <a:r>
              <a:rPr sz="1450" spc="-10" dirty="0">
                <a:latin typeface="Times New Roman"/>
                <a:cs typeface="Times New Roman"/>
              </a:rPr>
              <a:t>command.</a:t>
            </a:r>
            <a:endParaRPr sz="1450">
              <a:latin typeface="Times New Roman"/>
              <a:cs typeface="Times New Roman"/>
            </a:endParaRPr>
          </a:p>
        </p:txBody>
      </p:sp>
      <p:sp>
        <p:nvSpPr>
          <p:cNvPr id="8" name="object 8"/>
          <p:cNvSpPr/>
          <p:nvPr/>
        </p:nvSpPr>
        <p:spPr>
          <a:xfrm>
            <a:off x="1417018" y="9631025"/>
            <a:ext cx="4735105" cy="42987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673270"/>
            <a:ext cx="6400165" cy="9677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above statement should display the automobiles in order </a:t>
            </a:r>
            <a:r>
              <a:rPr sz="1450" spc="-5" dirty="0">
                <a:latin typeface="Times New Roman"/>
                <a:cs typeface="Times New Roman"/>
              </a:rPr>
              <a:t>of </a:t>
            </a:r>
            <a:r>
              <a:rPr sz="1450" spc="-10" dirty="0">
                <a:latin typeface="Times New Roman"/>
                <a:cs typeface="Times New Roman"/>
              </a:rPr>
              <a:t>the column </a:t>
            </a:r>
            <a:r>
              <a:rPr sz="1450" spc="-25" dirty="0">
                <a:latin typeface="Times New Roman"/>
                <a:cs typeface="Times New Roman"/>
              </a:rPr>
              <a:t>‘Year’ </a:t>
            </a:r>
            <a:r>
              <a:rPr sz="1450" spc="-10" dirty="0">
                <a:latin typeface="Times New Roman"/>
                <a:cs typeface="Times New Roman"/>
              </a:rPr>
              <a:t>with  the oldest cars at the top. This is because the modifier ASC, </a:t>
            </a:r>
            <a:r>
              <a:rPr sz="1450" spc="-5" dirty="0">
                <a:latin typeface="Times New Roman"/>
                <a:cs typeface="Times New Roman"/>
              </a:rPr>
              <a:t>or </a:t>
            </a:r>
            <a:r>
              <a:rPr sz="1450" spc="-10" dirty="0">
                <a:latin typeface="Times New Roman"/>
                <a:cs typeface="Times New Roman"/>
              </a:rPr>
              <a:t>ascending, is placed at  the end </a:t>
            </a:r>
            <a:r>
              <a:rPr sz="1450" spc="-5" dirty="0">
                <a:latin typeface="Times New Roman"/>
                <a:cs typeface="Times New Roman"/>
              </a:rPr>
              <a:t>of </a:t>
            </a:r>
            <a:r>
              <a:rPr sz="1450" spc="-10" dirty="0">
                <a:latin typeface="Times New Roman"/>
                <a:cs typeface="Times New Roman"/>
              </a:rPr>
              <a:t>the</a:t>
            </a:r>
            <a:r>
              <a:rPr sz="1450" dirty="0">
                <a:latin typeface="Times New Roman"/>
                <a:cs typeface="Times New Roman"/>
              </a:rPr>
              <a:t> </a:t>
            </a:r>
            <a:r>
              <a:rPr sz="1450" spc="-10" dirty="0">
                <a:latin typeface="Times New Roman"/>
                <a:cs typeface="Times New Roman"/>
              </a:rPr>
              <a:t>command.</a:t>
            </a:r>
            <a:endParaRPr sz="1450">
              <a:latin typeface="Times New Roman"/>
              <a:cs typeface="Times New Roman"/>
            </a:endParaRPr>
          </a:p>
          <a:p>
            <a:pPr marL="12700">
              <a:lnSpc>
                <a:spcPct val="100000"/>
              </a:lnSpc>
              <a:spcBef>
                <a:spcPts val="590"/>
              </a:spcBef>
            </a:pPr>
            <a:r>
              <a:rPr sz="1450" spc="-10" dirty="0">
                <a:latin typeface="Times New Roman"/>
                <a:cs typeface="Times New Roman"/>
              </a:rPr>
              <a:t>The </a:t>
            </a:r>
            <a:r>
              <a:rPr sz="1450" spc="-15" dirty="0">
                <a:latin typeface="Times New Roman"/>
                <a:cs typeface="Times New Roman"/>
              </a:rPr>
              <a:t>ORDER </a:t>
            </a:r>
            <a:r>
              <a:rPr sz="1450" spc="-10" dirty="0">
                <a:latin typeface="Times New Roman"/>
                <a:cs typeface="Times New Roman"/>
              </a:rPr>
              <a:t>BY modifier can also </a:t>
            </a:r>
            <a:r>
              <a:rPr sz="1450" spc="-5" dirty="0">
                <a:latin typeface="Times New Roman"/>
                <a:cs typeface="Times New Roman"/>
              </a:rPr>
              <a:t>be </a:t>
            </a:r>
            <a:r>
              <a:rPr sz="1450" spc="-10" dirty="0">
                <a:latin typeface="Times New Roman"/>
                <a:cs typeface="Times New Roman"/>
              </a:rPr>
              <a:t>used with </a:t>
            </a:r>
            <a:r>
              <a:rPr sz="1450" spc="-5" dirty="0">
                <a:latin typeface="Times New Roman"/>
                <a:cs typeface="Times New Roman"/>
              </a:rPr>
              <a:t>a </a:t>
            </a:r>
            <a:r>
              <a:rPr sz="1450" spc="-15" dirty="0">
                <a:latin typeface="Times New Roman"/>
                <a:cs typeface="Times New Roman"/>
              </a:rPr>
              <a:t>WHERE </a:t>
            </a:r>
            <a:r>
              <a:rPr sz="1450" spc="-10" dirty="0">
                <a:latin typeface="Times New Roman"/>
                <a:cs typeface="Times New Roman"/>
              </a:rPr>
              <a:t>statement such</a:t>
            </a:r>
            <a:r>
              <a:rPr sz="1450" spc="10" dirty="0">
                <a:latin typeface="Times New Roman"/>
                <a:cs typeface="Times New Roman"/>
              </a:rPr>
              <a:t> </a:t>
            </a:r>
            <a:r>
              <a:rPr sz="1450" spc="-10" dirty="0">
                <a:latin typeface="Times New Roman"/>
                <a:cs typeface="Times New Roman"/>
              </a:rPr>
              <a:t>as:</a:t>
            </a:r>
            <a:endParaRPr sz="1450">
              <a:latin typeface="Times New Roman"/>
              <a:cs typeface="Times New Roman"/>
            </a:endParaRPr>
          </a:p>
        </p:txBody>
      </p:sp>
      <p:sp>
        <p:nvSpPr>
          <p:cNvPr id="3" name="object 3"/>
          <p:cNvSpPr/>
          <p:nvPr/>
        </p:nvSpPr>
        <p:spPr>
          <a:xfrm>
            <a:off x="1417018" y="1728645"/>
            <a:ext cx="4735105" cy="44816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475085"/>
            <a:ext cx="6440805" cy="2897505"/>
          </a:xfrm>
          <a:prstGeom prst="rect">
            <a:avLst/>
          </a:prstGeom>
        </p:spPr>
        <p:txBody>
          <a:bodyPr vert="horz" wrap="square" lIns="0" tIns="11430" rIns="0" bIns="0" rtlCol="0">
            <a:spAutoFit/>
          </a:bodyPr>
          <a:lstStyle/>
          <a:p>
            <a:pPr marL="12700">
              <a:lnSpc>
                <a:spcPts val="1700"/>
              </a:lnSpc>
              <a:spcBef>
                <a:spcPts val="90"/>
              </a:spcBef>
            </a:pPr>
            <a:r>
              <a:rPr sz="1450" spc="-10" dirty="0">
                <a:latin typeface="Times New Roman"/>
                <a:cs typeface="Times New Roman"/>
              </a:rPr>
              <a:t>Just remember that the </a:t>
            </a:r>
            <a:r>
              <a:rPr sz="1450" b="1" spc="-15" dirty="0">
                <a:latin typeface="Times New Roman"/>
                <a:cs typeface="Times New Roman"/>
              </a:rPr>
              <a:t>WHERE </a:t>
            </a:r>
            <a:r>
              <a:rPr sz="1450" spc="-10" dirty="0">
                <a:latin typeface="Times New Roman"/>
                <a:cs typeface="Times New Roman"/>
              </a:rPr>
              <a:t>command always goes </a:t>
            </a:r>
            <a:r>
              <a:rPr sz="1450" b="1" spc="-15" dirty="0">
                <a:latin typeface="Times New Roman"/>
                <a:cs typeface="Times New Roman"/>
              </a:rPr>
              <a:t>before </a:t>
            </a:r>
            <a:r>
              <a:rPr sz="1450" spc="-10" dirty="0">
                <a:latin typeface="Times New Roman"/>
                <a:cs typeface="Times New Roman"/>
              </a:rPr>
              <a:t>the </a:t>
            </a:r>
            <a:r>
              <a:rPr sz="1450" b="1" spc="-15" dirty="0">
                <a:latin typeface="Times New Roman"/>
                <a:cs typeface="Times New Roman"/>
              </a:rPr>
              <a:t>ORDER</a:t>
            </a:r>
            <a:r>
              <a:rPr sz="1450" b="1" spc="75" dirty="0">
                <a:latin typeface="Times New Roman"/>
                <a:cs typeface="Times New Roman"/>
              </a:rPr>
              <a:t> </a:t>
            </a:r>
            <a:r>
              <a:rPr sz="1450" b="1" spc="-10" dirty="0">
                <a:latin typeface="Times New Roman"/>
                <a:cs typeface="Times New Roman"/>
              </a:rPr>
              <a:t>BY</a:t>
            </a:r>
            <a:endParaRPr sz="1450">
              <a:latin typeface="Times New Roman"/>
              <a:cs typeface="Times New Roman"/>
            </a:endParaRPr>
          </a:p>
          <a:p>
            <a:pPr marL="12700">
              <a:lnSpc>
                <a:spcPts val="1700"/>
              </a:lnSpc>
            </a:pPr>
            <a:r>
              <a:rPr sz="1450" spc="-10" dirty="0">
                <a:latin typeface="Times New Roman"/>
                <a:cs typeface="Times New Roman"/>
              </a:rPr>
              <a:t>command. If you mix them </a:t>
            </a:r>
            <a:r>
              <a:rPr sz="1450" spc="-5" dirty="0">
                <a:latin typeface="Times New Roman"/>
                <a:cs typeface="Times New Roman"/>
              </a:rPr>
              <a:t>up, </a:t>
            </a:r>
            <a:r>
              <a:rPr sz="1450" spc="-10" dirty="0">
                <a:latin typeface="Times New Roman"/>
                <a:cs typeface="Times New Roman"/>
              </a:rPr>
              <a:t>you will get an</a:t>
            </a:r>
            <a:r>
              <a:rPr sz="1450" spc="35" dirty="0">
                <a:latin typeface="Times New Roman"/>
                <a:cs typeface="Times New Roman"/>
              </a:rPr>
              <a:t> </a:t>
            </a:r>
            <a:r>
              <a:rPr sz="1450" spc="-25" dirty="0">
                <a:latin typeface="Times New Roman"/>
                <a:cs typeface="Times New Roman"/>
              </a:rPr>
              <a:t>error.</a:t>
            </a:r>
            <a:endParaRPr sz="1450">
              <a:latin typeface="Times New Roman"/>
              <a:cs typeface="Times New Roman"/>
            </a:endParaRPr>
          </a:p>
          <a:p>
            <a:pPr marL="12700" marR="5080">
              <a:lnSpc>
                <a:spcPts val="1660"/>
              </a:lnSpc>
              <a:spcBef>
                <a:spcPts val="755"/>
              </a:spcBef>
            </a:pPr>
            <a:r>
              <a:rPr sz="1450" spc="-60" dirty="0">
                <a:latin typeface="Times New Roman"/>
                <a:cs typeface="Times New Roman"/>
              </a:rPr>
              <a:t>To </a:t>
            </a:r>
            <a:r>
              <a:rPr sz="1450" spc="-10" dirty="0">
                <a:latin typeface="Times New Roman"/>
                <a:cs typeface="Times New Roman"/>
              </a:rPr>
              <a:t>limit how many results you receive in an </a:t>
            </a:r>
            <a:r>
              <a:rPr sz="1450" spc="-15" dirty="0">
                <a:latin typeface="Times New Roman"/>
                <a:cs typeface="Times New Roman"/>
              </a:rPr>
              <a:t>ORDER </a:t>
            </a:r>
            <a:r>
              <a:rPr sz="1450" spc="-10" dirty="0">
                <a:latin typeface="Times New Roman"/>
                <a:cs typeface="Times New Roman"/>
              </a:rPr>
              <a:t>BY statement, use the limit clause  after you write ‘asc’ </a:t>
            </a:r>
            <a:r>
              <a:rPr sz="1450" spc="-5" dirty="0">
                <a:latin typeface="Times New Roman"/>
                <a:cs typeface="Times New Roman"/>
              </a:rPr>
              <a:t>or </a:t>
            </a:r>
            <a:r>
              <a:rPr sz="1450" spc="-10" dirty="0">
                <a:latin typeface="Times New Roman"/>
                <a:cs typeface="Times New Roman"/>
              </a:rPr>
              <a:t>‘desc’, such</a:t>
            </a:r>
            <a:r>
              <a:rPr sz="1450" spc="-90" dirty="0">
                <a:latin typeface="Times New Roman"/>
                <a:cs typeface="Times New Roman"/>
              </a:rPr>
              <a:t> </a:t>
            </a:r>
            <a:r>
              <a:rPr sz="1450" spc="-10" dirty="0">
                <a:latin typeface="Times New Roman"/>
                <a:cs typeface="Times New Roman"/>
              </a:rPr>
              <a:t>as</a:t>
            </a:r>
            <a:endParaRPr sz="1450">
              <a:latin typeface="Times New Roman"/>
              <a:cs typeface="Times New Roman"/>
            </a:endParaRPr>
          </a:p>
          <a:p>
            <a:pPr marL="12700" marR="1609725" algn="just">
              <a:lnSpc>
                <a:spcPts val="2380"/>
              </a:lnSpc>
              <a:spcBef>
                <a:spcPts val="140"/>
              </a:spcBef>
            </a:pPr>
            <a:r>
              <a:rPr sz="1450" spc="-15" dirty="0">
                <a:latin typeface="Times New Roman"/>
                <a:cs typeface="Times New Roman"/>
              </a:rPr>
              <a:t>SELECT </a:t>
            </a:r>
            <a:r>
              <a:rPr sz="1450" spc="-10" dirty="0">
                <a:latin typeface="Times New Roman"/>
                <a:cs typeface="Times New Roman"/>
              </a:rPr>
              <a:t>* </a:t>
            </a:r>
            <a:r>
              <a:rPr sz="1450" spc="-15" dirty="0">
                <a:latin typeface="Times New Roman"/>
                <a:cs typeface="Times New Roman"/>
              </a:rPr>
              <a:t>FROM </a:t>
            </a:r>
            <a:r>
              <a:rPr sz="1450" spc="-10" dirty="0">
                <a:latin typeface="Times New Roman"/>
                <a:cs typeface="Times New Roman"/>
              </a:rPr>
              <a:t>inventory </a:t>
            </a:r>
            <a:r>
              <a:rPr sz="1450" spc="-15" dirty="0">
                <a:latin typeface="Times New Roman"/>
                <a:cs typeface="Times New Roman"/>
              </a:rPr>
              <a:t>ORDER </a:t>
            </a:r>
            <a:r>
              <a:rPr sz="1450" spc="-10" dirty="0">
                <a:latin typeface="Times New Roman"/>
                <a:cs typeface="Times New Roman"/>
              </a:rPr>
              <a:t>BY </a:t>
            </a:r>
            <a:r>
              <a:rPr sz="1450" spc="-15" dirty="0">
                <a:latin typeface="Times New Roman"/>
                <a:cs typeface="Times New Roman"/>
              </a:rPr>
              <a:t>YEAR DESC </a:t>
            </a:r>
            <a:r>
              <a:rPr sz="1450" spc="-10" dirty="0">
                <a:latin typeface="Times New Roman"/>
                <a:cs typeface="Times New Roman"/>
              </a:rPr>
              <a:t>limit </a:t>
            </a:r>
            <a:r>
              <a:rPr sz="1450" spc="-5" dirty="0">
                <a:latin typeface="Times New Roman"/>
                <a:cs typeface="Times New Roman"/>
              </a:rPr>
              <a:t>10;  </a:t>
            </a:r>
            <a:r>
              <a:rPr sz="1450" spc="-10" dirty="0">
                <a:latin typeface="Times New Roman"/>
                <a:cs typeface="Times New Roman"/>
              </a:rPr>
              <a:t>The number after limit determines how many results are returned.  </a:t>
            </a:r>
            <a:r>
              <a:rPr sz="1450" b="1" i="1" spc="-25" dirty="0">
                <a:solidFill>
                  <a:srgbClr val="003366"/>
                </a:solidFill>
                <a:latin typeface="Times New Roman"/>
                <a:cs typeface="Times New Roman"/>
              </a:rPr>
              <a:t>UPDATE</a:t>
            </a:r>
            <a:r>
              <a:rPr sz="1450" b="1" i="1" spc="-10" dirty="0">
                <a:solidFill>
                  <a:srgbClr val="003366"/>
                </a:solidFill>
                <a:latin typeface="Times New Roman"/>
                <a:cs typeface="Times New Roman"/>
              </a:rPr>
              <a:t> Statements</a:t>
            </a:r>
            <a:endParaRPr sz="1450">
              <a:latin typeface="Times New Roman"/>
              <a:cs typeface="Times New Roman"/>
            </a:endParaRPr>
          </a:p>
          <a:p>
            <a:pPr marL="12700" marR="165100">
              <a:lnSpc>
                <a:spcPts val="1660"/>
              </a:lnSpc>
              <a:spcBef>
                <a:spcPts val="565"/>
              </a:spcBef>
            </a:pPr>
            <a:r>
              <a:rPr sz="1450" spc="-60" dirty="0">
                <a:latin typeface="Times New Roman"/>
                <a:cs typeface="Times New Roman"/>
              </a:rPr>
              <a:t>To </a:t>
            </a:r>
            <a:r>
              <a:rPr sz="1450" spc="-10" dirty="0">
                <a:latin typeface="Times New Roman"/>
                <a:cs typeface="Times New Roman"/>
              </a:rPr>
              <a:t>update existing records in </a:t>
            </a:r>
            <a:r>
              <a:rPr sz="1450" spc="-5" dirty="0">
                <a:latin typeface="Times New Roman"/>
                <a:cs typeface="Times New Roman"/>
              </a:rPr>
              <a:t>a </a:t>
            </a:r>
            <a:r>
              <a:rPr sz="1450" spc="-10" dirty="0">
                <a:latin typeface="Times New Roman"/>
                <a:cs typeface="Times New Roman"/>
              </a:rPr>
              <a:t>database, you use the </a:t>
            </a:r>
            <a:r>
              <a:rPr sz="1450" spc="-40" dirty="0">
                <a:latin typeface="Times New Roman"/>
                <a:cs typeface="Times New Roman"/>
              </a:rPr>
              <a:t>UPDATE </a:t>
            </a:r>
            <a:r>
              <a:rPr sz="1450" spc="-10" dirty="0">
                <a:latin typeface="Times New Roman"/>
                <a:cs typeface="Times New Roman"/>
              </a:rPr>
              <a:t>statement. This would  </a:t>
            </a:r>
            <a:r>
              <a:rPr sz="1450" spc="-5" dirty="0">
                <a:latin typeface="Times New Roman"/>
                <a:cs typeface="Times New Roman"/>
              </a:rPr>
              <a:t>be </a:t>
            </a:r>
            <a:r>
              <a:rPr sz="1450" spc="-10" dirty="0">
                <a:latin typeface="Times New Roman"/>
                <a:cs typeface="Times New Roman"/>
              </a:rPr>
              <a:t>useful, for example, when </a:t>
            </a:r>
            <a:r>
              <a:rPr sz="1450" spc="-5" dirty="0">
                <a:latin typeface="Times New Roman"/>
                <a:cs typeface="Times New Roman"/>
              </a:rPr>
              <a:t>a </a:t>
            </a:r>
            <a:r>
              <a:rPr sz="1450" spc="-10" dirty="0">
                <a:latin typeface="Times New Roman"/>
                <a:cs typeface="Times New Roman"/>
              </a:rPr>
              <a:t>car in the inventory goes on sale with </a:t>
            </a:r>
            <a:r>
              <a:rPr sz="1450" spc="-5" dirty="0">
                <a:latin typeface="Times New Roman"/>
                <a:cs typeface="Times New Roman"/>
              </a:rPr>
              <a:t>a </a:t>
            </a:r>
            <a:r>
              <a:rPr sz="1450" spc="-10" dirty="0">
                <a:latin typeface="Times New Roman"/>
                <a:cs typeface="Times New Roman"/>
              </a:rPr>
              <a:t>lower asking  price.</a:t>
            </a:r>
            <a:endParaRPr sz="1450">
              <a:latin typeface="Times New Roman"/>
              <a:cs typeface="Times New Roman"/>
            </a:endParaRPr>
          </a:p>
          <a:p>
            <a:pPr marL="12700">
              <a:lnSpc>
                <a:spcPct val="100000"/>
              </a:lnSpc>
              <a:spcBef>
                <a:spcPts val="590"/>
              </a:spcBef>
            </a:pPr>
            <a:r>
              <a:rPr sz="1450" spc="-10" dirty="0">
                <a:latin typeface="Times New Roman"/>
                <a:cs typeface="Times New Roman"/>
              </a:rPr>
              <a:t>The syntax for an update statement</a:t>
            </a:r>
            <a:r>
              <a:rPr sz="1450" spc="15" dirty="0">
                <a:latin typeface="Times New Roman"/>
                <a:cs typeface="Times New Roman"/>
              </a:rPr>
              <a:t> </a:t>
            </a:r>
            <a:r>
              <a:rPr sz="1450" spc="-10" dirty="0">
                <a:latin typeface="Times New Roman"/>
                <a:cs typeface="Times New Roman"/>
              </a:rPr>
              <a:t>is</a:t>
            </a:r>
            <a:endParaRPr sz="1450">
              <a:latin typeface="Times New Roman"/>
              <a:cs typeface="Times New Roman"/>
            </a:endParaRPr>
          </a:p>
        </p:txBody>
      </p:sp>
      <p:sp>
        <p:nvSpPr>
          <p:cNvPr id="5" name="object 5"/>
          <p:cNvSpPr/>
          <p:nvPr/>
        </p:nvSpPr>
        <p:spPr>
          <a:xfrm>
            <a:off x="1490147" y="5460324"/>
            <a:ext cx="4579706" cy="123474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6984198"/>
            <a:ext cx="6245225" cy="245110"/>
          </a:xfrm>
          <a:prstGeom prst="rect">
            <a:avLst/>
          </a:prstGeom>
        </p:spPr>
        <p:txBody>
          <a:bodyPr vert="horz" wrap="square" lIns="0" tIns="11430" rIns="0" bIns="0" rtlCol="0">
            <a:spAutoFit/>
          </a:bodyPr>
          <a:lstStyle/>
          <a:p>
            <a:pPr marL="12700">
              <a:lnSpc>
                <a:spcPct val="100000"/>
              </a:lnSpc>
              <a:spcBef>
                <a:spcPts val="90"/>
              </a:spcBef>
            </a:pPr>
            <a:r>
              <a:rPr sz="1450" spc="-60" dirty="0">
                <a:latin typeface="Times New Roman"/>
                <a:cs typeface="Times New Roman"/>
              </a:rPr>
              <a:t>To </a:t>
            </a:r>
            <a:r>
              <a:rPr sz="1450" spc="-10" dirty="0">
                <a:latin typeface="Times New Roman"/>
                <a:cs typeface="Times New Roman"/>
              </a:rPr>
              <a:t>change the asking price for </a:t>
            </a:r>
            <a:r>
              <a:rPr sz="1450" spc="-5" dirty="0">
                <a:latin typeface="Times New Roman"/>
                <a:cs typeface="Times New Roman"/>
              </a:rPr>
              <a:t>a </a:t>
            </a:r>
            <a:r>
              <a:rPr sz="1450" spc="-10" dirty="0">
                <a:latin typeface="Times New Roman"/>
                <a:cs typeface="Times New Roman"/>
              </a:rPr>
              <a:t>car in </a:t>
            </a:r>
            <a:r>
              <a:rPr sz="1450" spc="-5" dirty="0">
                <a:latin typeface="Times New Roman"/>
                <a:cs typeface="Times New Roman"/>
              </a:rPr>
              <a:t>our </a:t>
            </a:r>
            <a:r>
              <a:rPr sz="1450" spc="-10" dirty="0">
                <a:latin typeface="Times New Roman"/>
                <a:cs typeface="Times New Roman"/>
              </a:rPr>
              <a:t>database, you can use </a:t>
            </a:r>
            <a:r>
              <a:rPr sz="1450" spc="-5" dirty="0">
                <a:latin typeface="Times New Roman"/>
                <a:cs typeface="Times New Roman"/>
              </a:rPr>
              <a:t>a </a:t>
            </a:r>
            <a:r>
              <a:rPr sz="1450" spc="-10" dirty="0">
                <a:latin typeface="Times New Roman"/>
                <a:cs typeface="Times New Roman"/>
              </a:rPr>
              <a:t>statement such</a:t>
            </a:r>
            <a:r>
              <a:rPr sz="1450" spc="185" dirty="0">
                <a:latin typeface="Times New Roman"/>
                <a:cs typeface="Times New Roman"/>
              </a:rPr>
              <a:t> </a:t>
            </a:r>
            <a:r>
              <a:rPr sz="1450" spc="-10" dirty="0">
                <a:latin typeface="Times New Roman"/>
                <a:cs typeface="Times New Roman"/>
              </a:rPr>
              <a:t>as:</a:t>
            </a:r>
            <a:endParaRPr sz="1450">
              <a:latin typeface="Times New Roman"/>
              <a:cs typeface="Times New Roman"/>
            </a:endParaRPr>
          </a:p>
        </p:txBody>
      </p:sp>
      <p:sp>
        <p:nvSpPr>
          <p:cNvPr id="7" name="object 7"/>
          <p:cNvSpPr/>
          <p:nvPr/>
        </p:nvSpPr>
        <p:spPr>
          <a:xfrm>
            <a:off x="1407877" y="7317018"/>
            <a:ext cx="4744246" cy="67682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18181" y="8273823"/>
            <a:ext cx="6417310" cy="839469"/>
          </a:xfrm>
          <a:prstGeom prst="rect">
            <a:avLst/>
          </a:prstGeom>
        </p:spPr>
        <p:txBody>
          <a:bodyPr vert="horz" wrap="square" lIns="0" tIns="93345" rIns="0" bIns="0" rtlCol="0">
            <a:spAutoFit/>
          </a:bodyPr>
          <a:lstStyle/>
          <a:p>
            <a:pPr marL="12700">
              <a:lnSpc>
                <a:spcPct val="100000"/>
              </a:lnSpc>
              <a:spcBef>
                <a:spcPts val="735"/>
              </a:spcBef>
            </a:pPr>
            <a:r>
              <a:rPr sz="1450" b="1" i="1" spc="-15" dirty="0">
                <a:solidFill>
                  <a:srgbClr val="003366"/>
                </a:solidFill>
                <a:latin typeface="Times New Roman"/>
                <a:cs typeface="Times New Roman"/>
              </a:rPr>
              <a:t>DELETE</a:t>
            </a:r>
            <a:r>
              <a:rPr sz="1450" b="1" i="1" spc="-10" dirty="0">
                <a:solidFill>
                  <a:srgbClr val="003366"/>
                </a:solidFill>
                <a:latin typeface="Times New Roman"/>
                <a:cs typeface="Times New Roman"/>
              </a:rPr>
              <a:t> Statements</a:t>
            </a:r>
            <a:endParaRPr sz="1450">
              <a:latin typeface="Times New Roman"/>
              <a:cs typeface="Times New Roman"/>
            </a:endParaRPr>
          </a:p>
          <a:p>
            <a:pPr marL="12700" marR="5080">
              <a:lnSpc>
                <a:spcPts val="1660"/>
              </a:lnSpc>
              <a:spcBef>
                <a:spcPts val="760"/>
              </a:spcBef>
            </a:pPr>
            <a:r>
              <a:rPr sz="1450" spc="-60" dirty="0">
                <a:latin typeface="Times New Roman"/>
                <a:cs typeface="Times New Roman"/>
              </a:rPr>
              <a:t>To </a:t>
            </a:r>
            <a:r>
              <a:rPr sz="1450" spc="-10" dirty="0">
                <a:latin typeface="Times New Roman"/>
                <a:cs typeface="Times New Roman"/>
              </a:rPr>
              <a:t>delete records from </a:t>
            </a:r>
            <a:r>
              <a:rPr sz="1450" spc="-5" dirty="0">
                <a:latin typeface="Times New Roman"/>
                <a:cs typeface="Times New Roman"/>
              </a:rPr>
              <a:t>a </a:t>
            </a:r>
            <a:r>
              <a:rPr sz="1450" spc="-10" dirty="0">
                <a:latin typeface="Times New Roman"/>
                <a:cs typeface="Times New Roman"/>
              </a:rPr>
              <a:t>database you use the </a:t>
            </a:r>
            <a:r>
              <a:rPr sz="1450" b="1" spc="-15" dirty="0">
                <a:latin typeface="Times New Roman"/>
                <a:cs typeface="Times New Roman"/>
              </a:rPr>
              <a:t>DELETE </a:t>
            </a:r>
            <a:r>
              <a:rPr sz="1450" spc="-10" dirty="0">
                <a:latin typeface="Times New Roman"/>
                <a:cs typeface="Times New Roman"/>
              </a:rPr>
              <a:t>statement, specifying the table  name and </a:t>
            </a:r>
            <a:r>
              <a:rPr sz="1450" spc="-5" dirty="0">
                <a:latin typeface="Times New Roman"/>
                <a:cs typeface="Times New Roman"/>
              </a:rPr>
              <a:t>a </a:t>
            </a:r>
            <a:r>
              <a:rPr sz="1450" spc="-15" dirty="0">
                <a:latin typeface="Times New Roman"/>
                <a:cs typeface="Times New Roman"/>
              </a:rPr>
              <a:t>WHERE </a:t>
            </a:r>
            <a:r>
              <a:rPr sz="1450" spc="-10" dirty="0">
                <a:latin typeface="Times New Roman"/>
                <a:cs typeface="Times New Roman"/>
              </a:rPr>
              <a:t>clause that specifies which records to</a:t>
            </a:r>
            <a:r>
              <a:rPr sz="1450" spc="45" dirty="0">
                <a:latin typeface="Times New Roman"/>
                <a:cs typeface="Times New Roman"/>
              </a:rPr>
              <a:t> </a:t>
            </a:r>
            <a:r>
              <a:rPr sz="1450" spc="-10" dirty="0">
                <a:latin typeface="Times New Roman"/>
                <a:cs typeface="Times New Roman"/>
              </a:rPr>
              <a:t>delete.</a:t>
            </a:r>
            <a:endParaRPr sz="1450">
              <a:latin typeface="Times New Roman"/>
              <a:cs typeface="Times New Roman"/>
            </a:endParaRPr>
          </a:p>
        </p:txBody>
      </p:sp>
      <p:sp>
        <p:nvSpPr>
          <p:cNvPr id="9" name="object 9"/>
          <p:cNvSpPr/>
          <p:nvPr/>
        </p:nvSpPr>
        <p:spPr>
          <a:xfrm>
            <a:off x="1800946" y="9201150"/>
            <a:ext cx="3967250" cy="81401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673270"/>
            <a:ext cx="629348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For example, to delete the Caravan cars from the inventory you could use </a:t>
            </a:r>
            <a:r>
              <a:rPr sz="1450" spc="-5" dirty="0">
                <a:latin typeface="Times New Roman"/>
                <a:cs typeface="Times New Roman"/>
              </a:rPr>
              <a:t>a </a:t>
            </a:r>
            <a:r>
              <a:rPr sz="1450" spc="-10" dirty="0">
                <a:latin typeface="Times New Roman"/>
                <a:cs typeface="Times New Roman"/>
              </a:rPr>
              <a:t>command  similar to</a:t>
            </a:r>
            <a:endParaRPr sz="1450">
              <a:latin typeface="Times New Roman"/>
              <a:cs typeface="Times New Roman"/>
            </a:endParaRPr>
          </a:p>
        </p:txBody>
      </p:sp>
      <p:sp>
        <p:nvSpPr>
          <p:cNvPr id="3" name="object 3"/>
          <p:cNvSpPr/>
          <p:nvPr/>
        </p:nvSpPr>
        <p:spPr>
          <a:xfrm>
            <a:off x="1343889" y="1216453"/>
            <a:ext cx="4872222" cy="23780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1752530"/>
            <a:ext cx="627316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If you wanted to delete everything from </a:t>
            </a:r>
            <a:r>
              <a:rPr sz="1450" spc="-5" dirty="0">
                <a:latin typeface="Times New Roman"/>
                <a:cs typeface="Times New Roman"/>
              </a:rPr>
              <a:t>a </a:t>
            </a:r>
            <a:r>
              <a:rPr sz="1450" spc="-10" dirty="0">
                <a:latin typeface="Times New Roman"/>
                <a:cs typeface="Times New Roman"/>
              </a:rPr>
              <a:t>database table, you could skip the </a:t>
            </a:r>
            <a:r>
              <a:rPr sz="1450" spc="-15" dirty="0">
                <a:latin typeface="Times New Roman"/>
                <a:cs typeface="Times New Roman"/>
              </a:rPr>
              <a:t>WHERE  </a:t>
            </a:r>
            <a:r>
              <a:rPr sz="1450" spc="-10" dirty="0">
                <a:latin typeface="Times New Roman"/>
                <a:cs typeface="Times New Roman"/>
              </a:rPr>
              <a:t>clause and use </a:t>
            </a:r>
            <a:r>
              <a:rPr sz="1450" spc="-5" dirty="0">
                <a:latin typeface="Times New Roman"/>
                <a:cs typeface="Times New Roman"/>
              </a:rPr>
              <a:t>our </a:t>
            </a:r>
            <a:r>
              <a:rPr sz="1450" spc="-10" dirty="0">
                <a:latin typeface="Times New Roman"/>
                <a:cs typeface="Times New Roman"/>
              </a:rPr>
              <a:t>friend the wildcard with </a:t>
            </a:r>
            <a:r>
              <a:rPr sz="1450" spc="-5" dirty="0">
                <a:latin typeface="Times New Roman"/>
                <a:cs typeface="Times New Roman"/>
              </a:rPr>
              <a:t>a </a:t>
            </a:r>
            <a:r>
              <a:rPr sz="1450" spc="-10" dirty="0">
                <a:latin typeface="Times New Roman"/>
                <a:cs typeface="Times New Roman"/>
              </a:rPr>
              <a:t>statement</a:t>
            </a:r>
            <a:r>
              <a:rPr sz="1450" spc="30" dirty="0">
                <a:latin typeface="Times New Roman"/>
                <a:cs typeface="Times New Roman"/>
              </a:rPr>
              <a:t> </a:t>
            </a:r>
            <a:r>
              <a:rPr sz="1450" spc="-10" dirty="0">
                <a:latin typeface="Times New Roman"/>
                <a:cs typeface="Times New Roman"/>
              </a:rPr>
              <a:t>like</a:t>
            </a:r>
            <a:endParaRPr sz="1450">
              <a:latin typeface="Times New Roman"/>
              <a:cs typeface="Times New Roman"/>
            </a:endParaRPr>
          </a:p>
        </p:txBody>
      </p:sp>
      <p:sp>
        <p:nvSpPr>
          <p:cNvPr id="5" name="object 5"/>
          <p:cNvSpPr/>
          <p:nvPr/>
        </p:nvSpPr>
        <p:spPr>
          <a:xfrm>
            <a:off x="2568800" y="2295714"/>
            <a:ext cx="2431540" cy="21951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170064"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57435"/>
            <a:ext cx="6520180" cy="3935729"/>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Using </a:t>
            </a:r>
            <a:r>
              <a:rPr sz="2000" b="1" spc="5" dirty="0">
                <a:latin typeface="Times New Roman"/>
                <a:cs typeface="Times New Roman"/>
              </a:rPr>
              <a:t>mySQL and PHP</a:t>
            </a:r>
            <a:r>
              <a:rPr sz="2000" b="1" spc="-235" dirty="0">
                <a:latin typeface="Times New Roman"/>
                <a:cs typeface="Times New Roman"/>
              </a:rPr>
              <a:t> </a:t>
            </a:r>
            <a:r>
              <a:rPr sz="2000" b="1" spc="-20" dirty="0">
                <a:latin typeface="Times New Roman"/>
                <a:cs typeface="Times New Roman"/>
              </a:rPr>
              <a:t>Together</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In the previous </a:t>
            </a:r>
            <a:r>
              <a:rPr sz="1450" spc="-15" dirty="0">
                <a:latin typeface="Times New Roman"/>
                <a:cs typeface="Times New Roman"/>
              </a:rPr>
              <a:t>chapter, </a:t>
            </a:r>
            <a:r>
              <a:rPr sz="1450" spc="-10" dirty="0">
                <a:latin typeface="Times New Roman"/>
                <a:cs typeface="Times New Roman"/>
              </a:rPr>
              <a:t>we learned all the basics </a:t>
            </a:r>
            <a:r>
              <a:rPr sz="1450" spc="-5" dirty="0">
                <a:latin typeface="Times New Roman"/>
                <a:cs typeface="Times New Roman"/>
              </a:rPr>
              <a:t>of </a:t>
            </a:r>
            <a:r>
              <a:rPr sz="1450" spc="-10" dirty="0">
                <a:latin typeface="Times New Roman"/>
                <a:cs typeface="Times New Roman"/>
              </a:rPr>
              <a:t>using </a:t>
            </a:r>
            <a:r>
              <a:rPr sz="1450" spc="-5" dirty="0">
                <a:latin typeface="Times New Roman"/>
                <a:cs typeface="Times New Roman"/>
              </a:rPr>
              <a:t>a </a:t>
            </a:r>
            <a:r>
              <a:rPr sz="1450" spc="-10" dirty="0">
                <a:latin typeface="Times New Roman"/>
                <a:cs typeface="Times New Roman"/>
              </a:rPr>
              <a:t>database, in </a:t>
            </a:r>
            <a:r>
              <a:rPr sz="1450" spc="-5" dirty="0">
                <a:latin typeface="Times New Roman"/>
                <a:cs typeface="Times New Roman"/>
              </a:rPr>
              <a:t>our </a:t>
            </a:r>
            <a:r>
              <a:rPr sz="1450" spc="-10" dirty="0">
                <a:latin typeface="Times New Roman"/>
                <a:cs typeface="Times New Roman"/>
              </a:rPr>
              <a:t>case  mySQL. All the SQL statements that we learned so far would likely work with other  database systems, such as Microsoft SQL </a:t>
            </a:r>
            <a:r>
              <a:rPr sz="1450" spc="-20" dirty="0">
                <a:latin typeface="Times New Roman"/>
                <a:cs typeface="Times New Roman"/>
              </a:rPr>
              <a:t>Server. </a:t>
            </a:r>
            <a:r>
              <a:rPr sz="1450" spc="-10" dirty="0">
                <a:latin typeface="Times New Roman"/>
                <a:cs typeface="Times New Roman"/>
              </a:rPr>
              <a:t>In general, common SQL commands  work across all databases. Occasionally you’ll find minor differences, </a:t>
            </a:r>
            <a:r>
              <a:rPr sz="1450" spc="-5" dirty="0">
                <a:latin typeface="Times New Roman"/>
                <a:cs typeface="Times New Roman"/>
              </a:rPr>
              <a:t>but </a:t>
            </a:r>
            <a:r>
              <a:rPr sz="1450" spc="-10" dirty="0">
                <a:latin typeface="Times New Roman"/>
                <a:cs typeface="Times New Roman"/>
              </a:rPr>
              <a:t>other  database systems are beyond the scope </a:t>
            </a:r>
            <a:r>
              <a:rPr sz="1450" spc="-5" dirty="0">
                <a:latin typeface="Times New Roman"/>
                <a:cs typeface="Times New Roman"/>
              </a:rPr>
              <a:t>of </a:t>
            </a:r>
            <a:r>
              <a:rPr sz="1450" spc="-10" dirty="0">
                <a:latin typeface="Times New Roman"/>
                <a:cs typeface="Times New Roman"/>
              </a:rPr>
              <a:t>this</a:t>
            </a:r>
            <a:r>
              <a:rPr sz="1450" spc="25" dirty="0">
                <a:latin typeface="Times New Roman"/>
                <a:cs typeface="Times New Roman"/>
              </a:rPr>
              <a:t> </a:t>
            </a:r>
            <a:r>
              <a:rPr sz="1450" spc="-5" dirty="0">
                <a:latin typeface="Times New Roman"/>
                <a:cs typeface="Times New Roman"/>
              </a:rPr>
              <a:t>book.</a:t>
            </a:r>
            <a:endParaRPr sz="1450">
              <a:latin typeface="Times New Roman"/>
              <a:cs typeface="Times New Roman"/>
            </a:endParaRPr>
          </a:p>
          <a:p>
            <a:pPr marL="186055" marR="214629">
              <a:lnSpc>
                <a:spcPts val="1660"/>
              </a:lnSpc>
              <a:spcBef>
                <a:spcPts val="700"/>
              </a:spcBef>
            </a:pPr>
            <a:r>
              <a:rPr sz="1450" spc="-10" dirty="0">
                <a:latin typeface="Times New Roman"/>
                <a:cs typeface="Times New Roman"/>
              </a:rPr>
              <a:t>Thus far we created </a:t>
            </a:r>
            <a:r>
              <a:rPr sz="1450" spc="-5" dirty="0">
                <a:latin typeface="Times New Roman"/>
                <a:cs typeface="Times New Roman"/>
              </a:rPr>
              <a:t>our </a:t>
            </a:r>
            <a:r>
              <a:rPr sz="1450" spc="-10" dirty="0">
                <a:latin typeface="Times New Roman"/>
                <a:cs typeface="Times New Roman"/>
              </a:rPr>
              <a:t>SQL statements either by hand, </a:t>
            </a:r>
            <a:r>
              <a:rPr sz="1450" spc="-25" dirty="0">
                <a:latin typeface="Times New Roman"/>
                <a:cs typeface="Times New Roman"/>
              </a:rPr>
              <a:t>mostly, </a:t>
            </a:r>
            <a:r>
              <a:rPr sz="1450" spc="-5" dirty="0">
                <a:latin typeface="Times New Roman"/>
                <a:cs typeface="Times New Roman"/>
              </a:rPr>
              <a:t>or </a:t>
            </a:r>
            <a:r>
              <a:rPr sz="1450" spc="-10" dirty="0">
                <a:latin typeface="Times New Roman"/>
                <a:cs typeface="Times New Roman"/>
              </a:rPr>
              <a:t>with the aid </a:t>
            </a:r>
            <a:r>
              <a:rPr sz="1450" spc="-5" dirty="0">
                <a:latin typeface="Times New Roman"/>
                <a:cs typeface="Times New Roman"/>
              </a:rPr>
              <a:t>of  </a:t>
            </a:r>
            <a:r>
              <a:rPr sz="1450" spc="-10" dirty="0">
                <a:latin typeface="Times New Roman"/>
                <a:cs typeface="Times New Roman"/>
              </a:rPr>
              <a:t>phpmyAdmin. In this </a:t>
            </a:r>
            <a:r>
              <a:rPr sz="1450" spc="-15" dirty="0">
                <a:latin typeface="Times New Roman"/>
                <a:cs typeface="Times New Roman"/>
              </a:rPr>
              <a:t>chapter, </a:t>
            </a:r>
            <a:r>
              <a:rPr sz="1450" spc="-10" dirty="0">
                <a:latin typeface="Times New Roman"/>
                <a:cs typeface="Times New Roman"/>
              </a:rPr>
              <a:t>we’re going to use PHP and mySQL </a:t>
            </a:r>
            <a:r>
              <a:rPr sz="1450" spc="-20" dirty="0">
                <a:latin typeface="Times New Roman"/>
                <a:cs typeface="Times New Roman"/>
              </a:rPr>
              <a:t>together. </a:t>
            </a:r>
            <a:r>
              <a:rPr sz="1450" spc="-10" dirty="0">
                <a:latin typeface="Times New Roman"/>
                <a:cs typeface="Times New Roman"/>
              </a:rPr>
              <a:t>This is  where it really starts to get</a:t>
            </a:r>
            <a:r>
              <a:rPr sz="1450" spc="15" dirty="0">
                <a:latin typeface="Times New Roman"/>
                <a:cs typeface="Times New Roman"/>
              </a:rPr>
              <a:t> </a:t>
            </a:r>
            <a:r>
              <a:rPr sz="1450" spc="-5" dirty="0">
                <a:latin typeface="Times New Roman"/>
                <a:cs typeface="Times New Roman"/>
              </a:rPr>
              <a:t>good.</a:t>
            </a:r>
            <a:endParaRPr sz="1450">
              <a:latin typeface="Times New Roman"/>
              <a:cs typeface="Times New Roman"/>
            </a:endParaRPr>
          </a:p>
          <a:p>
            <a:pPr marL="12700">
              <a:lnSpc>
                <a:spcPct val="100000"/>
              </a:lnSpc>
              <a:spcBef>
                <a:spcPts val="675"/>
              </a:spcBef>
            </a:pPr>
            <a:r>
              <a:rPr sz="1650" b="1" dirty="0">
                <a:solidFill>
                  <a:srgbClr val="003366"/>
                </a:solidFill>
                <a:latin typeface="Times New Roman"/>
                <a:cs typeface="Times New Roman"/>
              </a:rPr>
              <a:t>Code!</a:t>
            </a:r>
            <a:endParaRPr sz="1650">
              <a:latin typeface="Times New Roman"/>
              <a:cs typeface="Times New Roman"/>
            </a:endParaRPr>
          </a:p>
          <a:p>
            <a:pPr marL="186055" marR="166370">
              <a:lnSpc>
                <a:spcPts val="1660"/>
              </a:lnSpc>
              <a:spcBef>
                <a:spcPts val="865"/>
              </a:spcBef>
            </a:pPr>
            <a:r>
              <a:rPr sz="1450" spc="-10" dirty="0">
                <a:latin typeface="Times New Roman"/>
                <a:cs typeface="Times New Roman"/>
              </a:rPr>
              <a:t>The PHP code listing that follows will automate all the steps we covered in the prior  chapter to create </a:t>
            </a:r>
            <a:r>
              <a:rPr sz="1450" spc="-5" dirty="0">
                <a:latin typeface="Times New Roman"/>
                <a:cs typeface="Times New Roman"/>
              </a:rPr>
              <a:t>a </a:t>
            </a:r>
            <a:r>
              <a:rPr sz="1450" spc="-10" dirty="0">
                <a:latin typeface="Times New Roman"/>
                <a:cs typeface="Times New Roman"/>
              </a:rPr>
              <a:t>database, create </a:t>
            </a:r>
            <a:r>
              <a:rPr sz="1450" spc="-5" dirty="0">
                <a:latin typeface="Times New Roman"/>
                <a:cs typeface="Times New Roman"/>
              </a:rPr>
              <a:t>a </a:t>
            </a:r>
            <a:r>
              <a:rPr sz="1450" spc="-10" dirty="0">
                <a:latin typeface="Times New Roman"/>
                <a:cs typeface="Times New Roman"/>
              </a:rPr>
              <a:t>table, and insert records into the</a:t>
            </a:r>
            <a:r>
              <a:rPr sz="1450" spc="75" dirty="0">
                <a:latin typeface="Times New Roman"/>
                <a:cs typeface="Times New Roman"/>
              </a:rPr>
              <a:t> </a:t>
            </a:r>
            <a:r>
              <a:rPr sz="1450" spc="-10" dirty="0">
                <a:latin typeface="Times New Roman"/>
                <a:cs typeface="Times New Roman"/>
              </a:rPr>
              <a:t>table.</a:t>
            </a:r>
            <a:endParaRPr sz="1450">
              <a:latin typeface="Times New Roman"/>
              <a:cs typeface="Times New Roman"/>
            </a:endParaRPr>
          </a:p>
          <a:p>
            <a:pPr marL="186055">
              <a:lnSpc>
                <a:spcPct val="100000"/>
              </a:lnSpc>
              <a:spcBef>
                <a:spcPts val="590"/>
              </a:spcBef>
            </a:pPr>
            <a:r>
              <a:rPr sz="1450" spc="-10" dirty="0">
                <a:latin typeface="Times New Roman"/>
                <a:cs typeface="Times New Roman"/>
              </a:rPr>
              <a:t>If it all works as intended, you should see </a:t>
            </a:r>
            <a:r>
              <a:rPr sz="1450" spc="-5" dirty="0">
                <a:latin typeface="Times New Roman"/>
                <a:cs typeface="Times New Roman"/>
              </a:rPr>
              <a:t>a </a:t>
            </a:r>
            <a:r>
              <a:rPr sz="1450" spc="-10" dirty="0">
                <a:latin typeface="Times New Roman"/>
                <a:cs typeface="Times New Roman"/>
              </a:rPr>
              <a:t>screen like</a:t>
            </a:r>
            <a:r>
              <a:rPr sz="1450" spc="5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4" name="object 4"/>
          <p:cNvSpPr/>
          <p:nvPr/>
        </p:nvSpPr>
        <p:spPr>
          <a:xfrm>
            <a:off x="2248861" y="5881053"/>
            <a:ext cx="3071419" cy="267985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44500" y="8859184"/>
            <a:ext cx="6638290" cy="117792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code that follows is numbered for the convenience </a:t>
            </a:r>
            <a:r>
              <a:rPr sz="1450" spc="-5" dirty="0">
                <a:latin typeface="Times New Roman"/>
                <a:cs typeface="Times New Roman"/>
              </a:rPr>
              <a:t>of </a:t>
            </a:r>
            <a:r>
              <a:rPr sz="1450" spc="-10" dirty="0">
                <a:latin typeface="Times New Roman"/>
                <a:cs typeface="Times New Roman"/>
              </a:rPr>
              <a:t>explaining it, </a:t>
            </a:r>
            <a:r>
              <a:rPr sz="1450" spc="-5" dirty="0">
                <a:latin typeface="Times New Roman"/>
                <a:cs typeface="Times New Roman"/>
              </a:rPr>
              <a:t>but </a:t>
            </a:r>
            <a:r>
              <a:rPr sz="1450" spc="-10" dirty="0">
                <a:latin typeface="Times New Roman"/>
                <a:cs typeface="Times New Roman"/>
              </a:rPr>
              <a:t>remember that  you can get the sample code from the website, </a:t>
            </a:r>
            <a:r>
              <a:rPr sz="1450" u="sng" spc="-15" dirty="0">
                <a:solidFill>
                  <a:srgbClr val="0000ED"/>
                </a:solidFill>
                <a:uFill>
                  <a:solidFill>
                    <a:srgbClr val="0000ED"/>
                  </a:solidFill>
                </a:uFill>
                <a:latin typeface="Times New Roman"/>
                <a:cs typeface="Times New Roman"/>
                <a:hlinkClick r:id="rId4"/>
              </a:rPr>
              <a:t>http://www.joyofphp.com</a:t>
            </a:r>
            <a:r>
              <a:rPr sz="1450" spc="-15" dirty="0">
                <a:latin typeface="Times New Roman"/>
                <a:cs typeface="Times New Roman"/>
              </a:rPr>
              <a:t>. </a:t>
            </a:r>
            <a:r>
              <a:rPr sz="1450" spc="-10" dirty="0">
                <a:latin typeface="Times New Roman"/>
                <a:cs typeface="Times New Roman"/>
              </a:rPr>
              <a:t>This particular  script is called</a:t>
            </a:r>
            <a:r>
              <a:rPr sz="1450" dirty="0">
                <a:latin typeface="Times New Roman"/>
                <a:cs typeface="Times New Roman"/>
              </a:rPr>
              <a:t> </a:t>
            </a:r>
            <a:r>
              <a:rPr sz="1450" spc="-10" dirty="0">
                <a:latin typeface="Times New Roman"/>
                <a:cs typeface="Times New Roman"/>
              </a:rPr>
              <a:t>‘createdb.php’.</a:t>
            </a:r>
            <a:endParaRPr sz="1450">
              <a:latin typeface="Times New Roman"/>
              <a:cs typeface="Times New Roman"/>
            </a:endParaRPr>
          </a:p>
          <a:p>
            <a:pPr marL="12700" marR="45720">
              <a:lnSpc>
                <a:spcPts val="1660"/>
              </a:lnSpc>
              <a:spcBef>
                <a:spcPts val="710"/>
              </a:spcBef>
            </a:pPr>
            <a:r>
              <a:rPr sz="1450" spc="-60" dirty="0">
                <a:latin typeface="Times New Roman"/>
                <a:cs typeface="Times New Roman"/>
              </a:rPr>
              <a:t>You </a:t>
            </a:r>
            <a:r>
              <a:rPr sz="1450" spc="-15" dirty="0">
                <a:latin typeface="Times New Roman"/>
                <a:cs typeface="Times New Roman"/>
              </a:rPr>
              <a:t>don’t </a:t>
            </a:r>
            <a:r>
              <a:rPr sz="1450" spc="-10" dirty="0">
                <a:latin typeface="Times New Roman"/>
                <a:cs typeface="Times New Roman"/>
              </a:rPr>
              <a:t>need to study every line as it is presented here. Just give it </a:t>
            </a:r>
            <a:r>
              <a:rPr sz="1450" spc="-5" dirty="0">
                <a:latin typeface="Times New Roman"/>
                <a:cs typeface="Times New Roman"/>
              </a:rPr>
              <a:t>a </a:t>
            </a:r>
            <a:r>
              <a:rPr sz="1450" spc="-10" dirty="0">
                <a:latin typeface="Times New Roman"/>
                <a:cs typeface="Times New Roman"/>
              </a:rPr>
              <a:t>quick look </a:t>
            </a:r>
            <a:r>
              <a:rPr sz="1450" spc="-25" dirty="0">
                <a:latin typeface="Times New Roman"/>
                <a:cs typeface="Times New Roman"/>
              </a:rPr>
              <a:t>over. </a:t>
            </a:r>
            <a:r>
              <a:rPr sz="1450" spc="-10" dirty="0">
                <a:latin typeface="Times New Roman"/>
                <a:cs typeface="Times New Roman"/>
              </a:rPr>
              <a:t>In  the next section, </a:t>
            </a:r>
            <a:r>
              <a:rPr sz="1450" spc="-5" dirty="0">
                <a:latin typeface="Times New Roman"/>
                <a:cs typeface="Times New Roman"/>
              </a:rPr>
              <a:t>I </a:t>
            </a:r>
            <a:r>
              <a:rPr sz="1450" spc="-10" dirty="0">
                <a:latin typeface="Times New Roman"/>
                <a:cs typeface="Times New Roman"/>
              </a:rPr>
              <a:t>will go over the entire script line by line and explain each</a:t>
            </a:r>
            <a:r>
              <a:rPr sz="1450" spc="125" dirty="0">
                <a:latin typeface="Times New Roman"/>
                <a:cs typeface="Times New Roman"/>
              </a:rPr>
              <a:t> </a:t>
            </a:r>
            <a:r>
              <a:rPr sz="1450" spc="-10" dirty="0">
                <a:latin typeface="Times New Roman"/>
                <a:cs typeface="Times New Roman"/>
              </a:rPr>
              <a:t>one.</a:t>
            </a:r>
            <a:endParaRPr sz="145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54745" y="334857"/>
            <a:ext cx="3642995" cy="4552950"/>
          </a:xfrm>
          <a:prstGeom prst="rect">
            <a:avLst/>
          </a:prstGeom>
        </p:spPr>
        <p:txBody>
          <a:bodyPr vert="horz" wrap="square" lIns="0" tIns="93345" rIns="0" bIns="0" rtlCol="0">
            <a:spAutoFit/>
          </a:bodyPr>
          <a:lstStyle/>
          <a:p>
            <a:pPr marL="213360">
              <a:lnSpc>
                <a:spcPct val="100000"/>
              </a:lnSpc>
              <a:spcBef>
                <a:spcPts val="735"/>
              </a:spcBef>
            </a:pPr>
            <a:r>
              <a:rPr sz="1450" b="1" u="sng" spc="-15" dirty="0">
                <a:solidFill>
                  <a:srgbClr val="0000ED"/>
                </a:solidFill>
                <a:uFill>
                  <a:solidFill>
                    <a:srgbClr val="0000ED"/>
                  </a:solidFill>
                </a:uFill>
                <a:latin typeface="Times New Roman"/>
                <a:cs typeface="Times New Roman"/>
                <a:hlinkClick r:id="rId2" action="ppaction://hlinksldjump"/>
              </a:rPr>
              <a:t>Introduction</a:t>
            </a:r>
            <a:endParaRPr sz="1450">
              <a:latin typeface="Times New Roman"/>
              <a:cs typeface="Times New Roman"/>
            </a:endParaRPr>
          </a:p>
          <a:p>
            <a:pPr marL="213360" marR="943610">
              <a:lnSpc>
                <a:spcPct val="136600"/>
              </a:lnSpc>
            </a:pPr>
            <a:r>
              <a:rPr sz="1450" b="1" u="sng" spc="-10" dirty="0">
                <a:solidFill>
                  <a:srgbClr val="0000ED"/>
                </a:solidFill>
                <a:uFill>
                  <a:solidFill>
                    <a:srgbClr val="0000ED"/>
                  </a:solidFill>
                </a:uFill>
                <a:latin typeface="Times New Roman"/>
                <a:cs typeface="Times New Roman"/>
                <a:hlinkClick r:id="rId2" action="ppaction://hlinksldjump"/>
              </a:rPr>
              <a:t>Single Quotes </a:t>
            </a:r>
            <a:r>
              <a:rPr sz="1450" b="1" u="sng" spc="-5" dirty="0">
                <a:solidFill>
                  <a:srgbClr val="0000ED"/>
                </a:solidFill>
                <a:uFill>
                  <a:solidFill>
                    <a:srgbClr val="0000ED"/>
                  </a:solidFill>
                </a:uFill>
                <a:latin typeface="Times New Roman"/>
                <a:cs typeface="Times New Roman"/>
                <a:hlinkClick r:id="rId2" action="ppaction://hlinksldjump"/>
              </a:rPr>
              <a:t>vs </a:t>
            </a:r>
            <a:r>
              <a:rPr sz="1450" b="1" u="sng" spc="-10" dirty="0">
                <a:solidFill>
                  <a:srgbClr val="0000ED"/>
                </a:solidFill>
                <a:uFill>
                  <a:solidFill>
                    <a:srgbClr val="0000ED"/>
                  </a:solidFill>
                </a:uFill>
                <a:latin typeface="Times New Roman"/>
                <a:cs typeface="Times New Roman"/>
                <a:hlinkClick r:id="rId2" action="ppaction://hlinksldjump"/>
              </a:rPr>
              <a:t>Double Quotes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2" action="ppaction://hlinksldjump"/>
              </a:rPr>
              <a:t>The Equal Sign</a:t>
            </a:r>
            <a:endParaRPr sz="1450">
              <a:latin typeface="Times New Roman"/>
              <a:cs typeface="Times New Roman"/>
            </a:endParaRPr>
          </a:p>
          <a:p>
            <a:pPr marL="12700" marR="1608455" indent="200660">
              <a:lnSpc>
                <a:spcPct val="136600"/>
              </a:lnSpc>
            </a:pPr>
            <a:r>
              <a:rPr sz="1450" b="1" u="sng" spc="-10" dirty="0">
                <a:solidFill>
                  <a:srgbClr val="0000ED"/>
                </a:solidFill>
                <a:uFill>
                  <a:solidFill>
                    <a:srgbClr val="0000ED"/>
                  </a:solidFill>
                </a:uFill>
                <a:latin typeface="Times New Roman"/>
                <a:cs typeface="Times New Roman"/>
                <a:hlinkClick r:id="rId3" action="ppaction://hlinksldjump"/>
              </a:rPr>
              <a:t>Comparison Operators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4" action="ppaction://hlinksldjump"/>
              </a:rPr>
              <a:t>Security</a:t>
            </a:r>
            <a:r>
              <a:rPr sz="1450" b="1" u="sng" spc="-25" dirty="0">
                <a:solidFill>
                  <a:srgbClr val="0000ED"/>
                </a:solidFill>
                <a:uFill>
                  <a:solidFill>
                    <a:srgbClr val="0000ED"/>
                  </a:solidFill>
                </a:uFill>
                <a:latin typeface="Times New Roman"/>
                <a:cs typeface="Times New Roman"/>
                <a:hlinkClick r:id="rId4" action="ppaction://hlinksldjump"/>
              </a:rPr>
              <a:t> </a:t>
            </a:r>
            <a:r>
              <a:rPr sz="1450" b="1" u="sng" spc="-10" dirty="0">
                <a:solidFill>
                  <a:srgbClr val="0000ED"/>
                </a:solidFill>
                <a:uFill>
                  <a:solidFill>
                    <a:srgbClr val="0000ED"/>
                  </a:solidFill>
                </a:uFill>
                <a:latin typeface="Times New Roman"/>
                <a:cs typeface="Times New Roman"/>
                <a:hlinkClick r:id="rId4" action="ppaction://hlinksldjump"/>
              </a:rPr>
              <a:t>Considerations</a:t>
            </a:r>
            <a:endParaRPr sz="1450">
              <a:latin typeface="Times New Roman"/>
              <a:cs typeface="Times New Roman"/>
            </a:endParaRPr>
          </a:p>
          <a:p>
            <a:pPr marL="213360">
              <a:lnSpc>
                <a:spcPct val="100000"/>
              </a:lnSpc>
              <a:spcBef>
                <a:spcPts val="640"/>
              </a:spcBef>
            </a:pPr>
            <a:r>
              <a:rPr sz="1450" b="1" u="sng" spc="-15" dirty="0">
                <a:solidFill>
                  <a:srgbClr val="0000ED"/>
                </a:solidFill>
                <a:uFill>
                  <a:solidFill>
                    <a:srgbClr val="0000ED"/>
                  </a:solidFill>
                </a:uFill>
                <a:latin typeface="Times New Roman"/>
                <a:cs typeface="Times New Roman"/>
                <a:hlinkClick r:id="rId4" action="ppaction://hlinksldjump"/>
              </a:rPr>
              <a:t>Introduction</a:t>
            </a:r>
            <a:endParaRPr sz="1450">
              <a:latin typeface="Times New Roman"/>
              <a:cs typeface="Times New Roman"/>
            </a:endParaRPr>
          </a:p>
          <a:p>
            <a:pPr marL="213360" marR="857885">
              <a:lnSpc>
                <a:spcPct val="136600"/>
              </a:lnSpc>
            </a:pPr>
            <a:r>
              <a:rPr sz="1450" b="1" u="sng" spc="-10" dirty="0">
                <a:solidFill>
                  <a:srgbClr val="0000ED"/>
                </a:solidFill>
                <a:uFill>
                  <a:solidFill>
                    <a:srgbClr val="0000ED"/>
                  </a:solidFill>
                </a:uFill>
                <a:latin typeface="Times New Roman"/>
                <a:cs typeface="Times New Roman"/>
                <a:hlinkClick r:id="rId4" action="ppaction://hlinksldjump"/>
              </a:rPr>
              <a:t>Balancing Security and Usability </a:t>
            </a:r>
            <a:r>
              <a:rPr sz="1450" b="1" spc="-10" dirty="0">
                <a:solidFill>
                  <a:srgbClr val="0000ED"/>
                </a:solidFill>
                <a:latin typeface="Times New Roman"/>
                <a:cs typeface="Times New Roman"/>
              </a:rPr>
              <a:t> </a:t>
            </a:r>
            <a:r>
              <a:rPr sz="1450" b="1" u="sng" spc="-15" dirty="0">
                <a:solidFill>
                  <a:srgbClr val="0000ED"/>
                </a:solidFill>
                <a:uFill>
                  <a:solidFill>
                    <a:srgbClr val="0000ED"/>
                  </a:solidFill>
                </a:uFill>
                <a:latin typeface="Times New Roman"/>
                <a:cs typeface="Times New Roman"/>
                <a:hlinkClick r:id="rId5" action="ppaction://hlinksldjump"/>
              </a:rPr>
              <a:t>SQL</a:t>
            </a:r>
            <a:r>
              <a:rPr sz="1450" b="1" u="sng" spc="-90" dirty="0">
                <a:solidFill>
                  <a:srgbClr val="0000ED"/>
                </a:solidFill>
                <a:uFill>
                  <a:solidFill>
                    <a:srgbClr val="0000ED"/>
                  </a:solidFill>
                </a:uFill>
                <a:latin typeface="Times New Roman"/>
                <a:cs typeface="Times New Roman"/>
                <a:hlinkClick r:id="rId5" action="ppaction://hlinksldjump"/>
              </a:rPr>
              <a:t> </a:t>
            </a:r>
            <a:r>
              <a:rPr sz="1450" b="1" u="sng" spc="-10" dirty="0">
                <a:solidFill>
                  <a:srgbClr val="0000ED"/>
                </a:solidFill>
                <a:uFill>
                  <a:solidFill>
                    <a:srgbClr val="0000ED"/>
                  </a:solidFill>
                </a:uFill>
                <a:latin typeface="Times New Roman"/>
                <a:cs typeface="Times New Roman"/>
                <a:hlinkClick r:id="rId5" action="ppaction://hlinksldjump"/>
              </a:rPr>
              <a:t>Injection</a:t>
            </a:r>
            <a:endParaRPr sz="1450">
              <a:latin typeface="Times New Roman"/>
              <a:cs typeface="Times New Roman"/>
            </a:endParaRPr>
          </a:p>
          <a:p>
            <a:pPr marL="213360">
              <a:lnSpc>
                <a:spcPct val="100000"/>
              </a:lnSpc>
              <a:spcBef>
                <a:spcPts val="635"/>
              </a:spcBef>
            </a:pPr>
            <a:r>
              <a:rPr sz="1450" b="1" u="sng" spc="-10" dirty="0">
                <a:solidFill>
                  <a:srgbClr val="0000ED"/>
                </a:solidFill>
                <a:uFill>
                  <a:solidFill>
                    <a:srgbClr val="0000ED"/>
                  </a:solidFill>
                </a:uFill>
                <a:latin typeface="Times New Roman"/>
                <a:cs typeface="Times New Roman"/>
                <a:hlinkClick r:id="rId6" action="ppaction://hlinksldjump"/>
              </a:rPr>
              <a:t>Additional </a:t>
            </a:r>
            <a:r>
              <a:rPr sz="1450" b="1" u="sng" spc="-15" dirty="0">
                <a:solidFill>
                  <a:srgbClr val="0000ED"/>
                </a:solidFill>
                <a:uFill>
                  <a:solidFill>
                    <a:srgbClr val="0000ED"/>
                  </a:solidFill>
                </a:uFill>
                <a:latin typeface="Times New Roman"/>
                <a:cs typeface="Times New Roman"/>
                <a:hlinkClick r:id="rId6" action="ppaction://hlinksldjump"/>
              </a:rPr>
              <a:t>Resources</a:t>
            </a:r>
            <a:endParaRPr sz="1450">
              <a:latin typeface="Times New Roman"/>
              <a:cs typeface="Times New Roman"/>
            </a:endParaRPr>
          </a:p>
          <a:p>
            <a:pPr marL="213360" marR="393700" indent="-201295">
              <a:lnSpc>
                <a:spcPct val="136600"/>
              </a:lnSpc>
            </a:pPr>
            <a:r>
              <a:rPr sz="1450" b="1" u="sng" spc="-10" dirty="0">
                <a:solidFill>
                  <a:srgbClr val="0000ED"/>
                </a:solidFill>
                <a:uFill>
                  <a:solidFill>
                    <a:srgbClr val="0000ED"/>
                  </a:solidFill>
                </a:uFill>
                <a:latin typeface="Times New Roman"/>
                <a:cs typeface="Times New Roman"/>
                <a:hlinkClick r:id="rId7" action="ppaction://hlinksldjump"/>
              </a:rPr>
              <a:t>Appendix A: Installing </a:t>
            </a:r>
            <a:r>
              <a:rPr sz="1450" b="1" u="sng" spc="-15" dirty="0">
                <a:solidFill>
                  <a:srgbClr val="0000ED"/>
                </a:solidFill>
                <a:uFill>
                  <a:solidFill>
                    <a:srgbClr val="0000ED"/>
                  </a:solidFill>
                </a:uFill>
                <a:latin typeface="Times New Roman"/>
                <a:cs typeface="Times New Roman"/>
                <a:hlinkClick r:id="rId7" action="ppaction://hlinksldjump"/>
              </a:rPr>
              <a:t>PHP </a:t>
            </a:r>
            <a:r>
              <a:rPr sz="1450" b="1" u="sng" spc="-10" dirty="0">
                <a:solidFill>
                  <a:srgbClr val="0000ED"/>
                </a:solidFill>
                <a:uFill>
                  <a:solidFill>
                    <a:srgbClr val="0000ED"/>
                  </a:solidFill>
                </a:uFill>
                <a:latin typeface="Times New Roman"/>
                <a:cs typeface="Times New Roman"/>
                <a:hlinkClick r:id="rId7" action="ppaction://hlinksldjump"/>
              </a:rPr>
              <a:t>on a </a:t>
            </a:r>
            <a:r>
              <a:rPr sz="1450" b="1" u="sng" spc="-25" dirty="0">
                <a:solidFill>
                  <a:srgbClr val="0000ED"/>
                </a:solidFill>
                <a:uFill>
                  <a:solidFill>
                    <a:srgbClr val="0000ED"/>
                  </a:solidFill>
                </a:uFill>
                <a:latin typeface="Times New Roman"/>
                <a:cs typeface="Times New Roman"/>
                <a:hlinkClick r:id="rId7" action="ppaction://hlinksldjump"/>
              </a:rPr>
              <a:t>Website </a:t>
            </a:r>
            <a:r>
              <a:rPr sz="1450" b="1" spc="-25"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7" action="ppaction://hlinksldjump"/>
              </a:rPr>
              <a:t>How to install on a </a:t>
            </a:r>
            <a:r>
              <a:rPr sz="1450" b="1" u="sng" spc="-15" dirty="0">
                <a:solidFill>
                  <a:srgbClr val="0000ED"/>
                </a:solidFill>
                <a:uFill>
                  <a:solidFill>
                    <a:srgbClr val="0000ED"/>
                  </a:solidFill>
                </a:uFill>
                <a:latin typeface="Times New Roman"/>
                <a:cs typeface="Times New Roman"/>
                <a:hlinkClick r:id="rId7" action="ppaction://hlinksldjump"/>
              </a:rPr>
              <a:t>Windows </a:t>
            </a:r>
            <a:r>
              <a:rPr sz="1450" b="1" u="sng" spc="-10" dirty="0">
                <a:solidFill>
                  <a:srgbClr val="0000ED"/>
                </a:solidFill>
                <a:uFill>
                  <a:solidFill>
                    <a:srgbClr val="0000ED"/>
                  </a:solidFill>
                </a:uFill>
                <a:latin typeface="Times New Roman"/>
                <a:cs typeface="Times New Roman"/>
                <a:hlinkClick r:id="rId7" action="ppaction://hlinksldjump"/>
              </a:rPr>
              <a:t>Server </a:t>
            </a:r>
            <a:r>
              <a:rPr sz="1450" b="1" spc="-10" dirty="0">
                <a:solidFill>
                  <a:srgbClr val="0000ED"/>
                </a:solidFill>
                <a:latin typeface="Times New Roman"/>
                <a:cs typeface="Times New Roman"/>
              </a:rPr>
              <a:t> </a:t>
            </a:r>
            <a:r>
              <a:rPr sz="1450" b="1" u="sng" spc="-10" dirty="0">
                <a:solidFill>
                  <a:srgbClr val="0000ED"/>
                </a:solidFill>
                <a:uFill>
                  <a:solidFill>
                    <a:srgbClr val="0000ED"/>
                  </a:solidFill>
                </a:uFill>
                <a:latin typeface="Times New Roman"/>
                <a:cs typeface="Times New Roman"/>
                <a:hlinkClick r:id="rId7" action="ppaction://hlinksldjump"/>
              </a:rPr>
              <a:t>How to install on a Linux</a:t>
            </a:r>
            <a:r>
              <a:rPr sz="1450" b="1" u="sng" dirty="0">
                <a:solidFill>
                  <a:srgbClr val="0000ED"/>
                </a:solidFill>
                <a:uFill>
                  <a:solidFill>
                    <a:srgbClr val="0000ED"/>
                  </a:solidFill>
                </a:uFill>
                <a:latin typeface="Times New Roman"/>
                <a:cs typeface="Times New Roman"/>
                <a:hlinkClick r:id="rId7" action="ppaction://hlinksldjump"/>
              </a:rPr>
              <a:t> </a:t>
            </a:r>
            <a:r>
              <a:rPr sz="1450" b="1" u="sng" spc="-10" dirty="0">
                <a:solidFill>
                  <a:srgbClr val="0000ED"/>
                </a:solidFill>
                <a:uFill>
                  <a:solidFill>
                    <a:srgbClr val="0000ED"/>
                  </a:solidFill>
                </a:uFill>
                <a:latin typeface="Times New Roman"/>
                <a:cs typeface="Times New Roman"/>
                <a:hlinkClick r:id="rId7" action="ppaction://hlinksldjump"/>
              </a:rPr>
              <a:t>Server</a:t>
            </a:r>
            <a:endParaRPr sz="1450">
              <a:latin typeface="Times New Roman"/>
              <a:cs typeface="Times New Roman"/>
            </a:endParaRPr>
          </a:p>
          <a:p>
            <a:pPr marL="12700">
              <a:lnSpc>
                <a:spcPct val="100000"/>
              </a:lnSpc>
              <a:spcBef>
                <a:spcPts val="635"/>
              </a:spcBef>
            </a:pPr>
            <a:r>
              <a:rPr sz="1450" b="1" u="sng" spc="-15" dirty="0">
                <a:solidFill>
                  <a:srgbClr val="0000ED"/>
                </a:solidFill>
                <a:uFill>
                  <a:solidFill>
                    <a:srgbClr val="0000ED"/>
                  </a:solidFill>
                </a:uFill>
                <a:latin typeface="Times New Roman"/>
                <a:cs typeface="Times New Roman"/>
                <a:hlinkClick r:id="rId8" action="ppaction://hlinksldjump"/>
              </a:rPr>
              <a:t>Author’s</a:t>
            </a:r>
            <a:r>
              <a:rPr sz="1450" b="1" u="sng" spc="-10" dirty="0">
                <a:solidFill>
                  <a:srgbClr val="0000ED"/>
                </a:solidFill>
                <a:uFill>
                  <a:solidFill>
                    <a:srgbClr val="0000ED"/>
                  </a:solidFill>
                </a:uFill>
                <a:latin typeface="Times New Roman"/>
                <a:cs typeface="Times New Roman"/>
                <a:hlinkClick r:id="rId8" action="ppaction://hlinksldjump"/>
              </a:rPr>
              <a:t> Note</a:t>
            </a:r>
            <a:endParaRPr sz="1450">
              <a:latin typeface="Times New Roman"/>
              <a:cs typeface="Times New Roman"/>
            </a:endParaRPr>
          </a:p>
          <a:p>
            <a:pPr marL="12700">
              <a:lnSpc>
                <a:spcPct val="100000"/>
              </a:lnSpc>
              <a:spcBef>
                <a:spcPts val="635"/>
              </a:spcBef>
            </a:pPr>
            <a:r>
              <a:rPr sz="1450" b="1" u="sng" spc="-10" dirty="0">
                <a:solidFill>
                  <a:srgbClr val="0000ED"/>
                </a:solidFill>
                <a:uFill>
                  <a:solidFill>
                    <a:srgbClr val="0000ED"/>
                  </a:solidFill>
                </a:uFill>
                <a:latin typeface="Times New Roman"/>
                <a:cs typeface="Times New Roman"/>
                <a:hlinkClick r:id="rId9" action="ppaction://hlinksldjump"/>
              </a:rPr>
              <a:t>A Note </a:t>
            </a:r>
            <a:r>
              <a:rPr sz="1450" b="1" u="sng" spc="-15" dirty="0">
                <a:solidFill>
                  <a:srgbClr val="0000ED"/>
                </a:solidFill>
                <a:uFill>
                  <a:solidFill>
                    <a:srgbClr val="0000ED"/>
                  </a:solidFill>
                </a:uFill>
                <a:latin typeface="Times New Roman"/>
                <a:cs typeface="Times New Roman"/>
                <a:hlinkClick r:id="rId9" action="ppaction://hlinksldjump"/>
              </a:rPr>
              <a:t>from </a:t>
            </a:r>
            <a:r>
              <a:rPr sz="1450" b="1" u="sng" spc="-10" dirty="0">
                <a:solidFill>
                  <a:srgbClr val="0000ED"/>
                </a:solidFill>
                <a:uFill>
                  <a:solidFill>
                    <a:srgbClr val="0000ED"/>
                  </a:solidFill>
                </a:uFill>
                <a:latin typeface="Times New Roman"/>
                <a:cs typeface="Times New Roman"/>
                <a:hlinkClick r:id="rId9" action="ppaction://hlinksldjump"/>
              </a:rPr>
              <a:t>one </a:t>
            </a:r>
            <a:r>
              <a:rPr sz="1450" b="1" u="sng" spc="-5" dirty="0">
                <a:solidFill>
                  <a:srgbClr val="0000ED"/>
                </a:solidFill>
                <a:uFill>
                  <a:solidFill>
                    <a:srgbClr val="0000ED"/>
                  </a:solidFill>
                </a:uFill>
                <a:latin typeface="Times New Roman"/>
                <a:cs typeface="Times New Roman"/>
                <a:hlinkClick r:id="rId9" action="ppaction://hlinksldjump"/>
              </a:rPr>
              <a:t>of </a:t>
            </a:r>
            <a:r>
              <a:rPr sz="1450" b="1" u="sng" spc="-10" dirty="0">
                <a:solidFill>
                  <a:srgbClr val="0000ED"/>
                </a:solidFill>
                <a:uFill>
                  <a:solidFill>
                    <a:srgbClr val="0000ED"/>
                  </a:solidFill>
                </a:uFill>
                <a:latin typeface="Times New Roman"/>
                <a:cs typeface="Times New Roman"/>
                <a:hlinkClick r:id="rId9" action="ppaction://hlinksldjump"/>
              </a:rPr>
              <a:t>my Kickstarter</a:t>
            </a:r>
            <a:r>
              <a:rPr sz="1450" b="1" u="sng" spc="-130"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Backers….</a:t>
            </a:r>
            <a:endParaRPr sz="1450">
              <a:latin typeface="Times New Roman"/>
              <a:cs typeface="Times New Roman"/>
            </a:endParaRPr>
          </a:p>
          <a:p>
            <a:pPr marL="213360">
              <a:lnSpc>
                <a:spcPct val="100000"/>
              </a:lnSpc>
              <a:spcBef>
                <a:spcPts val="640"/>
              </a:spcBef>
            </a:pPr>
            <a:r>
              <a:rPr sz="1450" b="1" u="sng" spc="-5"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Pasha Kagan, soon-to-be </a:t>
            </a:r>
            <a:r>
              <a:rPr sz="1450" b="1" u="sng" spc="-15" dirty="0">
                <a:solidFill>
                  <a:srgbClr val="0000ED"/>
                </a:solidFill>
                <a:uFill>
                  <a:solidFill>
                    <a:srgbClr val="0000ED"/>
                  </a:solidFill>
                </a:uFill>
                <a:latin typeface="Times New Roman"/>
                <a:cs typeface="Times New Roman"/>
                <a:hlinkClick r:id="rId9" action="ppaction://hlinksldjump"/>
              </a:rPr>
              <a:t>PHP</a:t>
            </a:r>
            <a:r>
              <a:rPr sz="1450" b="1" u="sng" spc="-85" dirty="0">
                <a:solidFill>
                  <a:srgbClr val="0000ED"/>
                </a:solidFill>
                <a:uFill>
                  <a:solidFill>
                    <a:srgbClr val="0000ED"/>
                  </a:solidFill>
                </a:uFill>
                <a:latin typeface="Times New Roman"/>
                <a:cs typeface="Times New Roman"/>
                <a:hlinkClick r:id="rId9" action="ppaction://hlinksldjump"/>
              </a:rPr>
              <a:t> </a:t>
            </a:r>
            <a:r>
              <a:rPr sz="1450" b="1" u="sng" spc="-10" dirty="0">
                <a:solidFill>
                  <a:srgbClr val="0000ED"/>
                </a:solidFill>
                <a:uFill>
                  <a:solidFill>
                    <a:srgbClr val="0000ED"/>
                  </a:solidFill>
                </a:uFill>
                <a:latin typeface="Times New Roman"/>
                <a:cs typeface="Times New Roman"/>
                <a:hlinkClick r:id="rId9" action="ppaction://hlinksldjump"/>
              </a:rPr>
              <a:t>Developer</a:t>
            </a:r>
            <a:endParaRPr sz="145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295223"/>
            <a:ext cx="6464935" cy="9815195"/>
          </a:xfrm>
          <a:prstGeom prst="rect">
            <a:avLst/>
          </a:prstGeom>
        </p:spPr>
        <p:txBody>
          <a:bodyPr vert="horz" wrap="square" lIns="0" tIns="133350" rIns="0" bIns="0" rtlCol="0">
            <a:spAutoFit/>
          </a:bodyPr>
          <a:lstStyle/>
          <a:p>
            <a:pPr marL="12700">
              <a:lnSpc>
                <a:spcPct val="100000"/>
              </a:lnSpc>
              <a:spcBef>
                <a:spcPts val="1050"/>
              </a:spcBef>
            </a:pPr>
            <a:r>
              <a:rPr sz="1450" b="1" i="1" spc="-10" dirty="0">
                <a:solidFill>
                  <a:srgbClr val="003366"/>
                </a:solidFill>
                <a:latin typeface="Times New Roman"/>
                <a:cs typeface="Times New Roman"/>
              </a:rPr>
              <a:t>Code Listing:</a:t>
            </a:r>
            <a:r>
              <a:rPr sz="1450" b="1" i="1" spc="-5" dirty="0">
                <a:solidFill>
                  <a:srgbClr val="003366"/>
                </a:solidFill>
                <a:latin typeface="Times New Roman"/>
                <a:cs typeface="Times New Roman"/>
              </a:rPr>
              <a:t> </a:t>
            </a:r>
            <a:r>
              <a:rPr sz="1450" b="1" i="1" spc="-10" dirty="0">
                <a:solidFill>
                  <a:srgbClr val="003366"/>
                </a:solidFill>
                <a:latin typeface="Times New Roman"/>
                <a:cs typeface="Times New Roman"/>
              </a:rPr>
              <a:t>createdb.php</a:t>
            </a:r>
            <a:endParaRPr sz="1450">
              <a:latin typeface="Times New Roman"/>
              <a:cs typeface="Times New Roman"/>
            </a:endParaRPr>
          </a:p>
          <a:p>
            <a:pPr marL="30480" marR="5913755">
              <a:lnSpc>
                <a:spcPct val="148600"/>
              </a:lnSpc>
              <a:spcBef>
                <a:spcPts val="135"/>
              </a:spcBef>
            </a:pPr>
            <a:r>
              <a:rPr sz="1050" b="1" spc="10" dirty="0">
                <a:latin typeface="Times New Roman"/>
                <a:cs typeface="Times New Roman"/>
              </a:rPr>
              <a:t>1.</a:t>
            </a:r>
            <a:r>
              <a:rPr sz="1050" b="1" spc="-65" dirty="0">
                <a:latin typeface="Times New Roman"/>
                <a:cs typeface="Times New Roman"/>
              </a:rPr>
              <a:t> </a:t>
            </a:r>
            <a:r>
              <a:rPr sz="1050" b="1" spc="10" dirty="0">
                <a:latin typeface="Times New Roman"/>
                <a:cs typeface="Times New Roman"/>
              </a:rPr>
              <a:t>&lt;?php  2.</a:t>
            </a:r>
            <a:r>
              <a:rPr sz="1050" b="1" spc="-10"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67640" indent="-137795">
              <a:lnSpc>
                <a:spcPct val="100000"/>
              </a:lnSpc>
              <a:spcBef>
                <a:spcPts val="540"/>
              </a:spcBef>
              <a:buAutoNum type="arabicPeriod" startAt="3"/>
              <a:tabLst>
                <a:tab pos="168275" algn="l"/>
              </a:tabLst>
            </a:pPr>
            <a:r>
              <a:rPr sz="1050" b="1" spc="10" dirty="0">
                <a:latin typeface="Times New Roman"/>
                <a:cs typeface="Times New Roman"/>
              </a:rPr>
              <a:t>* Joy of </a:t>
            </a:r>
            <a:r>
              <a:rPr sz="1050" b="1" spc="15" dirty="0">
                <a:latin typeface="Times New Roman"/>
                <a:cs typeface="Times New Roman"/>
              </a:rPr>
              <a:t>PHP </a:t>
            </a:r>
            <a:r>
              <a:rPr sz="1050" b="1" spc="10" dirty="0">
                <a:latin typeface="Times New Roman"/>
                <a:cs typeface="Times New Roman"/>
              </a:rPr>
              <a:t>sample</a:t>
            </a:r>
            <a:r>
              <a:rPr sz="1050" b="1" spc="-85" dirty="0">
                <a:latin typeface="Times New Roman"/>
                <a:cs typeface="Times New Roman"/>
              </a:rPr>
              <a:t> </a:t>
            </a:r>
            <a:r>
              <a:rPr sz="1050" b="1" spc="10" dirty="0">
                <a:latin typeface="Times New Roman"/>
                <a:cs typeface="Times New Roman"/>
              </a:rPr>
              <a:t>code</a:t>
            </a:r>
            <a:endParaRPr sz="1050">
              <a:latin typeface="Times New Roman"/>
              <a:cs typeface="Times New Roman"/>
            </a:endParaRPr>
          </a:p>
          <a:p>
            <a:pPr marL="30480" marR="1893570">
              <a:lnSpc>
                <a:spcPct val="142900"/>
              </a:lnSpc>
              <a:spcBef>
                <a:spcPts val="75"/>
              </a:spcBef>
              <a:buAutoNum type="arabicPeriod" startAt="3"/>
              <a:tabLst>
                <a:tab pos="168275" algn="l"/>
              </a:tabLst>
            </a:pPr>
            <a:r>
              <a:rPr sz="1050" b="1" spc="10" dirty="0">
                <a:latin typeface="Times New Roman"/>
                <a:cs typeface="Times New Roman"/>
              </a:rPr>
              <a:t>* Demonstrates </a:t>
            </a:r>
            <a:r>
              <a:rPr sz="1050" b="1" spc="15" dirty="0">
                <a:latin typeface="Times New Roman"/>
                <a:cs typeface="Times New Roman"/>
              </a:rPr>
              <a:t>how </a:t>
            </a:r>
            <a:r>
              <a:rPr sz="1050" b="1" spc="5" dirty="0">
                <a:latin typeface="Times New Roman"/>
                <a:cs typeface="Times New Roman"/>
              </a:rPr>
              <a:t>to create </a:t>
            </a:r>
            <a:r>
              <a:rPr sz="1050" b="1" spc="10" dirty="0">
                <a:latin typeface="Times New Roman"/>
                <a:cs typeface="Times New Roman"/>
              </a:rPr>
              <a:t>a database, </a:t>
            </a:r>
            <a:r>
              <a:rPr sz="1050" b="1" spc="5" dirty="0">
                <a:latin typeface="Times New Roman"/>
                <a:cs typeface="Times New Roman"/>
              </a:rPr>
              <a:t>create </a:t>
            </a:r>
            <a:r>
              <a:rPr sz="1050" b="1" spc="10" dirty="0">
                <a:latin typeface="Times New Roman"/>
                <a:cs typeface="Times New Roman"/>
              </a:rPr>
              <a:t>a </a:t>
            </a:r>
            <a:r>
              <a:rPr sz="1050" b="1" spc="5" dirty="0">
                <a:latin typeface="Times New Roman"/>
                <a:cs typeface="Times New Roman"/>
              </a:rPr>
              <a:t>table, </a:t>
            </a:r>
            <a:r>
              <a:rPr sz="1050" b="1" spc="10" dirty="0">
                <a:latin typeface="Times New Roman"/>
                <a:cs typeface="Times New Roman"/>
              </a:rPr>
              <a:t>and </a:t>
            </a:r>
            <a:r>
              <a:rPr sz="1050" b="1" spc="5" dirty="0">
                <a:latin typeface="Times New Roman"/>
                <a:cs typeface="Times New Roman"/>
              </a:rPr>
              <a:t>insert records.  </a:t>
            </a:r>
            <a:r>
              <a:rPr sz="1050" b="1" spc="10" dirty="0">
                <a:latin typeface="Times New Roman"/>
                <a:cs typeface="Times New Roman"/>
              </a:rPr>
              <a:t>5.</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6.</a:t>
            </a:r>
            <a:endParaRPr sz="1050">
              <a:latin typeface="Times New Roman"/>
              <a:cs typeface="Times New Roman"/>
            </a:endParaRPr>
          </a:p>
          <a:p>
            <a:pPr marL="30480" marR="2959100">
              <a:lnSpc>
                <a:spcPts val="1870"/>
              </a:lnSpc>
              <a:spcBef>
                <a:spcPts val="95"/>
              </a:spcBef>
            </a:pPr>
            <a:r>
              <a:rPr sz="1050" b="1" spc="10" dirty="0">
                <a:latin typeface="Times New Roman"/>
                <a:cs typeface="Times New Roman"/>
              </a:rPr>
              <a:t>7. $mysqli </a:t>
            </a:r>
            <a:r>
              <a:rPr sz="1050" b="1" spc="15" dirty="0">
                <a:latin typeface="Times New Roman"/>
                <a:cs typeface="Times New Roman"/>
              </a:rPr>
              <a:t>= </a:t>
            </a:r>
            <a:r>
              <a:rPr sz="1050" b="1" spc="10" dirty="0">
                <a:latin typeface="Times New Roman"/>
                <a:cs typeface="Times New Roman"/>
              </a:rPr>
              <a:t>new </a:t>
            </a:r>
            <a:r>
              <a:rPr sz="1050" b="1" spc="5" dirty="0">
                <a:latin typeface="Times New Roman"/>
                <a:cs typeface="Times New Roman"/>
              </a:rPr>
              <a:t>mysqli(‘localhost’, ‘root’, </a:t>
            </a:r>
            <a:r>
              <a:rPr sz="1050" b="1" spc="10" dirty="0">
                <a:latin typeface="Times New Roman"/>
                <a:cs typeface="Times New Roman"/>
              </a:rPr>
              <a:t>‘mypassword’ </a:t>
            </a:r>
            <a:r>
              <a:rPr sz="1050" b="1" spc="5" dirty="0">
                <a:latin typeface="Times New Roman"/>
                <a:cs typeface="Times New Roman"/>
              </a:rPr>
              <a:t>);  </a:t>
            </a:r>
            <a:r>
              <a:rPr sz="1050" b="1" spc="10" dirty="0">
                <a:latin typeface="Times New Roman"/>
                <a:cs typeface="Times New Roman"/>
              </a:rPr>
              <a:t>8.</a:t>
            </a:r>
            <a:endParaRPr sz="1050">
              <a:latin typeface="Times New Roman"/>
              <a:cs typeface="Times New Roman"/>
            </a:endParaRPr>
          </a:p>
          <a:p>
            <a:pPr marL="167640" indent="-137795">
              <a:lnSpc>
                <a:spcPct val="100000"/>
              </a:lnSpc>
              <a:spcBef>
                <a:spcPts val="380"/>
              </a:spcBef>
              <a:buAutoNum type="arabicPeriod" startAt="9"/>
              <a:tabLst>
                <a:tab pos="168275" algn="l"/>
              </a:tabLst>
            </a:pPr>
            <a:r>
              <a:rPr sz="1050" b="1" spc="5" dirty="0">
                <a:latin typeface="Times New Roman"/>
                <a:cs typeface="Times New Roman"/>
              </a:rPr>
              <a:t>if (!$mysqli)</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610"/>
              </a:spcBef>
              <a:buAutoNum type="arabicPeriod" startAt="9"/>
              <a:tabLst>
                <a:tab pos="236854" algn="l"/>
              </a:tabLst>
            </a:pPr>
            <a:r>
              <a:rPr sz="1050" b="1" spc="5" dirty="0">
                <a:latin typeface="Times New Roman"/>
                <a:cs typeface="Times New Roman"/>
              </a:rPr>
              <a:t>die(‘Could </a:t>
            </a:r>
            <a:r>
              <a:rPr sz="1050" b="1" spc="10" dirty="0">
                <a:latin typeface="Times New Roman"/>
                <a:cs typeface="Times New Roman"/>
              </a:rPr>
              <a:t>not </a:t>
            </a:r>
            <a:r>
              <a:rPr sz="1050" b="1" spc="5" dirty="0">
                <a:latin typeface="Times New Roman"/>
                <a:cs typeface="Times New Roman"/>
              </a:rPr>
              <a:t>connect: ‘ .</a:t>
            </a:r>
            <a:r>
              <a:rPr sz="1050" b="1" dirty="0">
                <a:latin typeface="Times New Roman"/>
                <a:cs typeface="Times New Roman"/>
              </a:rPr>
              <a:t> </a:t>
            </a:r>
            <a:r>
              <a:rPr sz="1050" b="1" spc="5" dirty="0">
                <a:latin typeface="Times New Roman"/>
                <a:cs typeface="Times New Roman"/>
              </a:rPr>
              <a:t>mysqli_error($mysqli));</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11.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marR="3385185">
              <a:lnSpc>
                <a:spcPct val="142900"/>
              </a:lnSpc>
              <a:spcBef>
                <a:spcPts val="75"/>
              </a:spcBef>
            </a:pPr>
            <a:r>
              <a:rPr sz="1050" b="1" spc="10" dirty="0">
                <a:latin typeface="Times New Roman"/>
                <a:cs typeface="Times New Roman"/>
              </a:rPr>
              <a:t>12. echo ‘Connected </a:t>
            </a:r>
            <a:r>
              <a:rPr sz="1050" b="1" spc="5" dirty="0">
                <a:latin typeface="Times New Roman"/>
                <a:cs typeface="Times New Roman"/>
              </a:rPr>
              <a:t>successfully to </a:t>
            </a:r>
            <a:r>
              <a:rPr sz="1050" b="1" spc="10" dirty="0">
                <a:latin typeface="Times New Roman"/>
                <a:cs typeface="Times New Roman"/>
              </a:rPr>
              <a:t>mySQL. &lt;BR&gt;’;  13.</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14.</a:t>
            </a:r>
            <a:endParaRPr sz="1050">
              <a:latin typeface="Times New Roman"/>
              <a:cs typeface="Times New Roman"/>
            </a:endParaRPr>
          </a:p>
          <a:p>
            <a:pPr marL="236220" indent="-206375">
              <a:lnSpc>
                <a:spcPct val="100000"/>
              </a:lnSpc>
              <a:spcBef>
                <a:spcPts val="540"/>
              </a:spcBef>
              <a:buAutoNum type="arabicPeriod" startAt="15"/>
              <a:tabLst>
                <a:tab pos="236854" algn="l"/>
              </a:tabLst>
            </a:pPr>
            <a:r>
              <a:rPr sz="1050" b="1" spc="5" dirty="0">
                <a:latin typeface="Times New Roman"/>
                <a:cs typeface="Times New Roman"/>
              </a:rPr>
              <a:t>/* Create table doesn’t return </a:t>
            </a:r>
            <a:r>
              <a:rPr sz="1050" b="1" spc="10" dirty="0">
                <a:latin typeface="Times New Roman"/>
                <a:cs typeface="Times New Roman"/>
              </a:rPr>
              <a:t>a </a:t>
            </a:r>
            <a:r>
              <a:rPr sz="1050" b="1" spc="5" dirty="0">
                <a:latin typeface="Times New Roman"/>
                <a:cs typeface="Times New Roman"/>
              </a:rPr>
              <a:t>resultset</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615"/>
              </a:spcBef>
              <a:buAutoNum type="arabicPeriod" startAt="15"/>
              <a:tabLst>
                <a:tab pos="236854" algn="l"/>
              </a:tabLst>
            </a:pPr>
            <a:r>
              <a:rPr sz="1050" b="1" spc="5" dirty="0">
                <a:latin typeface="Times New Roman"/>
                <a:cs typeface="Times New Roman"/>
              </a:rPr>
              <a:t>if ($mysqli-&gt;query(“CREATE </a:t>
            </a:r>
            <a:r>
              <a:rPr sz="1050" b="1" spc="-5" dirty="0">
                <a:latin typeface="Times New Roman"/>
                <a:cs typeface="Times New Roman"/>
              </a:rPr>
              <a:t>DATABASE </a:t>
            </a:r>
            <a:r>
              <a:rPr sz="1050" b="1" spc="10" dirty="0">
                <a:latin typeface="Times New Roman"/>
                <a:cs typeface="Times New Roman"/>
              </a:rPr>
              <a:t>Cars”) </a:t>
            </a:r>
            <a:r>
              <a:rPr sz="1050" b="1" spc="15" dirty="0">
                <a:latin typeface="Times New Roman"/>
                <a:cs typeface="Times New Roman"/>
              </a:rPr>
              <a:t>=== </a:t>
            </a:r>
            <a:r>
              <a:rPr sz="1050" b="1" spc="10" dirty="0">
                <a:latin typeface="Times New Roman"/>
                <a:cs typeface="Times New Roman"/>
              </a:rPr>
              <a:t>TRUE)</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540"/>
              </a:spcBef>
              <a:buAutoNum type="arabicPeriod" startAt="15"/>
              <a:tabLst>
                <a:tab pos="236854" algn="l"/>
              </a:tabLst>
            </a:pPr>
            <a:r>
              <a:rPr sz="1050" b="1" spc="10" dirty="0">
                <a:latin typeface="Times New Roman"/>
                <a:cs typeface="Times New Roman"/>
              </a:rPr>
              <a:t>echo “&lt;p&gt;Database Cars</a:t>
            </a:r>
            <a:r>
              <a:rPr sz="1050" b="1" spc="-5" dirty="0">
                <a:latin typeface="Times New Roman"/>
                <a:cs typeface="Times New Roman"/>
              </a:rPr>
              <a:t> </a:t>
            </a:r>
            <a:r>
              <a:rPr sz="1050" b="1" spc="5" dirty="0">
                <a:latin typeface="Times New Roman"/>
                <a:cs typeface="Times New Roman"/>
              </a:rPr>
              <a:t>created&lt;/P&gt;”;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18.</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19.</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20.</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21. echo </a:t>
            </a:r>
            <a:r>
              <a:rPr sz="1050" b="1" spc="5" dirty="0">
                <a:latin typeface="Times New Roman"/>
                <a:cs typeface="Times New Roman"/>
              </a:rPr>
              <a:t>“Error creating </a:t>
            </a:r>
            <a:r>
              <a:rPr sz="1050" b="1" spc="10" dirty="0">
                <a:latin typeface="Times New Roman"/>
                <a:cs typeface="Times New Roman"/>
              </a:rPr>
              <a:t>Cars database: ” </a:t>
            </a:r>
            <a:r>
              <a:rPr sz="1050" b="1" spc="5" dirty="0">
                <a:latin typeface="Times New Roman"/>
                <a:cs typeface="Times New Roman"/>
              </a:rPr>
              <a:t>.</a:t>
            </a:r>
            <a:r>
              <a:rPr sz="1050" b="1" spc="-45" dirty="0">
                <a:latin typeface="Times New Roman"/>
                <a:cs typeface="Times New Roman"/>
              </a:rPr>
              <a:t> </a:t>
            </a:r>
            <a:r>
              <a:rPr sz="1050" b="1" spc="10" dirty="0">
                <a:latin typeface="Times New Roman"/>
                <a:cs typeface="Times New Roman"/>
              </a:rPr>
              <a:t>mysqli_error($mysqli).”&lt;br&gt;”;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22.</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545"/>
              </a:spcBef>
              <a:buAutoNum type="arabicPeriod" startAt="23"/>
              <a:tabLst>
                <a:tab pos="236854" algn="l"/>
              </a:tabLst>
            </a:pPr>
            <a:r>
              <a:rPr sz="1050" b="1" spc="5" dirty="0">
                <a:latin typeface="Times New Roman"/>
                <a:cs typeface="Times New Roman"/>
              </a:rPr>
              <a:t>//select </a:t>
            </a:r>
            <a:r>
              <a:rPr sz="1050" b="1" spc="10" dirty="0">
                <a:latin typeface="Times New Roman"/>
                <a:cs typeface="Times New Roman"/>
              </a:rPr>
              <a:t>a database </a:t>
            </a:r>
            <a:r>
              <a:rPr sz="1050" b="1" spc="5" dirty="0">
                <a:latin typeface="Times New Roman"/>
                <a:cs typeface="Times New Roman"/>
              </a:rPr>
              <a:t>to </a:t>
            </a:r>
            <a:r>
              <a:rPr sz="1050" b="1" spc="10" dirty="0">
                <a:latin typeface="Times New Roman"/>
                <a:cs typeface="Times New Roman"/>
              </a:rPr>
              <a:t>work</a:t>
            </a:r>
            <a:r>
              <a:rPr sz="1050" b="1" spc="-10" dirty="0">
                <a:latin typeface="Times New Roman"/>
                <a:cs typeface="Times New Roman"/>
              </a:rPr>
              <a:t> </a:t>
            </a:r>
            <a:r>
              <a:rPr sz="1050" b="1" spc="10" dirty="0">
                <a:latin typeface="Times New Roman"/>
                <a:cs typeface="Times New Roman"/>
              </a:rPr>
              <a:t>with</a:t>
            </a:r>
            <a:endParaRPr sz="1050">
              <a:latin typeface="Times New Roman"/>
              <a:cs typeface="Times New Roman"/>
            </a:endParaRPr>
          </a:p>
          <a:p>
            <a:pPr marL="236220" indent="-206375">
              <a:lnSpc>
                <a:spcPct val="100000"/>
              </a:lnSpc>
              <a:spcBef>
                <a:spcPts val="610"/>
              </a:spcBef>
              <a:buAutoNum type="arabicPeriod" startAt="23"/>
              <a:tabLst>
                <a:tab pos="236854" algn="l"/>
              </a:tabLst>
            </a:pPr>
            <a:r>
              <a:rPr sz="1050" b="1" spc="5" dirty="0">
                <a:latin typeface="Times New Roman"/>
                <a:cs typeface="Times New Roman"/>
              </a:rPr>
              <a:t>$mysqli-&gt;select_db(“Cars”);</a:t>
            </a:r>
            <a:endParaRPr sz="1050">
              <a:latin typeface="Times New Roman"/>
              <a:cs typeface="Times New Roman"/>
            </a:endParaRPr>
          </a:p>
          <a:p>
            <a:pPr marL="30480" marR="4051300">
              <a:lnSpc>
                <a:spcPts val="1870"/>
              </a:lnSpc>
              <a:spcBef>
                <a:spcPts val="95"/>
              </a:spcBef>
              <a:buAutoNum type="arabicPeriod" startAt="23"/>
              <a:tabLst>
                <a:tab pos="236854" algn="l"/>
              </a:tabLst>
            </a:pPr>
            <a:r>
              <a:rPr sz="1050" b="1" spc="10" dirty="0">
                <a:latin typeface="Times New Roman"/>
                <a:cs typeface="Times New Roman"/>
              </a:rPr>
              <a:t>Echo </a:t>
            </a:r>
            <a:r>
              <a:rPr sz="1050" b="1" spc="5" dirty="0">
                <a:latin typeface="Times New Roman"/>
                <a:cs typeface="Times New Roman"/>
              </a:rPr>
              <a:t>(“Selected the </a:t>
            </a:r>
            <a:r>
              <a:rPr sz="1050" b="1" spc="10" dirty="0">
                <a:latin typeface="Times New Roman"/>
                <a:cs typeface="Times New Roman"/>
              </a:rPr>
              <a:t>Cars database”);  26.</a:t>
            </a:r>
            <a:endParaRPr sz="1050">
              <a:latin typeface="Times New Roman"/>
              <a:cs typeface="Times New Roman"/>
            </a:endParaRPr>
          </a:p>
          <a:p>
            <a:pPr marL="236220" indent="-206375">
              <a:lnSpc>
                <a:spcPct val="100000"/>
              </a:lnSpc>
              <a:spcBef>
                <a:spcPts val="380"/>
              </a:spcBef>
              <a:buAutoNum type="arabicPeriod" startAt="27"/>
              <a:tabLst>
                <a:tab pos="236854" algn="l"/>
              </a:tabLst>
            </a:pPr>
            <a:r>
              <a:rPr sz="1050" b="1" spc="10" dirty="0">
                <a:latin typeface="Times New Roman"/>
                <a:cs typeface="Times New Roman"/>
              </a:rPr>
              <a:t>$query </a:t>
            </a:r>
            <a:r>
              <a:rPr sz="1050" b="1" spc="15" dirty="0">
                <a:latin typeface="Times New Roman"/>
                <a:cs typeface="Times New Roman"/>
              </a:rPr>
              <a:t>= </a:t>
            </a:r>
            <a:r>
              <a:rPr sz="1050" b="1" spc="10" dirty="0">
                <a:latin typeface="Times New Roman"/>
                <a:cs typeface="Times New Roman"/>
              </a:rPr>
              <a:t>” </a:t>
            </a:r>
            <a:r>
              <a:rPr sz="1050" b="1" dirty="0">
                <a:latin typeface="Times New Roman"/>
                <a:cs typeface="Times New Roman"/>
              </a:rPr>
              <a:t>CREATE TABLE</a:t>
            </a:r>
            <a:r>
              <a:rPr sz="1050" b="1" spc="-15" dirty="0">
                <a:latin typeface="Times New Roman"/>
                <a:cs typeface="Times New Roman"/>
              </a:rPr>
              <a:t> </a:t>
            </a:r>
            <a:r>
              <a:rPr sz="1050" b="1" spc="10" dirty="0">
                <a:latin typeface="Times New Roman"/>
                <a:cs typeface="Times New Roman"/>
              </a:rPr>
              <a:t>INVENTORY</a:t>
            </a:r>
            <a:endParaRPr sz="1050">
              <a:latin typeface="Times New Roman"/>
              <a:cs typeface="Times New Roman"/>
            </a:endParaRPr>
          </a:p>
          <a:p>
            <a:pPr marL="236220" indent="-206375">
              <a:lnSpc>
                <a:spcPct val="100000"/>
              </a:lnSpc>
              <a:spcBef>
                <a:spcPts val="610"/>
              </a:spcBef>
              <a:buAutoNum type="arabicPeriod" startAt="27"/>
              <a:tabLst>
                <a:tab pos="236854" algn="l"/>
              </a:tabLst>
            </a:pPr>
            <a:r>
              <a:rPr sz="1050" b="1" spc="5" dirty="0">
                <a:latin typeface="Times New Roman"/>
                <a:cs typeface="Times New Roman"/>
              </a:rPr>
              <a:t>( </a:t>
            </a:r>
            <a:r>
              <a:rPr sz="1050" b="1" spc="10" dirty="0">
                <a:latin typeface="Times New Roman"/>
                <a:cs typeface="Times New Roman"/>
              </a:rPr>
              <a:t>VIN varchar(17) PRIMARY </a:t>
            </a:r>
            <a:r>
              <a:rPr sz="1050" b="1" spc="-10" dirty="0">
                <a:latin typeface="Times New Roman"/>
                <a:cs typeface="Times New Roman"/>
              </a:rPr>
              <a:t>KEY, </a:t>
            </a:r>
            <a:r>
              <a:rPr sz="1050" b="1" spc="15" dirty="0">
                <a:latin typeface="Times New Roman"/>
                <a:cs typeface="Times New Roman"/>
              </a:rPr>
              <a:t>YEAR </a:t>
            </a:r>
            <a:r>
              <a:rPr sz="1050" b="1" spc="-10" dirty="0">
                <a:latin typeface="Times New Roman"/>
                <a:cs typeface="Times New Roman"/>
              </a:rPr>
              <a:t>INT, </a:t>
            </a:r>
            <a:r>
              <a:rPr sz="1050" b="1" spc="15" dirty="0">
                <a:latin typeface="Times New Roman"/>
                <a:cs typeface="Times New Roman"/>
              </a:rPr>
              <a:t>Make </a:t>
            </a:r>
            <a:r>
              <a:rPr sz="1050" b="1" spc="5" dirty="0">
                <a:latin typeface="Times New Roman"/>
                <a:cs typeface="Times New Roman"/>
              </a:rPr>
              <a:t>varchar(50), </a:t>
            </a:r>
            <a:r>
              <a:rPr sz="1050" b="1" spc="10" dirty="0">
                <a:latin typeface="Times New Roman"/>
                <a:cs typeface="Times New Roman"/>
              </a:rPr>
              <a:t>Model</a:t>
            </a:r>
            <a:r>
              <a:rPr sz="1050" b="1" spc="-25" dirty="0">
                <a:latin typeface="Times New Roman"/>
                <a:cs typeface="Times New Roman"/>
              </a:rPr>
              <a:t> </a:t>
            </a:r>
            <a:r>
              <a:rPr sz="1050" b="1" spc="5" dirty="0">
                <a:latin typeface="Times New Roman"/>
                <a:cs typeface="Times New Roman"/>
              </a:rPr>
              <a:t>varchar(100),</a:t>
            </a:r>
            <a:endParaRPr sz="1050">
              <a:latin typeface="Times New Roman"/>
              <a:cs typeface="Times New Roman"/>
            </a:endParaRPr>
          </a:p>
          <a:p>
            <a:pPr marL="40005" marR="5080" indent="-9525">
              <a:lnSpc>
                <a:spcPct val="102899"/>
              </a:lnSpc>
              <a:spcBef>
                <a:spcPts val="505"/>
              </a:spcBef>
              <a:buAutoNum type="arabicPeriod" startAt="27"/>
              <a:tabLst>
                <a:tab pos="236854" algn="l"/>
              </a:tabLst>
            </a:pPr>
            <a:r>
              <a:rPr sz="1050" b="1" spc="15" dirty="0">
                <a:latin typeface="Times New Roman"/>
                <a:cs typeface="Times New Roman"/>
              </a:rPr>
              <a:t>TRIM </a:t>
            </a:r>
            <a:r>
              <a:rPr sz="1050" b="1" spc="5" dirty="0">
                <a:latin typeface="Times New Roman"/>
                <a:cs typeface="Times New Roman"/>
              </a:rPr>
              <a:t>varchar(50), </a:t>
            </a:r>
            <a:r>
              <a:rPr sz="1050" b="1" spc="15" dirty="0">
                <a:latin typeface="Times New Roman"/>
                <a:cs typeface="Times New Roman"/>
              </a:rPr>
              <a:t>EXT_COLOR </a:t>
            </a:r>
            <a:r>
              <a:rPr sz="1050" b="1" spc="10" dirty="0">
                <a:latin typeface="Times New Roman"/>
                <a:cs typeface="Times New Roman"/>
              </a:rPr>
              <a:t>varchar </a:t>
            </a:r>
            <a:r>
              <a:rPr sz="1050" b="1" spc="5" dirty="0">
                <a:latin typeface="Times New Roman"/>
                <a:cs typeface="Times New Roman"/>
              </a:rPr>
              <a:t>(50), </a:t>
            </a:r>
            <a:r>
              <a:rPr sz="1050" b="1" spc="15" dirty="0">
                <a:latin typeface="Times New Roman"/>
                <a:cs typeface="Times New Roman"/>
              </a:rPr>
              <a:t>INT_COLOR </a:t>
            </a:r>
            <a:r>
              <a:rPr sz="1050" b="1" spc="10" dirty="0">
                <a:latin typeface="Times New Roman"/>
                <a:cs typeface="Times New Roman"/>
              </a:rPr>
              <a:t>varchar </a:t>
            </a:r>
            <a:r>
              <a:rPr sz="1050" b="1" spc="5" dirty="0">
                <a:latin typeface="Times New Roman"/>
                <a:cs typeface="Times New Roman"/>
              </a:rPr>
              <a:t>(50), </a:t>
            </a:r>
            <a:r>
              <a:rPr sz="1050" b="1" spc="10" dirty="0">
                <a:latin typeface="Times New Roman"/>
                <a:cs typeface="Times New Roman"/>
              </a:rPr>
              <a:t>ASKING_PRICE </a:t>
            </a:r>
            <a:r>
              <a:rPr sz="1050" b="1" spc="15" dirty="0">
                <a:latin typeface="Times New Roman"/>
                <a:cs typeface="Times New Roman"/>
              </a:rPr>
              <a:t>DECIMAL  </a:t>
            </a:r>
            <a:r>
              <a:rPr sz="1050" b="1" spc="5" dirty="0">
                <a:latin typeface="Times New Roman"/>
                <a:cs typeface="Times New Roman"/>
              </a:rPr>
              <a:t>(10,2),</a:t>
            </a:r>
            <a:endParaRPr sz="1050">
              <a:latin typeface="Times New Roman"/>
              <a:cs typeface="Times New Roman"/>
            </a:endParaRPr>
          </a:p>
          <a:p>
            <a:pPr marL="40005" marR="981710" indent="-9525">
              <a:lnSpc>
                <a:spcPct val="102899"/>
              </a:lnSpc>
              <a:spcBef>
                <a:spcPts val="575"/>
              </a:spcBef>
              <a:buAutoNum type="arabicPeriod" startAt="27"/>
              <a:tabLst>
                <a:tab pos="236854" algn="l"/>
              </a:tabLst>
            </a:pPr>
            <a:r>
              <a:rPr sz="1050" b="1" spc="10" dirty="0">
                <a:latin typeface="Times New Roman"/>
                <a:cs typeface="Times New Roman"/>
              </a:rPr>
              <a:t>SALE_PRICE </a:t>
            </a:r>
            <a:r>
              <a:rPr sz="1050" b="1" spc="15" dirty="0">
                <a:latin typeface="Times New Roman"/>
                <a:cs typeface="Times New Roman"/>
              </a:rPr>
              <a:t>DECIMAL </a:t>
            </a:r>
            <a:r>
              <a:rPr sz="1050" b="1" spc="5" dirty="0">
                <a:latin typeface="Times New Roman"/>
                <a:cs typeface="Times New Roman"/>
              </a:rPr>
              <a:t>(10,2), </a:t>
            </a:r>
            <a:r>
              <a:rPr sz="1050" b="1" spc="15" dirty="0">
                <a:latin typeface="Times New Roman"/>
                <a:cs typeface="Times New Roman"/>
              </a:rPr>
              <a:t>PURCHASE_PRICE DECIMAL </a:t>
            </a:r>
            <a:r>
              <a:rPr sz="1050" b="1" spc="5" dirty="0">
                <a:latin typeface="Times New Roman"/>
                <a:cs typeface="Times New Roman"/>
              </a:rPr>
              <a:t>(10,2), </a:t>
            </a:r>
            <a:r>
              <a:rPr sz="1050" b="1" spc="15" dirty="0">
                <a:latin typeface="Times New Roman"/>
                <a:cs typeface="Times New Roman"/>
              </a:rPr>
              <a:t>MILEAGE </a:t>
            </a:r>
            <a:r>
              <a:rPr sz="1050" b="1" spc="5" dirty="0">
                <a:latin typeface="Times New Roman"/>
                <a:cs typeface="Times New Roman"/>
              </a:rPr>
              <a:t>int,  </a:t>
            </a:r>
            <a:r>
              <a:rPr sz="1050" b="1" spc="10" dirty="0">
                <a:latin typeface="Times New Roman"/>
                <a:cs typeface="Times New Roman"/>
              </a:rPr>
              <a:t>TRANSMISSION varchar </a:t>
            </a:r>
            <a:r>
              <a:rPr sz="1050" b="1" spc="5" dirty="0">
                <a:latin typeface="Times New Roman"/>
                <a:cs typeface="Times New Roman"/>
              </a:rPr>
              <a:t>(50), PURCHASE_DATE </a:t>
            </a:r>
            <a:r>
              <a:rPr sz="1050" b="1" spc="-5" dirty="0">
                <a:latin typeface="Times New Roman"/>
                <a:cs typeface="Times New Roman"/>
              </a:rPr>
              <a:t>DATE, </a:t>
            </a:r>
            <a:r>
              <a:rPr sz="1050" b="1" spc="5" dirty="0">
                <a:latin typeface="Times New Roman"/>
                <a:cs typeface="Times New Roman"/>
              </a:rPr>
              <a:t>SALE_DATE </a:t>
            </a:r>
            <a:r>
              <a:rPr sz="1050" b="1" dirty="0">
                <a:latin typeface="Times New Roman"/>
                <a:cs typeface="Times New Roman"/>
              </a:rPr>
              <a:t>DATE)”;</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31. </a:t>
            </a:r>
            <a:r>
              <a:rPr sz="1050" b="1" spc="5" dirty="0">
                <a:latin typeface="Times New Roman"/>
                <a:cs typeface="Times New Roman"/>
              </a:rPr>
              <a:t>//echo</a:t>
            </a:r>
            <a:r>
              <a:rPr sz="1050" b="1"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32. </a:t>
            </a:r>
            <a:r>
              <a:rPr sz="1050" b="1" spc="5" dirty="0">
                <a:latin typeface="Times New Roman"/>
                <a:cs typeface="Times New Roman"/>
              </a:rPr>
              <a:t>//echo </a:t>
            </a:r>
            <a:r>
              <a:rPr sz="1050" b="1" spc="10" dirty="0">
                <a:latin typeface="Times New Roman"/>
                <a:cs typeface="Times New Roman"/>
              </a:rPr>
              <a:t>$query</a:t>
            </a:r>
            <a:r>
              <a:rPr sz="1050" b="1" spc="-5"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33. </a:t>
            </a:r>
            <a:r>
              <a:rPr sz="1050" b="1" spc="5" dirty="0">
                <a:latin typeface="Times New Roman"/>
                <a:cs typeface="Times New Roman"/>
              </a:rPr>
              <a:t>//echo</a:t>
            </a:r>
            <a:r>
              <a:rPr sz="1050" b="1"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34. </a:t>
            </a: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a:t>
            </a:r>
            <a:r>
              <a:rPr sz="1050" b="1" spc="-10" dirty="0">
                <a:latin typeface="Times New Roman"/>
                <a:cs typeface="Times New Roman"/>
              </a:rPr>
              <a:t> </a:t>
            </a:r>
            <a:r>
              <a:rPr sz="1050" b="1" spc="10" dirty="0">
                <a:latin typeface="Times New Roman"/>
                <a:cs typeface="Times New Roman"/>
              </a:rPr>
              <a:t>TRUE)</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35.</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36. echo “Database </a:t>
            </a:r>
            <a:r>
              <a:rPr sz="1050" b="1" spc="5" dirty="0">
                <a:latin typeface="Times New Roman"/>
                <a:cs typeface="Times New Roman"/>
              </a:rPr>
              <a:t>table ‘INVENTORY’</a:t>
            </a:r>
            <a:r>
              <a:rPr sz="1050" b="1" spc="-90" dirty="0">
                <a:latin typeface="Times New Roman"/>
                <a:cs typeface="Times New Roman"/>
              </a:rPr>
              <a:t> </a:t>
            </a:r>
            <a:r>
              <a:rPr sz="1050" b="1" spc="5" dirty="0">
                <a:latin typeface="Times New Roman"/>
                <a:cs typeface="Times New Roman"/>
              </a:rPr>
              <a:t>created&lt;/P&gt;”;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37.</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38.</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39.</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6463" y="353151"/>
            <a:ext cx="6377305" cy="9885680"/>
          </a:xfrm>
          <a:prstGeom prst="rect">
            <a:avLst/>
          </a:prstGeom>
        </p:spPr>
        <p:txBody>
          <a:bodyPr vert="horz" wrap="square" lIns="0" tIns="89535" rIns="0" bIns="0" rtlCol="0">
            <a:spAutoFit/>
          </a:bodyPr>
          <a:lstStyle/>
          <a:p>
            <a:pPr marL="12700">
              <a:lnSpc>
                <a:spcPct val="100000"/>
              </a:lnSpc>
              <a:spcBef>
                <a:spcPts val="705"/>
              </a:spcBef>
            </a:pPr>
            <a:r>
              <a:rPr sz="1050" b="1" spc="10" dirty="0">
                <a:latin typeface="Times New Roman"/>
                <a:cs typeface="Times New Roman"/>
              </a:rPr>
              <a:t>40. echo “&lt;p&gt;Error: &lt;/p&gt;” </a:t>
            </a:r>
            <a:r>
              <a:rPr sz="1050" b="1" spc="5" dirty="0">
                <a:latin typeface="Times New Roman"/>
                <a:cs typeface="Times New Roman"/>
              </a:rPr>
              <a:t>.</a:t>
            </a:r>
            <a:r>
              <a:rPr sz="1050" b="1" spc="-20" dirty="0">
                <a:latin typeface="Times New Roman"/>
                <a:cs typeface="Times New Roman"/>
              </a:rPr>
              <a:t> </a:t>
            </a:r>
            <a:r>
              <a:rPr sz="1050" b="1" spc="5" dirty="0">
                <a:latin typeface="Times New Roman"/>
                <a:cs typeface="Times New Roman"/>
              </a:rPr>
              <a:t>mysql_error();</a:t>
            </a:r>
            <a:endParaRPr sz="1050">
              <a:latin typeface="Times New Roman"/>
              <a:cs typeface="Times New Roman"/>
            </a:endParaRPr>
          </a:p>
          <a:p>
            <a:pPr marL="12700">
              <a:lnSpc>
                <a:spcPct val="100000"/>
              </a:lnSpc>
              <a:spcBef>
                <a:spcPts val="610"/>
              </a:spcBef>
            </a:pPr>
            <a:r>
              <a:rPr sz="1050" b="1" spc="10" dirty="0">
                <a:latin typeface="Times New Roman"/>
                <a:cs typeface="Times New Roman"/>
              </a:rPr>
              <a:t>41.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17804" indent="-205740">
              <a:lnSpc>
                <a:spcPct val="100000"/>
              </a:lnSpc>
              <a:spcBef>
                <a:spcPts val="545"/>
              </a:spcBef>
              <a:buAutoNum type="arabicPeriod" startAt="42"/>
              <a:tabLst>
                <a:tab pos="218440" algn="l"/>
              </a:tabLst>
            </a:pPr>
            <a:r>
              <a:rPr sz="1050" b="1" spc="5" dirty="0">
                <a:latin typeface="Times New Roman"/>
                <a:cs typeface="Times New Roman"/>
              </a:rPr>
              <a:t>// </a:t>
            </a:r>
            <a:r>
              <a:rPr sz="1050" b="1" spc="10" dirty="0">
                <a:latin typeface="Times New Roman"/>
                <a:cs typeface="Times New Roman"/>
              </a:rPr>
              <a:t>Dates </a:t>
            </a:r>
            <a:r>
              <a:rPr sz="1050" b="1" spc="5" dirty="0">
                <a:latin typeface="Times New Roman"/>
                <a:cs typeface="Times New Roman"/>
              </a:rPr>
              <a:t>are stored in </a:t>
            </a:r>
            <a:r>
              <a:rPr sz="1050" b="1" spc="15" dirty="0">
                <a:latin typeface="Times New Roman"/>
                <a:cs typeface="Times New Roman"/>
              </a:rPr>
              <a:t>MySQL </a:t>
            </a:r>
            <a:r>
              <a:rPr sz="1050" b="1" spc="10" dirty="0">
                <a:latin typeface="Times New Roman"/>
                <a:cs typeface="Times New Roman"/>
              </a:rPr>
              <a:t>as </a:t>
            </a:r>
            <a:r>
              <a:rPr sz="1050" b="1" spc="5" dirty="0">
                <a:latin typeface="Times New Roman"/>
                <a:cs typeface="Times New Roman"/>
              </a:rPr>
              <a:t>‘YYYY-MM-DD’</a:t>
            </a:r>
            <a:r>
              <a:rPr sz="1050" b="1" spc="-160" dirty="0">
                <a:latin typeface="Times New Roman"/>
                <a:cs typeface="Times New Roman"/>
              </a:rPr>
              <a:t> </a:t>
            </a:r>
            <a:r>
              <a:rPr sz="1050" b="1" spc="10" dirty="0">
                <a:latin typeface="Times New Roman"/>
                <a:cs typeface="Times New Roman"/>
              </a:rPr>
              <a:t>format</a:t>
            </a:r>
            <a:endParaRPr sz="1050">
              <a:latin typeface="Times New Roman"/>
              <a:cs typeface="Times New Roman"/>
            </a:endParaRPr>
          </a:p>
          <a:p>
            <a:pPr marL="217804" indent="-205740">
              <a:lnSpc>
                <a:spcPct val="100000"/>
              </a:lnSpc>
              <a:spcBef>
                <a:spcPts val="610"/>
              </a:spcBef>
              <a:buAutoNum type="arabicPeriod" startAt="42"/>
              <a:tabLst>
                <a:tab pos="218440" algn="l"/>
              </a:tabLst>
            </a:pPr>
            <a:r>
              <a:rPr sz="1050" b="1" spc="10" dirty="0">
                <a:latin typeface="Times New Roman"/>
                <a:cs typeface="Times New Roman"/>
              </a:rPr>
              <a:t>$query </a:t>
            </a:r>
            <a:r>
              <a:rPr sz="1050" b="1" spc="15" dirty="0">
                <a:latin typeface="Times New Roman"/>
                <a:cs typeface="Times New Roman"/>
              </a:rPr>
              <a:t>= </a:t>
            </a:r>
            <a:r>
              <a:rPr sz="1050" b="1" spc="5" dirty="0">
                <a:latin typeface="Times New Roman"/>
                <a:cs typeface="Times New Roman"/>
              </a:rPr>
              <a:t>“INSERT </a:t>
            </a:r>
            <a:r>
              <a:rPr sz="1050" b="1" spc="10" dirty="0">
                <a:latin typeface="Times New Roman"/>
                <a:cs typeface="Times New Roman"/>
              </a:rPr>
              <a:t>INTO</a:t>
            </a:r>
            <a:r>
              <a:rPr sz="1050" b="1" spc="-30" dirty="0">
                <a:latin typeface="Times New Roman"/>
                <a:cs typeface="Times New Roman"/>
              </a:rPr>
              <a:t> </a:t>
            </a:r>
            <a:r>
              <a:rPr sz="1050" b="1" spc="5" dirty="0">
                <a:latin typeface="Times New Roman"/>
                <a:cs typeface="Times New Roman"/>
              </a:rPr>
              <a:t>`cars`.`inventory`</a:t>
            </a:r>
            <a:endParaRPr sz="1050">
              <a:latin typeface="Times New Roman"/>
              <a:cs typeface="Times New Roman"/>
            </a:endParaRPr>
          </a:p>
          <a:p>
            <a:pPr marL="217804" indent="-205740">
              <a:lnSpc>
                <a:spcPct val="100000"/>
              </a:lnSpc>
              <a:spcBef>
                <a:spcPts val="540"/>
              </a:spcBef>
              <a:buAutoNum type="arabicPeriod" startAt="42"/>
              <a:tabLst>
                <a:tab pos="218440" algn="l"/>
              </a:tabLst>
            </a:pPr>
            <a:r>
              <a:rPr sz="1050" b="1" spc="5" dirty="0">
                <a:latin typeface="Times New Roman"/>
                <a:cs typeface="Times New Roman"/>
              </a:rPr>
              <a:t>(`VIN`, </a:t>
            </a:r>
            <a:r>
              <a:rPr sz="1050" b="1" spc="10" dirty="0">
                <a:latin typeface="Times New Roman"/>
                <a:cs typeface="Times New Roman"/>
              </a:rPr>
              <a:t>`YEAR`, `Make`, </a:t>
            </a:r>
            <a:r>
              <a:rPr sz="1050" b="1" spc="5" dirty="0">
                <a:latin typeface="Times New Roman"/>
                <a:cs typeface="Times New Roman"/>
              </a:rPr>
              <a:t>`Model`, </a:t>
            </a:r>
            <a:r>
              <a:rPr sz="1050" b="1" spc="10" dirty="0">
                <a:latin typeface="Times New Roman"/>
                <a:cs typeface="Times New Roman"/>
              </a:rPr>
              <a:t>`TRIM`, `EXT_COLOR`, `INT_COLOR`,</a:t>
            </a:r>
            <a:r>
              <a:rPr sz="1050" b="1" spc="15" dirty="0">
                <a:latin typeface="Times New Roman"/>
                <a:cs typeface="Times New Roman"/>
              </a:rPr>
              <a:t> </a:t>
            </a:r>
            <a:r>
              <a:rPr sz="1050" b="1" spc="10" dirty="0">
                <a:latin typeface="Times New Roman"/>
                <a:cs typeface="Times New Roman"/>
              </a:rPr>
              <a:t>`ASKING_PRICE`,</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`SALE_PRICE`, `PURCHASE_PRICE`, `MILEAGE`, `TRANSMISSION`,</a:t>
            </a:r>
            <a:r>
              <a:rPr sz="1050" b="1" spc="5" dirty="0">
                <a:latin typeface="Times New Roman"/>
                <a:cs typeface="Times New Roman"/>
              </a:rPr>
              <a:t> `PURCHASE_DATE`,</a:t>
            </a:r>
            <a:endParaRPr sz="1050">
              <a:latin typeface="Times New Roman"/>
              <a:cs typeface="Times New Roman"/>
            </a:endParaRPr>
          </a:p>
          <a:p>
            <a:pPr marL="21590">
              <a:lnSpc>
                <a:spcPct val="100000"/>
              </a:lnSpc>
              <a:spcBef>
                <a:spcPts val="40"/>
              </a:spcBef>
            </a:pPr>
            <a:r>
              <a:rPr sz="1050" b="1" spc="5" dirty="0">
                <a:latin typeface="Times New Roman"/>
                <a:cs typeface="Times New Roman"/>
              </a:rPr>
              <a:t>`SALE_DATE`)</a:t>
            </a:r>
            <a:endParaRPr sz="1050">
              <a:latin typeface="Times New Roman"/>
              <a:cs typeface="Times New Roman"/>
            </a:endParaRPr>
          </a:p>
          <a:p>
            <a:pPr marL="217804" indent="-205740">
              <a:lnSpc>
                <a:spcPct val="100000"/>
              </a:lnSpc>
              <a:spcBef>
                <a:spcPts val="610"/>
              </a:spcBef>
              <a:buAutoNum type="arabicPeriod" startAt="45"/>
              <a:tabLst>
                <a:tab pos="218440" algn="l"/>
              </a:tabLst>
            </a:pPr>
            <a:r>
              <a:rPr sz="1050" b="1" spc="-10" dirty="0">
                <a:latin typeface="Times New Roman"/>
                <a:cs typeface="Times New Roman"/>
              </a:rPr>
              <a:t>VALUES</a:t>
            </a:r>
            <a:endParaRPr sz="1050">
              <a:latin typeface="Times New Roman"/>
              <a:cs typeface="Times New Roman"/>
            </a:endParaRPr>
          </a:p>
          <a:p>
            <a:pPr marL="21590" marR="14604" indent="-9525">
              <a:lnSpc>
                <a:spcPct val="102899"/>
              </a:lnSpc>
              <a:spcBef>
                <a:spcPts val="505"/>
              </a:spcBef>
              <a:buAutoNum type="arabicPeriod" startAt="45"/>
              <a:tabLst>
                <a:tab pos="218440" algn="l"/>
              </a:tabLst>
            </a:pPr>
            <a:r>
              <a:rPr sz="1050" b="1" spc="10" dirty="0">
                <a:latin typeface="Times New Roman"/>
                <a:cs typeface="Times New Roman"/>
              </a:rPr>
              <a:t>(‘5FNYF4H91CB054036’, ‘2012’, ‘Honda’, </a:t>
            </a:r>
            <a:r>
              <a:rPr sz="1050" b="1" spc="5" dirty="0">
                <a:latin typeface="Times New Roman"/>
                <a:cs typeface="Times New Roman"/>
              </a:rPr>
              <a:t>‘Pilot’, </a:t>
            </a:r>
            <a:r>
              <a:rPr sz="1050" b="1" dirty="0">
                <a:latin typeface="Times New Roman"/>
                <a:cs typeface="Times New Roman"/>
              </a:rPr>
              <a:t>‘Touring’, </a:t>
            </a:r>
            <a:r>
              <a:rPr sz="1050" b="1" spc="10" dirty="0">
                <a:latin typeface="Times New Roman"/>
                <a:cs typeface="Times New Roman"/>
              </a:rPr>
              <a:t>‘White Diamond </a:t>
            </a:r>
            <a:r>
              <a:rPr sz="1050" b="1" spc="5" dirty="0">
                <a:latin typeface="Times New Roman"/>
                <a:cs typeface="Times New Roman"/>
              </a:rPr>
              <a:t>Pearl’, </a:t>
            </a:r>
            <a:r>
              <a:rPr sz="1050" b="1" spc="10" dirty="0">
                <a:latin typeface="Times New Roman"/>
                <a:cs typeface="Times New Roman"/>
              </a:rPr>
              <a:t>‘Leather’, ‘37807’,  NULL, ‘34250’, ‘7076’, </a:t>
            </a:r>
            <a:r>
              <a:rPr sz="1050" b="1" spc="5" dirty="0">
                <a:latin typeface="Times New Roman"/>
                <a:cs typeface="Times New Roman"/>
              </a:rPr>
              <a:t>‘Automatic’, ‘2012-11-08’,</a:t>
            </a:r>
            <a:r>
              <a:rPr sz="1050" b="1" spc="-10" dirty="0">
                <a:latin typeface="Times New Roman"/>
                <a:cs typeface="Times New Roman"/>
              </a:rPr>
              <a:t> </a:t>
            </a:r>
            <a:r>
              <a:rPr sz="1050" b="1" spc="10" dirty="0">
                <a:latin typeface="Times New Roman"/>
                <a:cs typeface="Times New Roman"/>
              </a:rPr>
              <a:t>NULL);”;</a:t>
            </a:r>
            <a:endParaRPr sz="1050">
              <a:latin typeface="Times New Roman"/>
              <a:cs typeface="Times New Roman"/>
            </a:endParaRPr>
          </a:p>
          <a:p>
            <a:pPr marL="184150" indent="-172085">
              <a:lnSpc>
                <a:spcPct val="100000"/>
              </a:lnSpc>
              <a:spcBef>
                <a:spcPts val="610"/>
              </a:spcBef>
              <a:buFont typeface="Times New Roman"/>
              <a:buAutoNum type="arabicPeriod" startAt="45"/>
              <a:tabLst>
                <a:tab pos="184785" algn="l"/>
              </a:tabLst>
            </a:pPr>
            <a:endParaRPr sz="1050">
              <a:latin typeface="Times New Roman"/>
              <a:cs typeface="Times New Roman"/>
            </a:endParaRPr>
          </a:p>
          <a:p>
            <a:pPr marL="184150" indent="-172085">
              <a:lnSpc>
                <a:spcPct val="100000"/>
              </a:lnSpc>
              <a:spcBef>
                <a:spcPts val="545"/>
              </a:spcBef>
              <a:buFont typeface="Times New Roman"/>
              <a:buAutoNum type="arabicPeriod" startAt="45"/>
              <a:tabLst>
                <a:tab pos="184785" algn="l"/>
              </a:tabLst>
            </a:pPr>
            <a:endParaRPr sz="1050">
              <a:latin typeface="Times New Roman"/>
              <a:cs typeface="Times New Roman"/>
            </a:endParaRPr>
          </a:p>
          <a:p>
            <a:pPr marL="217804" indent="-205740">
              <a:lnSpc>
                <a:spcPct val="100000"/>
              </a:lnSpc>
              <a:spcBef>
                <a:spcPts val="610"/>
              </a:spcBef>
              <a:buAutoNum type="arabicPeriod" startAt="45"/>
              <a:tabLst>
                <a:tab pos="218440" algn="l"/>
              </a:tabLst>
            </a:pP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 </a:t>
            </a:r>
            <a:r>
              <a:rPr sz="1050" b="1" spc="10" dirty="0">
                <a:latin typeface="Times New Roman"/>
                <a:cs typeface="Times New Roman"/>
              </a:rPr>
              <a:t>TRUE)</a:t>
            </a:r>
            <a:r>
              <a:rPr sz="1050" b="1" spc="-15"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17804" indent="-205740">
              <a:lnSpc>
                <a:spcPct val="100000"/>
              </a:lnSpc>
              <a:spcBef>
                <a:spcPts val="540"/>
              </a:spcBef>
              <a:buAutoNum type="arabicPeriod" startAt="45"/>
              <a:tabLst>
                <a:tab pos="218440" algn="l"/>
              </a:tabLst>
            </a:pPr>
            <a:r>
              <a:rPr sz="1050" b="1" spc="10" dirty="0">
                <a:latin typeface="Times New Roman"/>
                <a:cs typeface="Times New Roman"/>
              </a:rPr>
              <a:t>echo “&lt;p&gt;Honda </a:t>
            </a:r>
            <a:r>
              <a:rPr sz="1050" b="1" spc="5" dirty="0">
                <a:latin typeface="Times New Roman"/>
                <a:cs typeface="Times New Roman"/>
              </a:rPr>
              <a:t>Pilot inserted into </a:t>
            </a:r>
            <a:r>
              <a:rPr sz="1050" b="1" spc="10" dirty="0">
                <a:latin typeface="Times New Roman"/>
                <a:cs typeface="Times New Roman"/>
              </a:rPr>
              <a:t>inventory </a:t>
            </a:r>
            <a:r>
              <a:rPr sz="1050" b="1" spc="5" dirty="0">
                <a:latin typeface="Times New Roman"/>
                <a:cs typeface="Times New Roman"/>
              </a:rPr>
              <a:t>table.</a:t>
            </a:r>
            <a:r>
              <a:rPr sz="1050" b="1" spc="-10" dirty="0">
                <a:latin typeface="Times New Roman"/>
                <a:cs typeface="Times New Roman"/>
              </a:rPr>
              <a:t> </a:t>
            </a:r>
            <a:r>
              <a:rPr sz="1050" b="1" spc="10" dirty="0">
                <a:latin typeface="Times New Roman"/>
                <a:cs typeface="Times New Roman"/>
              </a:rPr>
              <a:t>&lt;/p&gt;”;</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51.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52.</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12700">
              <a:lnSpc>
                <a:spcPct val="100000"/>
              </a:lnSpc>
              <a:spcBef>
                <a:spcPts val="610"/>
              </a:spcBef>
            </a:pPr>
            <a:r>
              <a:rPr sz="1050" b="1" spc="10" dirty="0">
                <a:latin typeface="Times New Roman"/>
                <a:cs typeface="Times New Roman"/>
              </a:rPr>
              <a:t>53.</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marR="2040255">
              <a:lnSpc>
                <a:spcPts val="1870"/>
              </a:lnSpc>
              <a:spcBef>
                <a:spcPts val="95"/>
              </a:spcBef>
            </a:pPr>
            <a:r>
              <a:rPr sz="1050" b="1" spc="10" dirty="0">
                <a:latin typeface="Times New Roman"/>
                <a:cs typeface="Times New Roman"/>
              </a:rPr>
              <a:t>54. echo “&lt;p&gt;Error </a:t>
            </a:r>
            <a:r>
              <a:rPr sz="1050" b="1" spc="5" dirty="0">
                <a:latin typeface="Times New Roman"/>
                <a:cs typeface="Times New Roman"/>
              </a:rPr>
              <a:t>inserting </a:t>
            </a:r>
            <a:r>
              <a:rPr sz="1050" b="1" spc="10" dirty="0">
                <a:latin typeface="Times New Roman"/>
                <a:cs typeface="Times New Roman"/>
              </a:rPr>
              <a:t>Honda </a:t>
            </a:r>
            <a:r>
              <a:rPr sz="1050" b="1" spc="5" dirty="0">
                <a:latin typeface="Times New Roman"/>
                <a:cs typeface="Times New Roman"/>
              </a:rPr>
              <a:t>Pilot: </a:t>
            </a:r>
            <a:r>
              <a:rPr sz="1050" b="1" spc="10" dirty="0">
                <a:latin typeface="Times New Roman"/>
                <a:cs typeface="Times New Roman"/>
              </a:rPr>
              <a:t>&lt;/p&gt;” </a:t>
            </a:r>
            <a:r>
              <a:rPr sz="1050" b="1" spc="5" dirty="0">
                <a:latin typeface="Times New Roman"/>
                <a:cs typeface="Times New Roman"/>
              </a:rPr>
              <a:t>. mysqli_error($mysqli);  </a:t>
            </a:r>
            <a:r>
              <a:rPr sz="1050" b="1" spc="10" dirty="0">
                <a:latin typeface="Times New Roman"/>
                <a:cs typeface="Times New Roman"/>
              </a:rPr>
              <a:t>55.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a:lnSpc>
                <a:spcPct val="100000"/>
              </a:lnSpc>
              <a:spcBef>
                <a:spcPts val="380"/>
              </a:spcBef>
            </a:pPr>
            <a:r>
              <a:rPr sz="1050" b="1" spc="10" dirty="0">
                <a:latin typeface="Times New Roman"/>
                <a:cs typeface="Times New Roman"/>
              </a:rPr>
              <a:t>56. echo $query</a:t>
            </a:r>
            <a:r>
              <a:rPr sz="1050" b="1" spc="-10"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marL="12700">
              <a:lnSpc>
                <a:spcPct val="100000"/>
              </a:lnSpc>
              <a:spcBef>
                <a:spcPts val="610"/>
              </a:spcBef>
            </a:pPr>
            <a:r>
              <a:rPr sz="1050" b="1" spc="10" dirty="0">
                <a:latin typeface="Times New Roman"/>
                <a:cs typeface="Times New Roman"/>
              </a:rPr>
              <a:t>57.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marR="6096635">
              <a:lnSpc>
                <a:spcPts val="1870"/>
              </a:lnSpc>
              <a:spcBef>
                <a:spcPts val="95"/>
              </a:spcBef>
            </a:pPr>
            <a:r>
              <a:rPr sz="1050" b="1" spc="10" dirty="0">
                <a:latin typeface="Times New Roman"/>
                <a:cs typeface="Times New Roman"/>
              </a:rPr>
              <a:t>58.</a:t>
            </a:r>
            <a:r>
              <a:rPr sz="1050" b="1" spc="-85" dirty="0">
                <a:latin typeface="Times New Roman"/>
                <a:cs typeface="Times New Roman"/>
              </a:rPr>
              <a:t> </a:t>
            </a:r>
            <a:r>
              <a:rPr sz="1050" b="1" spc="10" dirty="0">
                <a:latin typeface="Times New Roman"/>
                <a:cs typeface="Times New Roman"/>
              </a:rPr>
              <a:t>}  59.</a:t>
            </a:r>
            <a:endParaRPr sz="1050">
              <a:latin typeface="Times New Roman"/>
              <a:cs typeface="Times New Roman"/>
            </a:endParaRPr>
          </a:p>
          <a:p>
            <a:pPr marL="12700">
              <a:lnSpc>
                <a:spcPct val="100000"/>
              </a:lnSpc>
              <a:spcBef>
                <a:spcPts val="380"/>
              </a:spcBef>
            </a:pPr>
            <a:r>
              <a:rPr sz="1050" b="1" spc="10" dirty="0">
                <a:latin typeface="Times New Roman"/>
                <a:cs typeface="Times New Roman"/>
              </a:rPr>
              <a:t>60. </a:t>
            </a:r>
            <a:r>
              <a:rPr sz="1050" b="1" spc="5" dirty="0">
                <a:latin typeface="Times New Roman"/>
                <a:cs typeface="Times New Roman"/>
              </a:rPr>
              <a:t>// Insert </a:t>
            </a:r>
            <a:r>
              <a:rPr sz="1050" b="1" spc="10" dirty="0">
                <a:latin typeface="Times New Roman"/>
                <a:cs typeface="Times New Roman"/>
              </a:rPr>
              <a:t>a Dodge</a:t>
            </a:r>
            <a:r>
              <a:rPr sz="1050" b="1" spc="-10" dirty="0">
                <a:latin typeface="Times New Roman"/>
                <a:cs typeface="Times New Roman"/>
              </a:rPr>
              <a:t> </a:t>
            </a:r>
            <a:r>
              <a:rPr sz="1050" b="1" spc="10" dirty="0">
                <a:latin typeface="Times New Roman"/>
                <a:cs typeface="Times New Roman"/>
              </a:rPr>
              <a:t>Durango</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61.</a:t>
            </a:r>
            <a:endParaRPr sz="1050">
              <a:latin typeface="Times New Roman"/>
              <a:cs typeface="Times New Roman"/>
            </a:endParaRPr>
          </a:p>
          <a:p>
            <a:pPr marL="217804" indent="-205740">
              <a:lnSpc>
                <a:spcPct val="100000"/>
              </a:lnSpc>
              <a:spcBef>
                <a:spcPts val="540"/>
              </a:spcBef>
              <a:buAutoNum type="arabicPeriod" startAt="62"/>
              <a:tabLst>
                <a:tab pos="218440" algn="l"/>
              </a:tabLst>
            </a:pPr>
            <a:r>
              <a:rPr sz="1050" b="1" spc="10" dirty="0">
                <a:latin typeface="Times New Roman"/>
                <a:cs typeface="Times New Roman"/>
              </a:rPr>
              <a:t>$query </a:t>
            </a:r>
            <a:r>
              <a:rPr sz="1050" b="1" spc="15" dirty="0">
                <a:latin typeface="Times New Roman"/>
                <a:cs typeface="Times New Roman"/>
              </a:rPr>
              <a:t>= </a:t>
            </a:r>
            <a:r>
              <a:rPr sz="1050" b="1" spc="5" dirty="0">
                <a:latin typeface="Times New Roman"/>
                <a:cs typeface="Times New Roman"/>
              </a:rPr>
              <a:t>“INSERT </a:t>
            </a:r>
            <a:r>
              <a:rPr sz="1050" b="1" spc="10" dirty="0">
                <a:latin typeface="Times New Roman"/>
                <a:cs typeface="Times New Roman"/>
              </a:rPr>
              <a:t>INTO </a:t>
            </a:r>
            <a:r>
              <a:rPr sz="1050" b="1" spc="5" dirty="0">
                <a:latin typeface="Times New Roman"/>
                <a:cs typeface="Times New Roman"/>
              </a:rPr>
              <a:t>`cars`.`inventory` (`VIN`, </a:t>
            </a:r>
            <a:r>
              <a:rPr sz="1050" b="1" spc="10" dirty="0">
                <a:latin typeface="Times New Roman"/>
                <a:cs typeface="Times New Roman"/>
              </a:rPr>
              <a:t>`YEAR`, `Make`, </a:t>
            </a:r>
            <a:r>
              <a:rPr sz="1050" b="1" spc="5" dirty="0">
                <a:latin typeface="Times New Roman"/>
                <a:cs typeface="Times New Roman"/>
              </a:rPr>
              <a:t>`Model`, </a:t>
            </a:r>
            <a:r>
              <a:rPr sz="1050" b="1" spc="10" dirty="0">
                <a:latin typeface="Times New Roman"/>
                <a:cs typeface="Times New Roman"/>
              </a:rPr>
              <a:t>`TRIM`,</a:t>
            </a:r>
            <a:r>
              <a:rPr sz="1050" b="1" spc="80" dirty="0">
                <a:latin typeface="Times New Roman"/>
                <a:cs typeface="Times New Roman"/>
              </a:rPr>
              <a:t> </a:t>
            </a:r>
            <a:r>
              <a:rPr sz="1050" b="1" spc="10" dirty="0">
                <a:latin typeface="Times New Roman"/>
                <a:cs typeface="Times New Roman"/>
              </a:rPr>
              <a:t>`EXT_COLOR`,</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`INT_COLOR`, `ASKING_PRICE`, `SALE_PRICE`, `PURCHASE_PRICE`,</a:t>
            </a:r>
            <a:r>
              <a:rPr sz="1050" b="1" spc="-5" dirty="0">
                <a:latin typeface="Times New Roman"/>
                <a:cs typeface="Times New Roman"/>
              </a:rPr>
              <a:t> </a:t>
            </a:r>
            <a:r>
              <a:rPr sz="1050" b="1" spc="10" dirty="0">
                <a:latin typeface="Times New Roman"/>
                <a:cs typeface="Times New Roman"/>
              </a:rPr>
              <a:t>`MILEAGE`,</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`TRANSMISSION`, </a:t>
            </a:r>
            <a:r>
              <a:rPr sz="1050" b="1" spc="5" dirty="0">
                <a:latin typeface="Times New Roman"/>
                <a:cs typeface="Times New Roman"/>
              </a:rPr>
              <a:t>`PURCHASE_DATE`,</a:t>
            </a:r>
            <a:r>
              <a:rPr sz="1050" b="1" dirty="0">
                <a:latin typeface="Times New Roman"/>
                <a:cs typeface="Times New Roman"/>
              </a:rPr>
              <a:t> </a:t>
            </a:r>
            <a:r>
              <a:rPr sz="1050" b="1" spc="5" dirty="0">
                <a:latin typeface="Times New Roman"/>
                <a:cs typeface="Times New Roman"/>
              </a:rPr>
              <a:t>`SALE_DATE`)</a:t>
            </a:r>
            <a:endParaRPr sz="1050">
              <a:latin typeface="Times New Roman"/>
              <a:cs typeface="Times New Roman"/>
            </a:endParaRPr>
          </a:p>
          <a:p>
            <a:pPr marL="217804" indent="-205740">
              <a:lnSpc>
                <a:spcPct val="100000"/>
              </a:lnSpc>
              <a:spcBef>
                <a:spcPts val="615"/>
              </a:spcBef>
              <a:buAutoNum type="arabicPeriod" startAt="63"/>
              <a:tabLst>
                <a:tab pos="218440" algn="l"/>
              </a:tabLst>
            </a:pPr>
            <a:r>
              <a:rPr sz="1050" b="1" spc="-10" dirty="0">
                <a:latin typeface="Times New Roman"/>
                <a:cs typeface="Times New Roman"/>
              </a:rPr>
              <a:t>VALUES</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64. (‘LAKSDFJ234LASKRF2’, ‘2009’, ‘Dodge’, ‘Durango’, </a:t>
            </a:r>
            <a:r>
              <a:rPr sz="1050" b="1" spc="-10" dirty="0">
                <a:latin typeface="Times New Roman"/>
                <a:cs typeface="Times New Roman"/>
              </a:rPr>
              <a:t>‘SLT’, </a:t>
            </a:r>
            <a:r>
              <a:rPr sz="1050" b="1" spc="5" dirty="0">
                <a:latin typeface="Times New Roman"/>
                <a:cs typeface="Times New Roman"/>
              </a:rPr>
              <a:t>‘Silver’, ‘Black’, </a:t>
            </a:r>
            <a:r>
              <a:rPr sz="1050" b="1" spc="10" dirty="0">
                <a:latin typeface="Times New Roman"/>
                <a:cs typeface="Times New Roman"/>
              </a:rPr>
              <a:t>‘2700’, NULL,</a:t>
            </a:r>
            <a:r>
              <a:rPr sz="1050" b="1" spc="65" dirty="0">
                <a:latin typeface="Times New Roman"/>
                <a:cs typeface="Times New Roman"/>
              </a:rPr>
              <a:t> </a:t>
            </a:r>
            <a:r>
              <a:rPr sz="1050" b="1" spc="10" dirty="0">
                <a:latin typeface="Times New Roman"/>
                <a:cs typeface="Times New Roman"/>
              </a:rPr>
              <a:t>‘2000’,</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‘144000’, </a:t>
            </a:r>
            <a:r>
              <a:rPr sz="1050" b="1" spc="15" dirty="0">
                <a:latin typeface="Times New Roman"/>
                <a:cs typeface="Times New Roman"/>
              </a:rPr>
              <a:t>‘4WD </a:t>
            </a:r>
            <a:r>
              <a:rPr sz="1050" b="1" spc="10" dirty="0">
                <a:latin typeface="Times New Roman"/>
                <a:cs typeface="Times New Roman"/>
              </a:rPr>
              <a:t>Automatic’, ‘2012-12-05’,</a:t>
            </a:r>
            <a:r>
              <a:rPr sz="1050" b="1" spc="-20" dirty="0">
                <a:latin typeface="Times New Roman"/>
                <a:cs typeface="Times New Roman"/>
              </a:rPr>
              <a:t> </a:t>
            </a:r>
            <a:r>
              <a:rPr sz="1050" b="1" spc="10" dirty="0">
                <a:latin typeface="Times New Roman"/>
                <a:cs typeface="Times New Roman"/>
              </a:rPr>
              <a:t>NULL);”;</a:t>
            </a:r>
            <a:endParaRPr sz="1050">
              <a:latin typeface="Times New Roman"/>
              <a:cs typeface="Times New Roman"/>
            </a:endParaRPr>
          </a:p>
          <a:p>
            <a:pPr marL="12700">
              <a:lnSpc>
                <a:spcPct val="100000"/>
              </a:lnSpc>
              <a:spcBef>
                <a:spcPts val="610"/>
              </a:spcBef>
            </a:pPr>
            <a:r>
              <a:rPr sz="1050" b="1" spc="10" dirty="0">
                <a:latin typeface="Times New Roman"/>
                <a:cs typeface="Times New Roman"/>
              </a:rPr>
              <a:t>65.</a:t>
            </a:r>
            <a:endParaRPr sz="1050">
              <a:latin typeface="Times New Roman"/>
              <a:cs typeface="Times New Roman"/>
            </a:endParaRPr>
          </a:p>
          <a:p>
            <a:pPr marL="217804" indent="-205740">
              <a:lnSpc>
                <a:spcPct val="100000"/>
              </a:lnSpc>
              <a:spcBef>
                <a:spcPts val="545"/>
              </a:spcBef>
              <a:buAutoNum type="arabicPeriod" startAt="66"/>
              <a:tabLst>
                <a:tab pos="218440" algn="l"/>
              </a:tabLst>
            </a:pP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 </a:t>
            </a:r>
            <a:r>
              <a:rPr sz="1050" b="1" spc="10" dirty="0">
                <a:latin typeface="Times New Roman"/>
                <a:cs typeface="Times New Roman"/>
              </a:rPr>
              <a:t>TRUE)</a:t>
            </a:r>
            <a:r>
              <a:rPr sz="1050" b="1" spc="-15"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17804" indent="-205740">
              <a:lnSpc>
                <a:spcPct val="100000"/>
              </a:lnSpc>
              <a:spcBef>
                <a:spcPts val="610"/>
              </a:spcBef>
              <a:buAutoNum type="arabicPeriod" startAt="66"/>
              <a:tabLst>
                <a:tab pos="218440" algn="l"/>
              </a:tabLst>
            </a:pPr>
            <a:r>
              <a:rPr sz="1050" b="1" spc="10" dirty="0">
                <a:latin typeface="Times New Roman"/>
                <a:cs typeface="Times New Roman"/>
              </a:rPr>
              <a:t>echo “&lt;p&gt;Dodge Durango </a:t>
            </a:r>
            <a:r>
              <a:rPr sz="1050" b="1" spc="5" dirty="0">
                <a:latin typeface="Times New Roman"/>
                <a:cs typeface="Times New Roman"/>
              </a:rPr>
              <a:t>inserted into </a:t>
            </a:r>
            <a:r>
              <a:rPr sz="1050" b="1" spc="10" dirty="0">
                <a:latin typeface="Times New Roman"/>
                <a:cs typeface="Times New Roman"/>
              </a:rPr>
              <a:t>inventory</a:t>
            </a:r>
            <a:r>
              <a:rPr sz="1050" b="1" spc="-10" dirty="0">
                <a:latin typeface="Times New Roman"/>
                <a:cs typeface="Times New Roman"/>
              </a:rPr>
              <a:t> </a:t>
            </a:r>
            <a:r>
              <a:rPr sz="1050" b="1" spc="10" dirty="0">
                <a:latin typeface="Times New Roman"/>
                <a:cs typeface="Times New Roman"/>
              </a:rPr>
              <a:t>table.&lt;/p&gt;”;</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68.</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69.</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70.</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marR="2355850">
              <a:lnSpc>
                <a:spcPct val="142900"/>
              </a:lnSpc>
              <a:spcBef>
                <a:spcPts val="70"/>
              </a:spcBef>
            </a:pPr>
            <a:r>
              <a:rPr sz="1050" b="1" spc="10" dirty="0">
                <a:latin typeface="Times New Roman"/>
                <a:cs typeface="Times New Roman"/>
              </a:rPr>
              <a:t>71. echo “&lt;p&gt;Error </a:t>
            </a:r>
            <a:r>
              <a:rPr sz="1050" b="1" spc="5" dirty="0">
                <a:latin typeface="Times New Roman"/>
                <a:cs typeface="Times New Roman"/>
              </a:rPr>
              <a:t>Inserting </a:t>
            </a:r>
            <a:r>
              <a:rPr sz="1050" b="1" spc="10" dirty="0">
                <a:latin typeface="Times New Roman"/>
                <a:cs typeface="Times New Roman"/>
              </a:rPr>
              <a:t>Dodge: &lt;/p&gt;” </a:t>
            </a:r>
            <a:r>
              <a:rPr sz="1050" b="1" spc="5" dirty="0">
                <a:latin typeface="Times New Roman"/>
                <a:cs typeface="Times New Roman"/>
              </a:rPr>
              <a:t>. mysqli_error($mysqli);  </a:t>
            </a:r>
            <a:r>
              <a:rPr sz="1050" b="1" spc="10" dirty="0">
                <a:latin typeface="Times New Roman"/>
                <a:cs typeface="Times New Roman"/>
              </a:rPr>
              <a:t>72.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73. echo $query</a:t>
            </a:r>
            <a:r>
              <a:rPr sz="1050" b="1" spc="-10"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74.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marR="6096635">
              <a:lnSpc>
                <a:spcPct val="145800"/>
              </a:lnSpc>
              <a:spcBef>
                <a:spcPts val="35"/>
              </a:spcBef>
            </a:pPr>
            <a:r>
              <a:rPr sz="1050" b="1" spc="10" dirty="0">
                <a:latin typeface="Times New Roman"/>
                <a:cs typeface="Times New Roman"/>
              </a:rPr>
              <a:t>75.</a:t>
            </a:r>
            <a:r>
              <a:rPr sz="1050" b="1" spc="-85" dirty="0">
                <a:latin typeface="Times New Roman"/>
                <a:cs typeface="Times New Roman"/>
              </a:rPr>
              <a:t> </a:t>
            </a:r>
            <a:r>
              <a:rPr sz="1050" b="1" spc="10" dirty="0">
                <a:latin typeface="Times New Roman"/>
                <a:cs typeface="Times New Roman"/>
              </a:rPr>
              <a:t>}  76.  77.</a:t>
            </a:r>
            <a:endParaRPr sz="1050">
              <a:latin typeface="Times New Roman"/>
              <a:cs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6463" y="353151"/>
            <a:ext cx="1229995" cy="501015"/>
          </a:xfrm>
          <a:prstGeom prst="rect">
            <a:avLst/>
          </a:prstGeom>
        </p:spPr>
        <p:txBody>
          <a:bodyPr vert="horz" wrap="square" lIns="0" tIns="12065" rIns="0" bIns="0" rtlCol="0">
            <a:spAutoFit/>
          </a:bodyPr>
          <a:lstStyle/>
          <a:p>
            <a:pPr marL="12700" marR="5080">
              <a:lnSpc>
                <a:spcPct val="148600"/>
              </a:lnSpc>
              <a:spcBef>
                <a:spcPts val="95"/>
              </a:spcBef>
            </a:pPr>
            <a:r>
              <a:rPr sz="1050" b="1" spc="10" dirty="0">
                <a:latin typeface="Times New Roman"/>
                <a:cs typeface="Times New Roman"/>
              </a:rPr>
              <a:t>78. </a:t>
            </a:r>
            <a:r>
              <a:rPr sz="1050" b="1" spc="5" dirty="0">
                <a:latin typeface="Times New Roman"/>
                <a:cs typeface="Times New Roman"/>
              </a:rPr>
              <a:t>$mysqli-&gt;close();  </a:t>
            </a:r>
            <a:r>
              <a:rPr sz="1050" b="1" spc="10" dirty="0">
                <a:latin typeface="Times New Roman"/>
                <a:cs typeface="Times New Roman"/>
              </a:rPr>
              <a:t>79.</a:t>
            </a:r>
            <a:r>
              <a:rPr sz="1050" b="1" dirty="0">
                <a:latin typeface="Times New Roman"/>
                <a:cs typeface="Times New Roman"/>
              </a:rPr>
              <a:t> </a:t>
            </a:r>
            <a:r>
              <a:rPr sz="1050" b="1" spc="15" dirty="0">
                <a:latin typeface="Times New Roman"/>
                <a:cs typeface="Times New Roman"/>
              </a:rPr>
              <a:t>?&gt;</a:t>
            </a:r>
            <a:endParaRPr sz="1050">
              <a:latin typeface="Times New Roman"/>
              <a:cs typeface="Times New Roman"/>
            </a:endParaRPr>
          </a:p>
        </p:txBody>
      </p:sp>
      <p:sp>
        <p:nvSpPr>
          <p:cNvPr id="3" name="object 3"/>
          <p:cNvSpPr txBox="1"/>
          <p:nvPr/>
        </p:nvSpPr>
        <p:spPr>
          <a:xfrm>
            <a:off x="444500" y="1330795"/>
            <a:ext cx="6525895" cy="5075555"/>
          </a:xfrm>
          <a:prstGeom prst="rect">
            <a:avLst/>
          </a:prstGeom>
        </p:spPr>
        <p:txBody>
          <a:bodyPr vert="horz" wrap="square" lIns="0" tIns="133350" rIns="0" bIns="0" rtlCol="0">
            <a:spAutoFit/>
          </a:bodyPr>
          <a:lstStyle/>
          <a:p>
            <a:pPr marL="12700">
              <a:lnSpc>
                <a:spcPct val="100000"/>
              </a:lnSpc>
              <a:spcBef>
                <a:spcPts val="1050"/>
              </a:spcBef>
            </a:pPr>
            <a:r>
              <a:rPr sz="1650" b="1" dirty="0">
                <a:solidFill>
                  <a:srgbClr val="003366"/>
                </a:solidFill>
                <a:latin typeface="Times New Roman"/>
                <a:cs typeface="Times New Roman"/>
              </a:rPr>
              <a:t>Code </a:t>
            </a:r>
            <a:r>
              <a:rPr sz="1650" b="1" spc="-5" dirty="0">
                <a:solidFill>
                  <a:srgbClr val="003366"/>
                </a:solidFill>
                <a:latin typeface="Times New Roman"/>
                <a:cs typeface="Times New Roman"/>
              </a:rPr>
              <a:t>Explained: createdb.php</a:t>
            </a:r>
            <a:endParaRPr sz="1650">
              <a:latin typeface="Times New Roman"/>
              <a:cs typeface="Times New Roman"/>
            </a:endParaRPr>
          </a:p>
          <a:p>
            <a:pPr marL="186055" marR="88900">
              <a:lnSpc>
                <a:spcPts val="1660"/>
              </a:lnSpc>
              <a:spcBef>
                <a:spcPts val="935"/>
              </a:spcBef>
            </a:pPr>
            <a:r>
              <a:rPr sz="1450" spc="-10" dirty="0">
                <a:latin typeface="Times New Roman"/>
                <a:cs typeface="Times New Roman"/>
              </a:rPr>
              <a:t>Next I’ll walk you through the code, line by line. Please take the time to follow along  with me, as this is the </a:t>
            </a:r>
            <a:r>
              <a:rPr sz="1450" b="1" spc="-10" dirty="0">
                <a:latin typeface="Times New Roman"/>
                <a:cs typeface="Times New Roman"/>
              </a:rPr>
              <a:t>only way </a:t>
            </a:r>
            <a:r>
              <a:rPr sz="1450" spc="-10" dirty="0">
                <a:latin typeface="Times New Roman"/>
                <a:cs typeface="Times New Roman"/>
              </a:rPr>
              <a:t>to really get it. </a:t>
            </a:r>
            <a:r>
              <a:rPr sz="1450" spc="-45" dirty="0">
                <a:latin typeface="Times New Roman"/>
                <a:cs typeface="Times New Roman"/>
              </a:rPr>
              <a:t>Yes, </a:t>
            </a:r>
            <a:r>
              <a:rPr sz="1450" spc="-10" dirty="0">
                <a:latin typeface="Times New Roman"/>
                <a:cs typeface="Times New Roman"/>
              </a:rPr>
              <a:t>every line </a:t>
            </a:r>
            <a:r>
              <a:rPr sz="1450" i="1" spc="-10" dirty="0">
                <a:latin typeface="Times New Roman"/>
                <a:cs typeface="Times New Roman"/>
              </a:rPr>
              <a:t>does</a:t>
            </a:r>
            <a:r>
              <a:rPr sz="1450" i="1" spc="130" dirty="0">
                <a:latin typeface="Times New Roman"/>
                <a:cs typeface="Times New Roman"/>
              </a:rPr>
              <a:t> </a:t>
            </a:r>
            <a:r>
              <a:rPr sz="1450" spc="-20" dirty="0">
                <a:latin typeface="Times New Roman"/>
                <a:cs typeface="Times New Roman"/>
              </a:rPr>
              <a:t>matter.</a:t>
            </a:r>
            <a:endParaRPr sz="1450">
              <a:latin typeface="Times New Roman"/>
              <a:cs typeface="Times New Roman"/>
            </a:endParaRPr>
          </a:p>
          <a:p>
            <a:pPr marL="204470">
              <a:lnSpc>
                <a:spcPct val="100000"/>
              </a:lnSpc>
              <a:spcBef>
                <a:spcPts val="700"/>
              </a:spcBef>
            </a:pPr>
            <a:r>
              <a:rPr sz="1050" b="1" spc="10" dirty="0">
                <a:latin typeface="Times New Roman"/>
                <a:cs typeface="Times New Roman"/>
              </a:rPr>
              <a:t>1.</a:t>
            </a:r>
            <a:r>
              <a:rPr sz="1050" b="1" dirty="0">
                <a:latin typeface="Times New Roman"/>
                <a:cs typeface="Times New Roman"/>
              </a:rPr>
              <a:t> </a:t>
            </a:r>
            <a:r>
              <a:rPr sz="1050" b="1" spc="10" dirty="0">
                <a:latin typeface="Times New Roman"/>
                <a:cs typeface="Times New Roman"/>
              </a:rPr>
              <a:t>&lt;?php</a:t>
            </a:r>
            <a:endParaRPr sz="105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1000">
              <a:latin typeface="Times New Roman"/>
              <a:cs typeface="Times New Roman"/>
            </a:endParaRPr>
          </a:p>
          <a:p>
            <a:pPr marL="186055" marR="5080">
              <a:lnSpc>
                <a:spcPts val="1660"/>
              </a:lnSpc>
            </a:pPr>
            <a:r>
              <a:rPr sz="1450" b="1" spc="-10" dirty="0">
                <a:latin typeface="Times New Roman"/>
                <a:cs typeface="Times New Roman"/>
              </a:rPr>
              <a:t>line 1 </a:t>
            </a:r>
            <a:r>
              <a:rPr sz="1450" spc="-10" dirty="0">
                <a:latin typeface="Times New Roman"/>
                <a:cs typeface="Times New Roman"/>
              </a:rPr>
              <a:t>is the start tag for </a:t>
            </a:r>
            <a:r>
              <a:rPr sz="1450" spc="-50" dirty="0">
                <a:latin typeface="Times New Roman"/>
                <a:cs typeface="Times New Roman"/>
              </a:rPr>
              <a:t>PHP, </a:t>
            </a:r>
            <a:r>
              <a:rPr sz="1450" spc="-10" dirty="0">
                <a:latin typeface="Times New Roman"/>
                <a:cs typeface="Times New Roman"/>
              </a:rPr>
              <a:t>and it tells the PHP interpreter that what follows is code,  </a:t>
            </a:r>
            <a:r>
              <a:rPr sz="1450" spc="-5" dirty="0">
                <a:latin typeface="Times New Roman"/>
                <a:cs typeface="Times New Roman"/>
              </a:rPr>
              <a:t>not</a:t>
            </a:r>
            <a:r>
              <a:rPr sz="1450" spc="-10" dirty="0">
                <a:latin typeface="Times New Roman"/>
                <a:cs typeface="Times New Roman"/>
              </a:rPr>
              <a:t> </a:t>
            </a:r>
            <a:r>
              <a:rPr sz="1450" spc="-15" dirty="0">
                <a:latin typeface="Times New Roman"/>
                <a:cs typeface="Times New Roman"/>
              </a:rPr>
              <a:t>HTML.</a:t>
            </a:r>
            <a:endParaRPr sz="1450">
              <a:latin typeface="Times New Roman"/>
              <a:cs typeface="Times New Roman"/>
            </a:endParaRPr>
          </a:p>
          <a:p>
            <a:pPr>
              <a:lnSpc>
                <a:spcPct val="100000"/>
              </a:lnSpc>
              <a:spcBef>
                <a:spcPts val="45"/>
              </a:spcBef>
            </a:pPr>
            <a:endParaRPr sz="2200">
              <a:latin typeface="Times New Roman"/>
              <a:cs typeface="Times New Roman"/>
            </a:endParaRPr>
          </a:p>
          <a:p>
            <a:pPr marL="204470">
              <a:lnSpc>
                <a:spcPct val="100000"/>
              </a:lnSpc>
            </a:pPr>
            <a:r>
              <a:rPr sz="1050" b="1" spc="10" dirty="0">
                <a:latin typeface="Times New Roman"/>
                <a:cs typeface="Times New Roman"/>
              </a:rPr>
              <a:t>2.</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41630" indent="-137795">
              <a:lnSpc>
                <a:spcPct val="100000"/>
              </a:lnSpc>
              <a:spcBef>
                <a:spcPts val="540"/>
              </a:spcBef>
              <a:buAutoNum type="arabicPeriod" startAt="3"/>
              <a:tabLst>
                <a:tab pos="342265" algn="l"/>
              </a:tabLst>
            </a:pPr>
            <a:r>
              <a:rPr sz="1050" b="1" spc="10" dirty="0">
                <a:latin typeface="Times New Roman"/>
                <a:cs typeface="Times New Roman"/>
              </a:rPr>
              <a:t>* Joy of </a:t>
            </a:r>
            <a:r>
              <a:rPr sz="1050" b="1" spc="15" dirty="0">
                <a:latin typeface="Times New Roman"/>
                <a:cs typeface="Times New Roman"/>
              </a:rPr>
              <a:t>PHP </a:t>
            </a:r>
            <a:r>
              <a:rPr sz="1050" b="1" spc="10" dirty="0">
                <a:latin typeface="Times New Roman"/>
                <a:cs typeface="Times New Roman"/>
              </a:rPr>
              <a:t>sample</a:t>
            </a:r>
            <a:r>
              <a:rPr sz="1050" b="1" spc="-85" dirty="0">
                <a:latin typeface="Times New Roman"/>
                <a:cs typeface="Times New Roman"/>
              </a:rPr>
              <a:t> </a:t>
            </a:r>
            <a:r>
              <a:rPr sz="1050" b="1" spc="10" dirty="0">
                <a:latin typeface="Times New Roman"/>
                <a:cs typeface="Times New Roman"/>
              </a:rPr>
              <a:t>code</a:t>
            </a:r>
            <a:endParaRPr sz="1050">
              <a:latin typeface="Times New Roman"/>
              <a:cs typeface="Times New Roman"/>
            </a:endParaRPr>
          </a:p>
          <a:p>
            <a:pPr marL="204470" marR="1780539">
              <a:lnSpc>
                <a:spcPct val="142900"/>
              </a:lnSpc>
              <a:spcBef>
                <a:spcPts val="70"/>
              </a:spcBef>
              <a:buAutoNum type="arabicPeriod" startAt="3"/>
              <a:tabLst>
                <a:tab pos="342265" algn="l"/>
              </a:tabLst>
            </a:pPr>
            <a:r>
              <a:rPr sz="1050" b="1" spc="10" dirty="0">
                <a:latin typeface="Times New Roman"/>
                <a:cs typeface="Times New Roman"/>
              </a:rPr>
              <a:t>* Demonstrates </a:t>
            </a:r>
            <a:r>
              <a:rPr sz="1050" b="1" spc="15" dirty="0">
                <a:latin typeface="Times New Roman"/>
                <a:cs typeface="Times New Roman"/>
              </a:rPr>
              <a:t>how </a:t>
            </a:r>
            <a:r>
              <a:rPr sz="1050" b="1" spc="5" dirty="0">
                <a:latin typeface="Times New Roman"/>
                <a:cs typeface="Times New Roman"/>
              </a:rPr>
              <a:t>to create </a:t>
            </a:r>
            <a:r>
              <a:rPr sz="1050" b="1" spc="10" dirty="0">
                <a:latin typeface="Times New Roman"/>
                <a:cs typeface="Times New Roman"/>
              </a:rPr>
              <a:t>a database, </a:t>
            </a:r>
            <a:r>
              <a:rPr sz="1050" b="1" spc="5" dirty="0">
                <a:latin typeface="Times New Roman"/>
                <a:cs typeface="Times New Roman"/>
              </a:rPr>
              <a:t>create </a:t>
            </a:r>
            <a:r>
              <a:rPr sz="1050" b="1" spc="10" dirty="0">
                <a:latin typeface="Times New Roman"/>
                <a:cs typeface="Times New Roman"/>
              </a:rPr>
              <a:t>a </a:t>
            </a:r>
            <a:r>
              <a:rPr sz="1050" b="1" spc="5" dirty="0">
                <a:latin typeface="Times New Roman"/>
                <a:cs typeface="Times New Roman"/>
              </a:rPr>
              <a:t>table, </a:t>
            </a:r>
            <a:r>
              <a:rPr sz="1050" b="1" spc="10" dirty="0">
                <a:latin typeface="Times New Roman"/>
                <a:cs typeface="Times New Roman"/>
              </a:rPr>
              <a:t>and </a:t>
            </a:r>
            <a:r>
              <a:rPr sz="1050" b="1" spc="5" dirty="0">
                <a:latin typeface="Times New Roman"/>
                <a:cs typeface="Times New Roman"/>
              </a:rPr>
              <a:t>insert records.  </a:t>
            </a:r>
            <a:r>
              <a:rPr sz="1050" b="1" spc="10" dirty="0">
                <a:latin typeface="Times New Roman"/>
                <a:cs typeface="Times New Roman"/>
              </a:rPr>
              <a:t>5.</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04470">
              <a:lnSpc>
                <a:spcPct val="100000"/>
              </a:lnSpc>
              <a:spcBef>
                <a:spcPts val="615"/>
              </a:spcBef>
            </a:pPr>
            <a:r>
              <a:rPr sz="1050" b="1" spc="10" dirty="0">
                <a:latin typeface="Times New Roman"/>
                <a:cs typeface="Times New Roman"/>
              </a:rPr>
              <a:t>6.</a:t>
            </a:r>
            <a:endParaRPr sz="1050">
              <a:latin typeface="Times New Roman"/>
              <a:cs typeface="Times New Roman"/>
            </a:endParaRPr>
          </a:p>
          <a:p>
            <a:pPr marL="186055">
              <a:lnSpc>
                <a:spcPct val="100000"/>
              </a:lnSpc>
              <a:spcBef>
                <a:spcPts val="645"/>
              </a:spcBef>
            </a:pPr>
            <a:r>
              <a:rPr sz="1450" b="1" spc="-10" dirty="0">
                <a:latin typeface="Times New Roman"/>
                <a:cs typeface="Times New Roman"/>
              </a:rPr>
              <a:t>lines 2 </a:t>
            </a:r>
            <a:r>
              <a:rPr sz="1450" b="1" spc="-5" dirty="0">
                <a:latin typeface="Times New Roman"/>
                <a:cs typeface="Times New Roman"/>
              </a:rPr>
              <a:t>- </a:t>
            </a:r>
            <a:r>
              <a:rPr sz="1450" b="1" spc="-10" dirty="0">
                <a:latin typeface="Times New Roman"/>
                <a:cs typeface="Times New Roman"/>
              </a:rPr>
              <a:t>5 </a:t>
            </a:r>
            <a:r>
              <a:rPr sz="1450" spc="-10" dirty="0">
                <a:latin typeface="Times New Roman"/>
                <a:cs typeface="Times New Roman"/>
              </a:rPr>
              <a:t>are comments. Comments are </a:t>
            </a:r>
            <a:r>
              <a:rPr sz="1450" spc="-5" dirty="0">
                <a:latin typeface="Times New Roman"/>
                <a:cs typeface="Times New Roman"/>
              </a:rPr>
              <a:t>good, </a:t>
            </a:r>
            <a:r>
              <a:rPr sz="1450" spc="-10" dirty="0">
                <a:latin typeface="Times New Roman"/>
                <a:cs typeface="Times New Roman"/>
              </a:rPr>
              <a:t>so </a:t>
            </a:r>
            <a:r>
              <a:rPr sz="1450" spc="-5" dirty="0">
                <a:latin typeface="Times New Roman"/>
                <a:cs typeface="Times New Roman"/>
              </a:rPr>
              <a:t>put </a:t>
            </a:r>
            <a:r>
              <a:rPr sz="1450" spc="-10" dirty="0">
                <a:latin typeface="Times New Roman"/>
                <a:cs typeface="Times New Roman"/>
              </a:rPr>
              <a:t>lots </a:t>
            </a:r>
            <a:r>
              <a:rPr sz="1450" spc="-5" dirty="0">
                <a:latin typeface="Times New Roman"/>
                <a:cs typeface="Times New Roman"/>
              </a:rPr>
              <a:t>of </a:t>
            </a:r>
            <a:r>
              <a:rPr sz="1450" spc="-10" dirty="0">
                <a:latin typeface="Times New Roman"/>
                <a:cs typeface="Times New Roman"/>
              </a:rPr>
              <a:t>comments in </a:t>
            </a:r>
            <a:r>
              <a:rPr sz="1450" spc="-5" dirty="0">
                <a:latin typeface="Times New Roman"/>
                <a:cs typeface="Times New Roman"/>
              </a:rPr>
              <a:t>your</a:t>
            </a:r>
            <a:r>
              <a:rPr sz="1450" spc="65" dirty="0">
                <a:latin typeface="Times New Roman"/>
                <a:cs typeface="Times New Roman"/>
              </a:rPr>
              <a:t> </a:t>
            </a:r>
            <a:r>
              <a:rPr sz="1450" spc="-10" dirty="0">
                <a:latin typeface="Times New Roman"/>
                <a:cs typeface="Times New Roman"/>
              </a:rPr>
              <a:t>code.</a:t>
            </a:r>
            <a:endParaRPr sz="1450">
              <a:latin typeface="Times New Roman"/>
              <a:cs typeface="Times New Roman"/>
            </a:endParaRPr>
          </a:p>
          <a:p>
            <a:pPr marL="204470">
              <a:lnSpc>
                <a:spcPct val="100000"/>
              </a:lnSpc>
              <a:spcBef>
                <a:spcPts val="745"/>
              </a:spcBef>
            </a:pPr>
            <a:r>
              <a:rPr sz="1050" b="1" spc="10" dirty="0">
                <a:latin typeface="Times New Roman"/>
                <a:cs typeface="Times New Roman"/>
              </a:rPr>
              <a:t>7. $mysqli </a:t>
            </a:r>
            <a:r>
              <a:rPr sz="1050" b="1" spc="15" dirty="0">
                <a:latin typeface="Times New Roman"/>
                <a:cs typeface="Times New Roman"/>
              </a:rPr>
              <a:t>= </a:t>
            </a:r>
            <a:r>
              <a:rPr sz="1050" b="1" spc="10" dirty="0">
                <a:latin typeface="Times New Roman"/>
                <a:cs typeface="Times New Roman"/>
              </a:rPr>
              <a:t>new </a:t>
            </a:r>
            <a:r>
              <a:rPr sz="1050" b="1" spc="5" dirty="0">
                <a:latin typeface="Times New Roman"/>
                <a:cs typeface="Times New Roman"/>
              </a:rPr>
              <a:t>mysqli(‘localhost’, ‘root’, </a:t>
            </a:r>
            <a:r>
              <a:rPr sz="1050" b="1" spc="10" dirty="0">
                <a:latin typeface="Times New Roman"/>
                <a:cs typeface="Times New Roman"/>
              </a:rPr>
              <a:t>‘mypassword’</a:t>
            </a:r>
            <a:r>
              <a:rPr sz="1050" b="1" spc="-100"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1000">
              <a:latin typeface="Times New Roman"/>
              <a:cs typeface="Times New Roman"/>
            </a:endParaRPr>
          </a:p>
          <a:p>
            <a:pPr marL="186055" marR="142240">
              <a:lnSpc>
                <a:spcPts val="1660"/>
              </a:lnSpc>
            </a:pPr>
            <a:r>
              <a:rPr sz="1450" b="1" spc="-10" dirty="0">
                <a:latin typeface="Times New Roman"/>
                <a:cs typeface="Times New Roman"/>
              </a:rPr>
              <a:t>line 7 </a:t>
            </a:r>
            <a:r>
              <a:rPr sz="1450" spc="-10" dirty="0">
                <a:latin typeface="Times New Roman"/>
                <a:cs typeface="Times New Roman"/>
              </a:rPr>
              <a:t>creates </a:t>
            </a:r>
            <a:r>
              <a:rPr sz="1450" spc="-5" dirty="0">
                <a:latin typeface="Times New Roman"/>
                <a:cs typeface="Times New Roman"/>
              </a:rPr>
              <a:t>a </a:t>
            </a:r>
            <a:r>
              <a:rPr sz="1450" spc="-10" dirty="0">
                <a:latin typeface="Times New Roman"/>
                <a:cs typeface="Times New Roman"/>
              </a:rPr>
              <a:t>variable called $con (for connection) and sets it equal to </a:t>
            </a:r>
            <a:r>
              <a:rPr sz="1450" spc="-5" dirty="0">
                <a:latin typeface="Times New Roman"/>
                <a:cs typeface="Times New Roman"/>
              </a:rPr>
              <a:t>a </a:t>
            </a:r>
            <a:r>
              <a:rPr sz="1450" spc="-10" dirty="0">
                <a:latin typeface="Times New Roman"/>
                <a:cs typeface="Times New Roman"/>
              </a:rPr>
              <a:t>built-in  function for connecting to mySQL. </a:t>
            </a:r>
            <a:r>
              <a:rPr sz="1450" spc="-60" dirty="0">
                <a:latin typeface="Times New Roman"/>
                <a:cs typeface="Times New Roman"/>
              </a:rPr>
              <a:t>You </a:t>
            </a:r>
            <a:r>
              <a:rPr sz="1450" spc="-10" dirty="0">
                <a:latin typeface="Times New Roman"/>
                <a:cs typeface="Times New Roman"/>
              </a:rPr>
              <a:t>need to supply the hostname, username, and  password for </a:t>
            </a:r>
            <a:r>
              <a:rPr sz="1450" spc="-5" dirty="0">
                <a:latin typeface="Times New Roman"/>
                <a:cs typeface="Times New Roman"/>
              </a:rPr>
              <a:t>your </a:t>
            </a:r>
            <a:r>
              <a:rPr sz="1450" spc="-10" dirty="0">
                <a:latin typeface="Times New Roman"/>
                <a:cs typeface="Times New Roman"/>
              </a:rPr>
              <a:t>mySQL </a:t>
            </a:r>
            <a:r>
              <a:rPr sz="1450" spc="-20" dirty="0">
                <a:latin typeface="Times New Roman"/>
                <a:cs typeface="Times New Roman"/>
              </a:rPr>
              <a:t>server. </a:t>
            </a:r>
            <a:r>
              <a:rPr sz="1450" spc="-10" dirty="0">
                <a:latin typeface="Times New Roman"/>
                <a:cs typeface="Times New Roman"/>
              </a:rPr>
              <a:t>If you do </a:t>
            </a:r>
            <a:r>
              <a:rPr sz="1450" spc="-5" dirty="0">
                <a:latin typeface="Times New Roman"/>
                <a:cs typeface="Times New Roman"/>
              </a:rPr>
              <a:t>not </a:t>
            </a:r>
            <a:r>
              <a:rPr sz="1450" spc="-10" dirty="0">
                <a:latin typeface="Times New Roman"/>
                <a:cs typeface="Times New Roman"/>
              </a:rPr>
              <a:t>have the correct username and  password, you will see</a:t>
            </a:r>
            <a:r>
              <a:rPr sz="1450" spc="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
        <p:nvSpPr>
          <p:cNvPr id="4" name="object 4"/>
          <p:cNvSpPr/>
          <p:nvPr/>
        </p:nvSpPr>
        <p:spPr>
          <a:xfrm>
            <a:off x="1252478" y="6493853"/>
            <a:ext cx="5055044" cy="142681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18181" y="8438456"/>
            <a:ext cx="6196330" cy="1397635"/>
          </a:xfrm>
          <a:prstGeom prst="rect">
            <a:avLst/>
          </a:prstGeom>
        </p:spPr>
        <p:txBody>
          <a:bodyPr vert="horz" wrap="square" lIns="0" tIns="16510" rIns="0" bIns="0" rtlCol="0">
            <a:spAutoFit/>
          </a:bodyPr>
          <a:lstStyle/>
          <a:p>
            <a:pPr marL="167640" indent="-137795">
              <a:lnSpc>
                <a:spcPct val="100000"/>
              </a:lnSpc>
              <a:spcBef>
                <a:spcPts val="130"/>
              </a:spcBef>
              <a:buAutoNum type="arabicPeriod" startAt="9"/>
              <a:tabLst>
                <a:tab pos="168275" algn="l"/>
              </a:tabLst>
            </a:pPr>
            <a:r>
              <a:rPr sz="1050" b="1" spc="5" dirty="0">
                <a:latin typeface="Times New Roman"/>
                <a:cs typeface="Times New Roman"/>
              </a:rPr>
              <a:t>if (!$mysqli)</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a:lnSpc>
                <a:spcPct val="100000"/>
              </a:lnSpc>
              <a:buFont typeface="Times New Roman"/>
              <a:buAutoNum type="arabicPeriod" startAt="9"/>
            </a:pPr>
            <a:endParaRPr sz="1200">
              <a:latin typeface="Times New Roman"/>
              <a:cs typeface="Times New Roman"/>
            </a:endParaRPr>
          </a:p>
          <a:p>
            <a:pPr>
              <a:lnSpc>
                <a:spcPct val="100000"/>
              </a:lnSpc>
              <a:spcBef>
                <a:spcPts val="35"/>
              </a:spcBef>
              <a:buFont typeface="Times New Roman"/>
              <a:buAutoNum type="arabicPeriod" startAt="9"/>
            </a:pPr>
            <a:endParaRPr sz="1000">
              <a:latin typeface="Times New Roman"/>
              <a:cs typeface="Times New Roman"/>
            </a:endParaRPr>
          </a:p>
          <a:p>
            <a:pPr marL="12700" marR="5080">
              <a:lnSpc>
                <a:spcPts val="1660"/>
              </a:lnSpc>
            </a:pPr>
            <a:r>
              <a:rPr sz="1450" b="1" spc="-10" dirty="0">
                <a:latin typeface="Times New Roman"/>
                <a:cs typeface="Times New Roman"/>
              </a:rPr>
              <a:t>line 9 </a:t>
            </a:r>
            <a:r>
              <a:rPr sz="1450" spc="-10" dirty="0">
                <a:latin typeface="Times New Roman"/>
                <a:cs typeface="Times New Roman"/>
              </a:rPr>
              <a:t>is the start </a:t>
            </a:r>
            <a:r>
              <a:rPr sz="1450" spc="-5" dirty="0">
                <a:latin typeface="Times New Roman"/>
                <a:cs typeface="Times New Roman"/>
              </a:rPr>
              <a:t>of </a:t>
            </a:r>
            <a:r>
              <a:rPr sz="1450" spc="-10" dirty="0">
                <a:latin typeface="Times New Roman"/>
                <a:cs typeface="Times New Roman"/>
              </a:rPr>
              <a:t>an </a:t>
            </a:r>
            <a:r>
              <a:rPr sz="1450" b="1" spc="-10" dirty="0">
                <a:latin typeface="Times New Roman"/>
                <a:cs typeface="Times New Roman"/>
              </a:rPr>
              <a:t>if </a:t>
            </a:r>
            <a:r>
              <a:rPr sz="1450" spc="-10" dirty="0">
                <a:latin typeface="Times New Roman"/>
                <a:cs typeface="Times New Roman"/>
              </a:rPr>
              <a:t>statement, saying basically “if you are </a:t>
            </a:r>
            <a:r>
              <a:rPr sz="1450" b="1" spc="-10" dirty="0">
                <a:latin typeface="Times New Roman"/>
                <a:cs typeface="Times New Roman"/>
              </a:rPr>
              <a:t>not </a:t>
            </a:r>
            <a:r>
              <a:rPr sz="1450" spc="-10" dirty="0">
                <a:latin typeface="Times New Roman"/>
                <a:cs typeface="Times New Roman"/>
              </a:rPr>
              <a:t>connected”. The  exclamation point is the </a:t>
            </a:r>
            <a:r>
              <a:rPr sz="1450" spc="-5" dirty="0">
                <a:latin typeface="Times New Roman"/>
                <a:cs typeface="Times New Roman"/>
              </a:rPr>
              <a:t>not </a:t>
            </a:r>
            <a:r>
              <a:rPr sz="1450" spc="-20" dirty="0">
                <a:latin typeface="Times New Roman"/>
                <a:cs typeface="Times New Roman"/>
              </a:rPr>
              <a:t>operator. </a:t>
            </a:r>
            <a:r>
              <a:rPr sz="1450" spc="-10" dirty="0">
                <a:latin typeface="Times New Roman"/>
                <a:cs typeface="Times New Roman"/>
              </a:rPr>
              <a:t>The point </a:t>
            </a:r>
            <a:r>
              <a:rPr sz="1450" spc="-5" dirty="0">
                <a:latin typeface="Times New Roman"/>
                <a:cs typeface="Times New Roman"/>
              </a:rPr>
              <a:t>of </a:t>
            </a:r>
            <a:r>
              <a:rPr sz="1450" spc="-10" dirty="0">
                <a:latin typeface="Times New Roman"/>
                <a:cs typeface="Times New Roman"/>
              </a:rPr>
              <a:t>this line is to test to see if line 7  succeeded.</a:t>
            </a:r>
            <a:endParaRPr sz="1450">
              <a:latin typeface="Times New Roman"/>
              <a:cs typeface="Times New Roman"/>
            </a:endParaRPr>
          </a:p>
          <a:p>
            <a:pPr marL="236220" indent="-206375">
              <a:lnSpc>
                <a:spcPct val="100000"/>
              </a:lnSpc>
              <a:spcBef>
                <a:spcPts val="700"/>
              </a:spcBef>
              <a:buAutoNum type="arabicPeriod" startAt="10"/>
              <a:tabLst>
                <a:tab pos="236854" algn="l"/>
              </a:tabLst>
            </a:pPr>
            <a:r>
              <a:rPr sz="1050" b="1" spc="5" dirty="0">
                <a:latin typeface="Times New Roman"/>
                <a:cs typeface="Times New Roman"/>
              </a:rPr>
              <a:t>die(‘Could </a:t>
            </a:r>
            <a:r>
              <a:rPr sz="1050" b="1" spc="10" dirty="0">
                <a:latin typeface="Times New Roman"/>
                <a:cs typeface="Times New Roman"/>
              </a:rPr>
              <a:t>not </a:t>
            </a:r>
            <a:r>
              <a:rPr sz="1050" b="1" spc="5" dirty="0">
                <a:latin typeface="Times New Roman"/>
                <a:cs typeface="Times New Roman"/>
              </a:rPr>
              <a:t>connect: ‘ .</a:t>
            </a:r>
            <a:r>
              <a:rPr sz="1050" b="1" dirty="0">
                <a:latin typeface="Times New Roman"/>
                <a:cs typeface="Times New Roman"/>
              </a:rPr>
              <a:t> </a:t>
            </a:r>
            <a:r>
              <a:rPr sz="1050" b="1" spc="5" dirty="0">
                <a:latin typeface="Times New Roman"/>
                <a:cs typeface="Times New Roman"/>
              </a:rPr>
              <a:t>mysqli_error($mysqli));</a:t>
            </a:r>
            <a:endParaRPr sz="1050">
              <a:latin typeface="Times New Roman"/>
              <a:cs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64935" cy="9757410"/>
          </a:xfrm>
          <a:prstGeom prst="rect">
            <a:avLst/>
          </a:prstGeom>
        </p:spPr>
        <p:txBody>
          <a:bodyPr vert="horz" wrap="square" lIns="0" tIns="26670" rIns="0" bIns="0" rtlCol="0">
            <a:spAutoFit/>
          </a:bodyPr>
          <a:lstStyle/>
          <a:p>
            <a:pPr marL="12700" marR="29209" algn="just">
              <a:lnSpc>
                <a:spcPts val="1660"/>
              </a:lnSpc>
              <a:spcBef>
                <a:spcPts val="210"/>
              </a:spcBef>
            </a:pPr>
            <a:r>
              <a:rPr sz="1450" b="1" spc="-10" dirty="0">
                <a:latin typeface="Times New Roman"/>
                <a:cs typeface="Times New Roman"/>
              </a:rPr>
              <a:t>line 10 </a:t>
            </a:r>
            <a:r>
              <a:rPr sz="1450" spc="-10" dirty="0">
                <a:latin typeface="Times New Roman"/>
                <a:cs typeface="Times New Roman"/>
              </a:rPr>
              <a:t>is what to do if the connection failed. ‘</a:t>
            </a:r>
            <a:r>
              <a:rPr sz="1450" b="1" spc="-10" dirty="0">
                <a:latin typeface="Times New Roman"/>
                <a:cs typeface="Times New Roman"/>
              </a:rPr>
              <a:t>die</a:t>
            </a:r>
            <a:r>
              <a:rPr sz="1450" spc="-10" dirty="0">
                <a:latin typeface="Times New Roman"/>
                <a:cs typeface="Times New Roman"/>
              </a:rPr>
              <a:t>‘ is </a:t>
            </a:r>
            <a:r>
              <a:rPr sz="1450" spc="-5" dirty="0">
                <a:latin typeface="Times New Roman"/>
                <a:cs typeface="Times New Roman"/>
              </a:rPr>
              <a:t>a </a:t>
            </a:r>
            <a:r>
              <a:rPr sz="1450" spc="-10" dirty="0">
                <a:latin typeface="Times New Roman"/>
                <a:cs typeface="Times New Roman"/>
              </a:rPr>
              <a:t>command that stops further code  execution and prints </a:t>
            </a:r>
            <a:r>
              <a:rPr sz="1450" spc="-5" dirty="0">
                <a:latin typeface="Times New Roman"/>
                <a:cs typeface="Times New Roman"/>
              </a:rPr>
              <a:t>out </a:t>
            </a:r>
            <a:r>
              <a:rPr sz="1450" spc="-10" dirty="0">
                <a:latin typeface="Times New Roman"/>
                <a:cs typeface="Times New Roman"/>
              </a:rPr>
              <a:t>the text that follows. If </a:t>
            </a:r>
            <a:r>
              <a:rPr sz="1450" spc="-5" dirty="0">
                <a:latin typeface="Times New Roman"/>
                <a:cs typeface="Times New Roman"/>
              </a:rPr>
              <a:t>I </a:t>
            </a:r>
            <a:r>
              <a:rPr sz="1450" spc="-10" dirty="0">
                <a:latin typeface="Times New Roman"/>
                <a:cs typeface="Times New Roman"/>
              </a:rPr>
              <a:t>had been the </a:t>
            </a:r>
            <a:r>
              <a:rPr sz="1450" spc="-5" dirty="0">
                <a:latin typeface="Times New Roman"/>
                <a:cs typeface="Times New Roman"/>
              </a:rPr>
              <a:t>one </a:t>
            </a:r>
            <a:r>
              <a:rPr sz="1450" spc="-10" dirty="0">
                <a:latin typeface="Times New Roman"/>
                <a:cs typeface="Times New Roman"/>
              </a:rPr>
              <a:t>who invented </a:t>
            </a:r>
            <a:r>
              <a:rPr sz="1450" spc="-50" dirty="0">
                <a:latin typeface="Times New Roman"/>
                <a:cs typeface="Times New Roman"/>
              </a:rPr>
              <a:t>PHP, </a:t>
            </a:r>
            <a:r>
              <a:rPr sz="1450" spc="-5" dirty="0">
                <a:latin typeface="Times New Roman"/>
                <a:cs typeface="Times New Roman"/>
              </a:rPr>
              <a:t>I  </a:t>
            </a:r>
            <a:r>
              <a:rPr sz="1450" spc="-10" dirty="0">
                <a:latin typeface="Times New Roman"/>
                <a:cs typeface="Times New Roman"/>
              </a:rPr>
              <a:t>might have named that command ‘stop’ rather than ‘die’, </a:t>
            </a:r>
            <a:r>
              <a:rPr sz="1450" spc="-5" dirty="0">
                <a:latin typeface="Times New Roman"/>
                <a:cs typeface="Times New Roman"/>
              </a:rPr>
              <a:t>but </a:t>
            </a:r>
            <a:r>
              <a:rPr sz="1450" spc="-10" dirty="0">
                <a:latin typeface="Times New Roman"/>
                <a:cs typeface="Times New Roman"/>
              </a:rPr>
              <a:t>it does make the</a:t>
            </a:r>
            <a:r>
              <a:rPr sz="1450" spc="15" dirty="0">
                <a:latin typeface="Times New Roman"/>
                <a:cs typeface="Times New Roman"/>
              </a:rPr>
              <a:t> </a:t>
            </a:r>
            <a:r>
              <a:rPr sz="1450" spc="-10" dirty="0">
                <a:latin typeface="Times New Roman"/>
                <a:cs typeface="Times New Roman"/>
              </a:rPr>
              <a:t>point.</a:t>
            </a:r>
            <a:endParaRPr sz="1450">
              <a:latin typeface="Times New Roman"/>
              <a:cs typeface="Times New Roman"/>
            </a:endParaRPr>
          </a:p>
          <a:p>
            <a:pPr marL="30480">
              <a:lnSpc>
                <a:spcPct val="100000"/>
              </a:lnSpc>
              <a:spcBef>
                <a:spcPts val="700"/>
              </a:spcBef>
            </a:pPr>
            <a:r>
              <a:rPr sz="1050" b="1" spc="-10" dirty="0">
                <a:latin typeface="Times New Roman"/>
                <a:cs typeface="Times New Roman"/>
              </a:rPr>
              <a:t>11.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12. echo ‘Connected </a:t>
            </a:r>
            <a:r>
              <a:rPr sz="1050" b="1" spc="5" dirty="0">
                <a:latin typeface="Times New Roman"/>
                <a:cs typeface="Times New Roman"/>
              </a:rPr>
              <a:t>successfully to </a:t>
            </a:r>
            <a:r>
              <a:rPr sz="1050" b="1" spc="10" dirty="0">
                <a:latin typeface="Times New Roman"/>
                <a:cs typeface="Times New Roman"/>
              </a:rPr>
              <a:t>mySQL.</a:t>
            </a:r>
            <a:r>
              <a:rPr sz="1050" b="1" spc="-10" dirty="0">
                <a:latin typeface="Times New Roman"/>
                <a:cs typeface="Times New Roman"/>
              </a:rPr>
              <a:t> </a:t>
            </a:r>
            <a:r>
              <a:rPr sz="1050" b="1" spc="10" dirty="0">
                <a:latin typeface="Times New Roman"/>
                <a:cs typeface="Times New Roman"/>
              </a:rPr>
              <a:t>&lt;BR&gt;’;</a:t>
            </a:r>
            <a:endParaRPr sz="1050">
              <a:latin typeface="Times New Roman"/>
              <a:cs typeface="Times New Roman"/>
            </a:endParaRPr>
          </a:p>
          <a:p>
            <a:pPr marL="12700" marR="150495">
              <a:lnSpc>
                <a:spcPts val="1660"/>
              </a:lnSpc>
              <a:spcBef>
                <a:spcPts val="765"/>
              </a:spcBef>
            </a:pPr>
            <a:r>
              <a:rPr sz="1450" b="1" spc="-10" dirty="0">
                <a:latin typeface="Times New Roman"/>
                <a:cs typeface="Times New Roman"/>
              </a:rPr>
              <a:t>line 12 </a:t>
            </a:r>
            <a:r>
              <a:rPr sz="1450" spc="-10" dirty="0">
                <a:latin typeface="Times New Roman"/>
                <a:cs typeface="Times New Roman"/>
              </a:rPr>
              <a:t>prints </a:t>
            </a:r>
            <a:r>
              <a:rPr sz="1450" spc="-5" dirty="0">
                <a:latin typeface="Times New Roman"/>
                <a:cs typeface="Times New Roman"/>
              </a:rPr>
              <a:t>out </a:t>
            </a:r>
            <a:r>
              <a:rPr sz="1450" spc="-10" dirty="0">
                <a:latin typeface="Times New Roman"/>
                <a:cs typeface="Times New Roman"/>
              </a:rPr>
              <a:t>“Connected successfully to mySQL”. This is the first line you see in  the </a:t>
            </a:r>
            <a:r>
              <a:rPr sz="1450" spc="-20" dirty="0">
                <a:latin typeface="Times New Roman"/>
                <a:cs typeface="Times New Roman"/>
              </a:rPr>
              <a:t>browser.</a:t>
            </a:r>
            <a:endParaRPr sz="1450">
              <a:latin typeface="Times New Roman"/>
              <a:cs typeface="Times New Roman"/>
            </a:endParaRPr>
          </a:p>
          <a:p>
            <a:pPr>
              <a:lnSpc>
                <a:spcPct val="100000"/>
              </a:lnSpc>
              <a:spcBef>
                <a:spcPts val="30"/>
              </a:spcBef>
            </a:pPr>
            <a:endParaRPr sz="2150">
              <a:latin typeface="Times New Roman"/>
              <a:cs typeface="Times New Roman"/>
            </a:endParaRPr>
          </a:p>
          <a:p>
            <a:pPr marL="236220" indent="-206375">
              <a:lnSpc>
                <a:spcPct val="100000"/>
              </a:lnSpc>
              <a:buAutoNum type="arabicPeriod" startAt="15"/>
              <a:tabLst>
                <a:tab pos="236854" algn="l"/>
              </a:tabLst>
            </a:pPr>
            <a:r>
              <a:rPr sz="1050" b="1" spc="5" dirty="0">
                <a:latin typeface="Times New Roman"/>
                <a:cs typeface="Times New Roman"/>
              </a:rPr>
              <a:t>/* Create table doesn’t return </a:t>
            </a:r>
            <a:r>
              <a:rPr sz="1050" b="1" spc="10" dirty="0">
                <a:latin typeface="Times New Roman"/>
                <a:cs typeface="Times New Roman"/>
              </a:rPr>
              <a:t>a </a:t>
            </a:r>
            <a:r>
              <a:rPr sz="1050" b="1" spc="5" dirty="0">
                <a:latin typeface="Times New Roman"/>
                <a:cs typeface="Times New Roman"/>
              </a:rPr>
              <a:t>resultset</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615"/>
              </a:spcBef>
              <a:buAutoNum type="arabicPeriod" startAt="15"/>
              <a:tabLst>
                <a:tab pos="236854" algn="l"/>
              </a:tabLst>
            </a:pPr>
            <a:r>
              <a:rPr sz="1050" b="1" spc="5" dirty="0">
                <a:latin typeface="Times New Roman"/>
                <a:cs typeface="Times New Roman"/>
              </a:rPr>
              <a:t>if ($mysqli-&gt;query(“CREATE </a:t>
            </a:r>
            <a:r>
              <a:rPr sz="1050" b="1" spc="-5" dirty="0">
                <a:latin typeface="Times New Roman"/>
                <a:cs typeface="Times New Roman"/>
              </a:rPr>
              <a:t>DATABASE </a:t>
            </a:r>
            <a:r>
              <a:rPr sz="1050" b="1" spc="10" dirty="0">
                <a:latin typeface="Times New Roman"/>
                <a:cs typeface="Times New Roman"/>
              </a:rPr>
              <a:t>Cars”) </a:t>
            </a:r>
            <a:r>
              <a:rPr sz="1050" b="1" spc="15" dirty="0">
                <a:latin typeface="Times New Roman"/>
                <a:cs typeface="Times New Roman"/>
              </a:rPr>
              <a:t>=== </a:t>
            </a:r>
            <a:r>
              <a:rPr sz="1050" b="1" spc="10" dirty="0">
                <a:latin typeface="Times New Roman"/>
                <a:cs typeface="Times New Roman"/>
              </a:rPr>
              <a:t>TRUE)</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36220" indent="-206375">
              <a:lnSpc>
                <a:spcPct val="100000"/>
              </a:lnSpc>
              <a:spcBef>
                <a:spcPts val="540"/>
              </a:spcBef>
              <a:buAutoNum type="arabicPeriod" startAt="15"/>
              <a:tabLst>
                <a:tab pos="236854" algn="l"/>
              </a:tabLst>
            </a:pPr>
            <a:r>
              <a:rPr sz="1050" b="1" spc="10" dirty="0">
                <a:latin typeface="Times New Roman"/>
                <a:cs typeface="Times New Roman"/>
              </a:rPr>
              <a:t>echo “&lt;p&gt;Database Cars</a:t>
            </a:r>
            <a:r>
              <a:rPr sz="1050" b="1" spc="-5" dirty="0">
                <a:latin typeface="Times New Roman"/>
                <a:cs typeface="Times New Roman"/>
              </a:rPr>
              <a:t> </a:t>
            </a:r>
            <a:r>
              <a:rPr sz="1050" b="1" spc="5" dirty="0">
                <a:latin typeface="Times New Roman"/>
                <a:cs typeface="Times New Roman"/>
              </a:rPr>
              <a:t>created&lt;/P&gt;”;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18.</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19.</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20.</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21. echo </a:t>
            </a:r>
            <a:r>
              <a:rPr sz="1050" b="1" spc="5" dirty="0">
                <a:latin typeface="Times New Roman"/>
                <a:cs typeface="Times New Roman"/>
              </a:rPr>
              <a:t>“Error creating </a:t>
            </a:r>
            <a:r>
              <a:rPr sz="1050" b="1" spc="10" dirty="0">
                <a:latin typeface="Times New Roman"/>
                <a:cs typeface="Times New Roman"/>
              </a:rPr>
              <a:t>Cars database: “.</a:t>
            </a:r>
            <a:r>
              <a:rPr sz="1050" b="1" spc="-25" dirty="0">
                <a:latin typeface="Times New Roman"/>
                <a:cs typeface="Times New Roman"/>
              </a:rPr>
              <a:t> </a:t>
            </a:r>
            <a:r>
              <a:rPr sz="1050" b="1" spc="5" dirty="0">
                <a:latin typeface="Times New Roman"/>
                <a:cs typeface="Times New Roman"/>
              </a:rPr>
              <a:t>mysqli_error($mysqli)).”&lt;br&gt;”;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22.</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a:lnSpc>
                <a:spcPct val="100000"/>
              </a:lnSpc>
            </a:pPr>
            <a:endParaRPr sz="1200">
              <a:latin typeface="Times New Roman"/>
              <a:cs typeface="Times New Roman"/>
            </a:endParaRPr>
          </a:p>
          <a:p>
            <a:pPr marL="12700">
              <a:lnSpc>
                <a:spcPct val="100000"/>
              </a:lnSpc>
              <a:spcBef>
                <a:spcPts val="1065"/>
              </a:spcBef>
            </a:pPr>
            <a:r>
              <a:rPr sz="1450" b="1" spc="-10" dirty="0">
                <a:latin typeface="Times New Roman"/>
                <a:cs typeface="Times New Roman"/>
              </a:rPr>
              <a:t>Line 15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that explains the function </a:t>
            </a:r>
            <a:r>
              <a:rPr sz="1450" spc="-5" dirty="0">
                <a:latin typeface="Times New Roman"/>
                <a:cs typeface="Times New Roman"/>
              </a:rPr>
              <a:t>of </a:t>
            </a:r>
            <a:r>
              <a:rPr sz="1450" spc="-10" dirty="0">
                <a:latin typeface="Times New Roman"/>
                <a:cs typeface="Times New Roman"/>
              </a:rPr>
              <a:t>the next</a:t>
            </a:r>
            <a:r>
              <a:rPr sz="1450" spc="50" dirty="0">
                <a:latin typeface="Times New Roman"/>
                <a:cs typeface="Times New Roman"/>
              </a:rPr>
              <a:t> </a:t>
            </a:r>
            <a:r>
              <a:rPr sz="1450" spc="-10" dirty="0">
                <a:latin typeface="Times New Roman"/>
                <a:cs typeface="Times New Roman"/>
              </a:rPr>
              <a:t>line.</a:t>
            </a:r>
            <a:endParaRPr sz="1450">
              <a:latin typeface="Times New Roman"/>
              <a:cs typeface="Times New Roman"/>
            </a:endParaRPr>
          </a:p>
          <a:p>
            <a:pPr marL="12700">
              <a:lnSpc>
                <a:spcPct val="100000"/>
              </a:lnSpc>
              <a:spcBef>
                <a:spcPts val="640"/>
              </a:spcBef>
            </a:pPr>
            <a:r>
              <a:rPr sz="1450" b="1" spc="-10" dirty="0">
                <a:latin typeface="Times New Roman"/>
                <a:cs typeface="Times New Roman"/>
              </a:rPr>
              <a:t>Line 17 </a:t>
            </a:r>
            <a:r>
              <a:rPr sz="1450" spc="-10" dirty="0">
                <a:latin typeface="Times New Roman"/>
                <a:cs typeface="Times New Roman"/>
              </a:rPr>
              <a:t>prints to the browser if the SQL statement in line 15 ran without</a:t>
            </a:r>
            <a:r>
              <a:rPr sz="1450" spc="55" dirty="0">
                <a:latin typeface="Times New Roman"/>
                <a:cs typeface="Times New Roman"/>
              </a:rPr>
              <a:t> </a:t>
            </a:r>
            <a:r>
              <a:rPr sz="1450" spc="-25" dirty="0">
                <a:latin typeface="Times New Roman"/>
                <a:cs typeface="Times New Roman"/>
              </a:rPr>
              <a:t>error.</a:t>
            </a:r>
            <a:endParaRPr sz="1450">
              <a:latin typeface="Times New Roman"/>
              <a:cs typeface="Times New Roman"/>
            </a:endParaRPr>
          </a:p>
          <a:p>
            <a:pPr marL="12700" marR="147320">
              <a:lnSpc>
                <a:spcPts val="1660"/>
              </a:lnSpc>
              <a:spcBef>
                <a:spcPts val="755"/>
              </a:spcBef>
            </a:pPr>
            <a:r>
              <a:rPr sz="1450" b="1" spc="-10" dirty="0">
                <a:latin typeface="Times New Roman"/>
                <a:cs typeface="Times New Roman"/>
              </a:rPr>
              <a:t>Line 21 </a:t>
            </a:r>
            <a:r>
              <a:rPr sz="1450" spc="-10" dirty="0">
                <a:latin typeface="Times New Roman"/>
                <a:cs typeface="Times New Roman"/>
              </a:rPr>
              <a:t>prints error information to the browser if the SQL statement in line 15 did </a:t>
            </a:r>
            <a:r>
              <a:rPr sz="1450" spc="-5" dirty="0">
                <a:latin typeface="Times New Roman"/>
                <a:cs typeface="Times New Roman"/>
              </a:rPr>
              <a:t>not  </a:t>
            </a:r>
            <a:r>
              <a:rPr sz="1450" spc="-10" dirty="0">
                <a:latin typeface="Times New Roman"/>
                <a:cs typeface="Times New Roman"/>
              </a:rPr>
              <a:t>run </a:t>
            </a:r>
            <a:r>
              <a:rPr sz="1450" spc="-15" dirty="0">
                <a:latin typeface="Times New Roman"/>
                <a:cs typeface="Times New Roman"/>
              </a:rPr>
              <a:t>successfully.</a:t>
            </a:r>
            <a:endParaRPr sz="1450">
              <a:latin typeface="Times New Roman"/>
              <a:cs typeface="Times New Roman"/>
            </a:endParaRPr>
          </a:p>
          <a:p>
            <a:pPr marL="236220" indent="-206375">
              <a:lnSpc>
                <a:spcPct val="100000"/>
              </a:lnSpc>
              <a:spcBef>
                <a:spcPts val="705"/>
              </a:spcBef>
              <a:buAutoNum type="arabicPeriod" startAt="23"/>
              <a:tabLst>
                <a:tab pos="236854" algn="l"/>
              </a:tabLst>
            </a:pPr>
            <a:r>
              <a:rPr sz="1050" b="1" spc="5" dirty="0">
                <a:latin typeface="Times New Roman"/>
                <a:cs typeface="Times New Roman"/>
              </a:rPr>
              <a:t>//select </a:t>
            </a:r>
            <a:r>
              <a:rPr sz="1050" b="1" spc="10" dirty="0">
                <a:latin typeface="Times New Roman"/>
                <a:cs typeface="Times New Roman"/>
              </a:rPr>
              <a:t>a database </a:t>
            </a:r>
            <a:r>
              <a:rPr sz="1050" b="1" spc="5" dirty="0">
                <a:latin typeface="Times New Roman"/>
                <a:cs typeface="Times New Roman"/>
              </a:rPr>
              <a:t>to </a:t>
            </a:r>
            <a:r>
              <a:rPr sz="1050" b="1" spc="10" dirty="0">
                <a:latin typeface="Times New Roman"/>
                <a:cs typeface="Times New Roman"/>
              </a:rPr>
              <a:t>work</a:t>
            </a:r>
            <a:r>
              <a:rPr sz="1050" b="1" spc="-10" dirty="0">
                <a:latin typeface="Times New Roman"/>
                <a:cs typeface="Times New Roman"/>
              </a:rPr>
              <a:t> </a:t>
            </a:r>
            <a:r>
              <a:rPr sz="1050" b="1" spc="10" dirty="0">
                <a:latin typeface="Times New Roman"/>
                <a:cs typeface="Times New Roman"/>
              </a:rPr>
              <a:t>with</a:t>
            </a:r>
            <a:endParaRPr sz="1050">
              <a:latin typeface="Times New Roman"/>
              <a:cs typeface="Times New Roman"/>
            </a:endParaRPr>
          </a:p>
          <a:p>
            <a:pPr marL="12700">
              <a:lnSpc>
                <a:spcPct val="100000"/>
              </a:lnSpc>
              <a:spcBef>
                <a:spcPts val="645"/>
              </a:spcBef>
            </a:pPr>
            <a:r>
              <a:rPr sz="1450" b="1" spc="-10" dirty="0">
                <a:latin typeface="Times New Roman"/>
                <a:cs typeface="Times New Roman"/>
              </a:rPr>
              <a:t>line 23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Comments are</a:t>
            </a:r>
            <a:r>
              <a:rPr sz="1450" spc="15" dirty="0">
                <a:latin typeface="Times New Roman"/>
                <a:cs typeface="Times New Roman"/>
              </a:rPr>
              <a:t> </a:t>
            </a:r>
            <a:r>
              <a:rPr sz="1450" spc="-5" dirty="0">
                <a:latin typeface="Times New Roman"/>
                <a:cs typeface="Times New Roman"/>
              </a:rPr>
              <a:t>good.</a:t>
            </a:r>
            <a:endParaRPr sz="1450">
              <a:latin typeface="Times New Roman"/>
              <a:cs typeface="Times New Roman"/>
            </a:endParaRPr>
          </a:p>
          <a:p>
            <a:pPr marL="236220" indent="-206375">
              <a:lnSpc>
                <a:spcPct val="100000"/>
              </a:lnSpc>
              <a:spcBef>
                <a:spcPts val="750"/>
              </a:spcBef>
              <a:buAutoNum type="arabicPeriod" startAt="24"/>
              <a:tabLst>
                <a:tab pos="236854" algn="l"/>
              </a:tabLst>
            </a:pPr>
            <a:r>
              <a:rPr sz="1050" b="1" spc="5" dirty="0">
                <a:latin typeface="Times New Roman"/>
                <a:cs typeface="Times New Roman"/>
              </a:rPr>
              <a:t>$mysqli-&gt;select_db(“Cars”);</a:t>
            </a:r>
            <a:endParaRPr sz="1050">
              <a:latin typeface="Times New Roman"/>
              <a:cs typeface="Times New Roman"/>
            </a:endParaRPr>
          </a:p>
          <a:p>
            <a:pPr marL="12700" marR="111125">
              <a:lnSpc>
                <a:spcPts val="1660"/>
              </a:lnSpc>
              <a:spcBef>
                <a:spcPts val="765"/>
              </a:spcBef>
            </a:pPr>
            <a:r>
              <a:rPr sz="1450" b="1" spc="-10" dirty="0">
                <a:latin typeface="Times New Roman"/>
                <a:cs typeface="Times New Roman"/>
              </a:rPr>
              <a:t>line 24 </a:t>
            </a:r>
            <a:r>
              <a:rPr sz="1450" spc="-10" dirty="0">
                <a:latin typeface="Times New Roman"/>
                <a:cs typeface="Times New Roman"/>
              </a:rPr>
              <a:t>creates </a:t>
            </a:r>
            <a:r>
              <a:rPr sz="1450" spc="-5" dirty="0">
                <a:latin typeface="Times New Roman"/>
                <a:cs typeface="Times New Roman"/>
              </a:rPr>
              <a:t>a </a:t>
            </a:r>
            <a:r>
              <a:rPr sz="1450" spc="-10" dirty="0">
                <a:latin typeface="Times New Roman"/>
                <a:cs typeface="Times New Roman"/>
              </a:rPr>
              <a:t>variable called $selected which uses </a:t>
            </a:r>
            <a:r>
              <a:rPr sz="1450" spc="-5" dirty="0">
                <a:latin typeface="Times New Roman"/>
                <a:cs typeface="Times New Roman"/>
              </a:rPr>
              <a:t>a </a:t>
            </a:r>
            <a:r>
              <a:rPr sz="1450" spc="-10" dirty="0">
                <a:latin typeface="Times New Roman"/>
                <a:cs typeface="Times New Roman"/>
              </a:rPr>
              <a:t>built-in function for selecting </a:t>
            </a:r>
            <a:r>
              <a:rPr sz="1450" spc="-5" dirty="0">
                <a:latin typeface="Times New Roman"/>
                <a:cs typeface="Times New Roman"/>
              </a:rPr>
              <a:t>a  </a:t>
            </a:r>
            <a:r>
              <a:rPr sz="1450" spc="-10" dirty="0">
                <a:latin typeface="Times New Roman"/>
                <a:cs typeface="Times New Roman"/>
              </a:rPr>
              <a:t>mySQL database, using the connection created in line</a:t>
            </a:r>
            <a:r>
              <a:rPr sz="1450" spc="-25" dirty="0">
                <a:latin typeface="Times New Roman"/>
                <a:cs typeface="Times New Roman"/>
              </a:rPr>
              <a:t> </a:t>
            </a:r>
            <a:r>
              <a:rPr sz="1450" spc="-5" dirty="0">
                <a:latin typeface="Times New Roman"/>
                <a:cs typeface="Times New Roman"/>
              </a:rPr>
              <a:t>7.</a:t>
            </a:r>
            <a:endParaRPr sz="1450">
              <a:latin typeface="Times New Roman"/>
              <a:cs typeface="Times New Roman"/>
            </a:endParaRPr>
          </a:p>
          <a:p>
            <a:pPr>
              <a:lnSpc>
                <a:spcPct val="100000"/>
              </a:lnSpc>
              <a:spcBef>
                <a:spcPts val="45"/>
              </a:spcBef>
            </a:pPr>
            <a:endParaRPr sz="2200">
              <a:latin typeface="Times New Roman"/>
              <a:cs typeface="Times New Roman"/>
            </a:endParaRPr>
          </a:p>
          <a:p>
            <a:pPr marL="236220" indent="-206375">
              <a:lnSpc>
                <a:spcPct val="100000"/>
              </a:lnSpc>
              <a:buAutoNum type="arabicPeriod" startAt="25"/>
              <a:tabLst>
                <a:tab pos="236854" algn="l"/>
              </a:tabLst>
            </a:pPr>
            <a:r>
              <a:rPr sz="1050" b="1" spc="10" dirty="0">
                <a:latin typeface="Times New Roman"/>
                <a:cs typeface="Times New Roman"/>
              </a:rPr>
              <a:t>Echo </a:t>
            </a:r>
            <a:r>
              <a:rPr sz="1050" b="1" spc="5" dirty="0">
                <a:latin typeface="Times New Roman"/>
                <a:cs typeface="Times New Roman"/>
              </a:rPr>
              <a:t>(“Selected the </a:t>
            </a:r>
            <a:r>
              <a:rPr sz="1050" b="1" spc="10" dirty="0">
                <a:latin typeface="Times New Roman"/>
                <a:cs typeface="Times New Roman"/>
              </a:rPr>
              <a:t>Cars</a:t>
            </a:r>
            <a:r>
              <a:rPr sz="1050" b="1" spc="-5" dirty="0">
                <a:latin typeface="Times New Roman"/>
                <a:cs typeface="Times New Roman"/>
              </a:rPr>
              <a:t> </a:t>
            </a:r>
            <a:r>
              <a:rPr sz="1050" b="1" spc="10" dirty="0">
                <a:latin typeface="Times New Roman"/>
                <a:cs typeface="Times New Roman"/>
              </a:rPr>
              <a:t>database”);</a:t>
            </a:r>
            <a:endParaRPr sz="1050">
              <a:latin typeface="Times New Roman"/>
              <a:cs typeface="Times New Roman"/>
            </a:endParaRPr>
          </a:p>
          <a:p>
            <a:pPr marL="12700">
              <a:lnSpc>
                <a:spcPct val="100000"/>
              </a:lnSpc>
              <a:spcBef>
                <a:spcPts val="645"/>
              </a:spcBef>
            </a:pPr>
            <a:r>
              <a:rPr sz="1450" b="1" spc="-10" dirty="0">
                <a:latin typeface="Times New Roman"/>
                <a:cs typeface="Times New Roman"/>
              </a:rPr>
              <a:t>line 25 </a:t>
            </a:r>
            <a:r>
              <a:rPr sz="1450" spc="-10" dirty="0">
                <a:latin typeface="Times New Roman"/>
                <a:cs typeface="Times New Roman"/>
              </a:rPr>
              <a:t>prints “Selected the Cars database” to the</a:t>
            </a:r>
            <a:r>
              <a:rPr sz="1450" spc="35" dirty="0">
                <a:latin typeface="Times New Roman"/>
                <a:cs typeface="Times New Roman"/>
              </a:rPr>
              <a:t> </a:t>
            </a:r>
            <a:r>
              <a:rPr sz="1450" spc="-20" dirty="0">
                <a:latin typeface="Times New Roman"/>
                <a:cs typeface="Times New Roman"/>
              </a:rPr>
              <a:t>browser.</a:t>
            </a:r>
            <a:endParaRPr sz="1450">
              <a:latin typeface="Times New Roman"/>
              <a:cs typeface="Times New Roman"/>
            </a:endParaRPr>
          </a:p>
          <a:p>
            <a:pPr marL="236220" indent="-206375">
              <a:lnSpc>
                <a:spcPct val="100000"/>
              </a:lnSpc>
              <a:spcBef>
                <a:spcPts val="750"/>
              </a:spcBef>
              <a:buAutoNum type="arabicPeriod" startAt="27"/>
              <a:tabLst>
                <a:tab pos="236854" algn="l"/>
              </a:tabLst>
            </a:pPr>
            <a:r>
              <a:rPr sz="1050" b="1" spc="10" dirty="0">
                <a:latin typeface="Times New Roman"/>
                <a:cs typeface="Times New Roman"/>
              </a:rPr>
              <a:t>$query </a:t>
            </a:r>
            <a:r>
              <a:rPr sz="1050" b="1" spc="15" dirty="0">
                <a:latin typeface="Times New Roman"/>
                <a:cs typeface="Times New Roman"/>
              </a:rPr>
              <a:t>= </a:t>
            </a:r>
            <a:r>
              <a:rPr sz="1050" b="1" spc="10" dirty="0">
                <a:latin typeface="Times New Roman"/>
                <a:cs typeface="Times New Roman"/>
              </a:rPr>
              <a:t>” </a:t>
            </a:r>
            <a:r>
              <a:rPr sz="1050" b="1" dirty="0">
                <a:latin typeface="Times New Roman"/>
                <a:cs typeface="Times New Roman"/>
              </a:rPr>
              <a:t>CREATE TABLE</a:t>
            </a:r>
            <a:r>
              <a:rPr sz="1050" b="1" spc="-15" dirty="0">
                <a:latin typeface="Times New Roman"/>
                <a:cs typeface="Times New Roman"/>
              </a:rPr>
              <a:t> </a:t>
            </a:r>
            <a:r>
              <a:rPr sz="1050" b="1" spc="10" dirty="0">
                <a:latin typeface="Times New Roman"/>
                <a:cs typeface="Times New Roman"/>
              </a:rPr>
              <a:t>INVENTORY</a:t>
            </a:r>
            <a:endParaRPr sz="1050">
              <a:latin typeface="Times New Roman"/>
              <a:cs typeface="Times New Roman"/>
            </a:endParaRPr>
          </a:p>
          <a:p>
            <a:pPr marL="236220" indent="-206375">
              <a:lnSpc>
                <a:spcPct val="100000"/>
              </a:lnSpc>
              <a:spcBef>
                <a:spcPts val="540"/>
              </a:spcBef>
              <a:buAutoNum type="arabicPeriod" startAt="27"/>
              <a:tabLst>
                <a:tab pos="236854" algn="l"/>
              </a:tabLst>
            </a:pPr>
            <a:r>
              <a:rPr sz="1050" b="1" spc="5" dirty="0">
                <a:latin typeface="Times New Roman"/>
                <a:cs typeface="Times New Roman"/>
              </a:rPr>
              <a:t>( </a:t>
            </a:r>
            <a:r>
              <a:rPr sz="1050" b="1" spc="10" dirty="0">
                <a:latin typeface="Times New Roman"/>
                <a:cs typeface="Times New Roman"/>
              </a:rPr>
              <a:t>VIN varchar(17) PRIMARY </a:t>
            </a:r>
            <a:r>
              <a:rPr sz="1050" b="1" spc="-10" dirty="0">
                <a:latin typeface="Times New Roman"/>
                <a:cs typeface="Times New Roman"/>
              </a:rPr>
              <a:t>KEY, </a:t>
            </a:r>
            <a:r>
              <a:rPr sz="1050" b="1" spc="15" dirty="0">
                <a:latin typeface="Times New Roman"/>
                <a:cs typeface="Times New Roman"/>
              </a:rPr>
              <a:t>YEAR </a:t>
            </a:r>
            <a:r>
              <a:rPr sz="1050" b="1" spc="-10" dirty="0">
                <a:latin typeface="Times New Roman"/>
                <a:cs typeface="Times New Roman"/>
              </a:rPr>
              <a:t>INT, </a:t>
            </a:r>
            <a:r>
              <a:rPr sz="1050" b="1" spc="15" dirty="0">
                <a:latin typeface="Times New Roman"/>
                <a:cs typeface="Times New Roman"/>
              </a:rPr>
              <a:t>Make </a:t>
            </a:r>
            <a:r>
              <a:rPr sz="1050" b="1" spc="5" dirty="0">
                <a:latin typeface="Times New Roman"/>
                <a:cs typeface="Times New Roman"/>
              </a:rPr>
              <a:t>varchar(50), </a:t>
            </a:r>
            <a:r>
              <a:rPr sz="1050" b="1" spc="10" dirty="0">
                <a:latin typeface="Times New Roman"/>
                <a:cs typeface="Times New Roman"/>
              </a:rPr>
              <a:t>Model</a:t>
            </a:r>
            <a:r>
              <a:rPr sz="1050" b="1" spc="-25" dirty="0">
                <a:latin typeface="Times New Roman"/>
                <a:cs typeface="Times New Roman"/>
              </a:rPr>
              <a:t> </a:t>
            </a:r>
            <a:r>
              <a:rPr sz="1050" b="1" spc="5" dirty="0">
                <a:latin typeface="Times New Roman"/>
                <a:cs typeface="Times New Roman"/>
              </a:rPr>
              <a:t>varchar(100),</a:t>
            </a:r>
            <a:endParaRPr sz="1050">
              <a:latin typeface="Times New Roman"/>
              <a:cs typeface="Times New Roman"/>
            </a:endParaRPr>
          </a:p>
          <a:p>
            <a:pPr marL="40005" marR="5080" indent="-9525">
              <a:lnSpc>
                <a:spcPct val="102899"/>
              </a:lnSpc>
              <a:spcBef>
                <a:spcPts val="575"/>
              </a:spcBef>
              <a:buAutoNum type="arabicPeriod" startAt="27"/>
              <a:tabLst>
                <a:tab pos="236854" algn="l"/>
              </a:tabLst>
            </a:pPr>
            <a:r>
              <a:rPr sz="1050" b="1" spc="15" dirty="0">
                <a:latin typeface="Times New Roman"/>
                <a:cs typeface="Times New Roman"/>
              </a:rPr>
              <a:t>TRIM </a:t>
            </a:r>
            <a:r>
              <a:rPr sz="1050" b="1" spc="5" dirty="0">
                <a:latin typeface="Times New Roman"/>
                <a:cs typeface="Times New Roman"/>
              </a:rPr>
              <a:t>varchar(50), </a:t>
            </a:r>
            <a:r>
              <a:rPr sz="1050" b="1" spc="15" dirty="0">
                <a:latin typeface="Times New Roman"/>
                <a:cs typeface="Times New Roman"/>
              </a:rPr>
              <a:t>EXT_COLOR </a:t>
            </a:r>
            <a:r>
              <a:rPr sz="1050" b="1" spc="10" dirty="0">
                <a:latin typeface="Times New Roman"/>
                <a:cs typeface="Times New Roman"/>
              </a:rPr>
              <a:t>varchar </a:t>
            </a:r>
            <a:r>
              <a:rPr sz="1050" b="1" spc="5" dirty="0">
                <a:latin typeface="Times New Roman"/>
                <a:cs typeface="Times New Roman"/>
              </a:rPr>
              <a:t>(50), </a:t>
            </a:r>
            <a:r>
              <a:rPr sz="1050" b="1" spc="15" dirty="0">
                <a:latin typeface="Times New Roman"/>
                <a:cs typeface="Times New Roman"/>
              </a:rPr>
              <a:t>INT_COLOR </a:t>
            </a:r>
            <a:r>
              <a:rPr sz="1050" b="1" spc="10" dirty="0">
                <a:latin typeface="Times New Roman"/>
                <a:cs typeface="Times New Roman"/>
              </a:rPr>
              <a:t>varchar </a:t>
            </a:r>
            <a:r>
              <a:rPr sz="1050" b="1" spc="5" dirty="0">
                <a:latin typeface="Times New Roman"/>
                <a:cs typeface="Times New Roman"/>
              </a:rPr>
              <a:t>(50), </a:t>
            </a:r>
            <a:r>
              <a:rPr sz="1050" b="1" spc="10" dirty="0">
                <a:latin typeface="Times New Roman"/>
                <a:cs typeface="Times New Roman"/>
              </a:rPr>
              <a:t>ASKING_PRICE </a:t>
            </a:r>
            <a:r>
              <a:rPr sz="1050" b="1" spc="15" dirty="0">
                <a:latin typeface="Times New Roman"/>
                <a:cs typeface="Times New Roman"/>
              </a:rPr>
              <a:t>DECIMAL  </a:t>
            </a:r>
            <a:r>
              <a:rPr sz="1050" b="1" spc="5" dirty="0">
                <a:latin typeface="Times New Roman"/>
                <a:cs typeface="Times New Roman"/>
              </a:rPr>
              <a:t>(10,2),</a:t>
            </a:r>
            <a:endParaRPr sz="1050">
              <a:latin typeface="Times New Roman"/>
              <a:cs typeface="Times New Roman"/>
            </a:endParaRPr>
          </a:p>
          <a:p>
            <a:pPr marL="40005" marR="981710" indent="-9525">
              <a:lnSpc>
                <a:spcPct val="102899"/>
              </a:lnSpc>
              <a:spcBef>
                <a:spcPts val="505"/>
              </a:spcBef>
              <a:buAutoNum type="arabicPeriod" startAt="27"/>
              <a:tabLst>
                <a:tab pos="236854" algn="l"/>
              </a:tabLst>
            </a:pPr>
            <a:r>
              <a:rPr sz="1050" b="1" spc="10" dirty="0">
                <a:latin typeface="Times New Roman"/>
                <a:cs typeface="Times New Roman"/>
              </a:rPr>
              <a:t>SALE_PRICE </a:t>
            </a:r>
            <a:r>
              <a:rPr sz="1050" b="1" spc="15" dirty="0">
                <a:latin typeface="Times New Roman"/>
                <a:cs typeface="Times New Roman"/>
              </a:rPr>
              <a:t>DECIMAL </a:t>
            </a:r>
            <a:r>
              <a:rPr sz="1050" b="1" spc="5" dirty="0">
                <a:latin typeface="Times New Roman"/>
                <a:cs typeface="Times New Roman"/>
              </a:rPr>
              <a:t>(10,2), </a:t>
            </a:r>
            <a:r>
              <a:rPr sz="1050" b="1" spc="15" dirty="0">
                <a:latin typeface="Times New Roman"/>
                <a:cs typeface="Times New Roman"/>
              </a:rPr>
              <a:t>PURCHASE_PRICE DECIMAL </a:t>
            </a:r>
            <a:r>
              <a:rPr sz="1050" b="1" spc="5" dirty="0">
                <a:latin typeface="Times New Roman"/>
                <a:cs typeface="Times New Roman"/>
              </a:rPr>
              <a:t>(10,2), </a:t>
            </a:r>
            <a:r>
              <a:rPr sz="1050" b="1" spc="15" dirty="0">
                <a:latin typeface="Times New Roman"/>
                <a:cs typeface="Times New Roman"/>
              </a:rPr>
              <a:t>MILEAGE </a:t>
            </a:r>
            <a:r>
              <a:rPr sz="1050" b="1" spc="5" dirty="0">
                <a:latin typeface="Times New Roman"/>
                <a:cs typeface="Times New Roman"/>
              </a:rPr>
              <a:t>int,  </a:t>
            </a:r>
            <a:r>
              <a:rPr sz="1050" b="1" spc="10" dirty="0">
                <a:latin typeface="Times New Roman"/>
                <a:cs typeface="Times New Roman"/>
              </a:rPr>
              <a:t>TRANSMISSION varchar </a:t>
            </a:r>
            <a:r>
              <a:rPr sz="1050" b="1" spc="5" dirty="0">
                <a:latin typeface="Times New Roman"/>
                <a:cs typeface="Times New Roman"/>
              </a:rPr>
              <a:t>(50), PURCHASE_DATE </a:t>
            </a:r>
            <a:r>
              <a:rPr sz="1050" b="1" spc="-5" dirty="0">
                <a:latin typeface="Times New Roman"/>
                <a:cs typeface="Times New Roman"/>
              </a:rPr>
              <a:t>DATE, </a:t>
            </a:r>
            <a:r>
              <a:rPr sz="1050" b="1" spc="5" dirty="0">
                <a:latin typeface="Times New Roman"/>
                <a:cs typeface="Times New Roman"/>
              </a:rPr>
              <a:t>SALE_DATE </a:t>
            </a:r>
            <a:r>
              <a:rPr sz="1050" b="1" dirty="0">
                <a:latin typeface="Times New Roman"/>
                <a:cs typeface="Times New Roman"/>
              </a:rPr>
              <a:t>DATE)”;</a:t>
            </a:r>
            <a:endParaRPr sz="1050">
              <a:latin typeface="Times New Roman"/>
              <a:cs typeface="Times New Roman"/>
            </a:endParaRPr>
          </a:p>
          <a:p>
            <a:pPr marL="12700" marR="16510">
              <a:lnSpc>
                <a:spcPts val="1660"/>
              </a:lnSpc>
              <a:spcBef>
                <a:spcPts val="765"/>
              </a:spcBef>
            </a:pPr>
            <a:r>
              <a:rPr sz="1450" b="1" spc="-10" dirty="0">
                <a:latin typeface="Times New Roman"/>
                <a:cs typeface="Times New Roman"/>
              </a:rPr>
              <a:t>lines 27 </a:t>
            </a:r>
            <a:r>
              <a:rPr sz="1450" b="1" spc="-5" dirty="0">
                <a:latin typeface="Times New Roman"/>
                <a:cs typeface="Times New Roman"/>
              </a:rPr>
              <a:t>- </a:t>
            </a:r>
            <a:r>
              <a:rPr sz="1450" b="1" spc="-10" dirty="0">
                <a:latin typeface="Times New Roman"/>
                <a:cs typeface="Times New Roman"/>
              </a:rPr>
              <a:t>30 </a:t>
            </a:r>
            <a:r>
              <a:rPr sz="1450" spc="-10" dirty="0">
                <a:latin typeface="Times New Roman"/>
                <a:cs typeface="Times New Roman"/>
              </a:rPr>
              <a:t>creates </a:t>
            </a:r>
            <a:r>
              <a:rPr sz="1450" spc="-5" dirty="0">
                <a:latin typeface="Times New Roman"/>
                <a:cs typeface="Times New Roman"/>
              </a:rPr>
              <a:t>a </a:t>
            </a:r>
            <a:r>
              <a:rPr sz="1450" spc="-10" dirty="0">
                <a:latin typeface="Times New Roman"/>
                <a:cs typeface="Times New Roman"/>
              </a:rPr>
              <a:t>variable called $query which holds an SQL statement. Recall that  phpMyAdmin created this line </a:t>
            </a:r>
            <a:r>
              <a:rPr sz="1450" spc="-5" dirty="0">
                <a:latin typeface="Times New Roman"/>
                <a:cs typeface="Times New Roman"/>
              </a:rPr>
              <a:t>of </a:t>
            </a:r>
            <a:r>
              <a:rPr sz="1450" spc="-10" dirty="0">
                <a:latin typeface="Times New Roman"/>
                <a:cs typeface="Times New Roman"/>
              </a:rPr>
              <a:t>code for us. Good thing too, as it is an easy </a:t>
            </a:r>
            <a:r>
              <a:rPr sz="1450" spc="-5" dirty="0">
                <a:latin typeface="Times New Roman"/>
                <a:cs typeface="Times New Roman"/>
              </a:rPr>
              <a:t>one </a:t>
            </a:r>
            <a:r>
              <a:rPr sz="1450" spc="-10" dirty="0">
                <a:latin typeface="Times New Roman"/>
                <a:cs typeface="Times New Roman"/>
              </a:rPr>
              <a:t>to  </a:t>
            </a:r>
            <a:r>
              <a:rPr sz="1450" spc="-5" dirty="0">
                <a:latin typeface="Times New Roman"/>
                <a:cs typeface="Times New Roman"/>
              </a:rPr>
              <a:t>goof</a:t>
            </a:r>
            <a:r>
              <a:rPr sz="1450" spc="-10" dirty="0">
                <a:latin typeface="Times New Roman"/>
                <a:cs typeface="Times New Roman"/>
              </a:rPr>
              <a:t> </a:t>
            </a:r>
            <a:r>
              <a:rPr sz="1450" spc="-5" dirty="0">
                <a:latin typeface="Times New Roman"/>
                <a:cs typeface="Times New Roman"/>
              </a:rPr>
              <a:t>up.</a:t>
            </a:r>
            <a:endParaRPr sz="1450">
              <a:latin typeface="Times New Roman"/>
              <a:cs typeface="Times New Roman"/>
            </a:endParaRPr>
          </a:p>
          <a:p>
            <a:pPr>
              <a:lnSpc>
                <a:spcPct val="100000"/>
              </a:lnSpc>
              <a:spcBef>
                <a:spcPts val="40"/>
              </a:spcBef>
            </a:pPr>
            <a:endParaRPr sz="2200">
              <a:latin typeface="Times New Roman"/>
              <a:cs typeface="Times New Roman"/>
            </a:endParaRPr>
          </a:p>
          <a:p>
            <a:pPr marL="30480">
              <a:lnSpc>
                <a:spcPct val="100000"/>
              </a:lnSpc>
            </a:pPr>
            <a:r>
              <a:rPr sz="1050" b="1" spc="10" dirty="0">
                <a:latin typeface="Times New Roman"/>
                <a:cs typeface="Times New Roman"/>
              </a:rPr>
              <a:t>31. </a:t>
            </a:r>
            <a:r>
              <a:rPr sz="1050" b="1" spc="5" dirty="0">
                <a:latin typeface="Times New Roman"/>
                <a:cs typeface="Times New Roman"/>
              </a:rPr>
              <a:t>//echo</a:t>
            </a:r>
            <a:r>
              <a:rPr sz="1050" b="1"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53151"/>
            <a:ext cx="6395085" cy="5065395"/>
          </a:xfrm>
          <a:prstGeom prst="rect">
            <a:avLst/>
          </a:prstGeom>
        </p:spPr>
        <p:txBody>
          <a:bodyPr vert="horz" wrap="square" lIns="0" tIns="89535" rIns="0" bIns="0" rtlCol="0">
            <a:spAutoFit/>
          </a:bodyPr>
          <a:lstStyle/>
          <a:p>
            <a:pPr marL="30480">
              <a:lnSpc>
                <a:spcPct val="100000"/>
              </a:lnSpc>
              <a:spcBef>
                <a:spcPts val="705"/>
              </a:spcBef>
            </a:pPr>
            <a:r>
              <a:rPr sz="1050" b="1" spc="10" dirty="0">
                <a:latin typeface="Times New Roman"/>
                <a:cs typeface="Times New Roman"/>
              </a:rPr>
              <a:t>32. </a:t>
            </a:r>
            <a:r>
              <a:rPr sz="1050" b="1" spc="5" dirty="0">
                <a:latin typeface="Times New Roman"/>
                <a:cs typeface="Times New Roman"/>
              </a:rPr>
              <a:t>//echo </a:t>
            </a:r>
            <a:r>
              <a:rPr sz="1050" b="1" spc="10" dirty="0">
                <a:latin typeface="Times New Roman"/>
                <a:cs typeface="Times New Roman"/>
              </a:rPr>
              <a:t>$query</a:t>
            </a:r>
            <a:r>
              <a:rPr sz="1050" b="1" spc="-5"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33. </a:t>
            </a:r>
            <a:r>
              <a:rPr sz="1050" b="1" spc="5" dirty="0">
                <a:latin typeface="Times New Roman"/>
                <a:cs typeface="Times New Roman"/>
              </a:rPr>
              <a:t>//echo</a:t>
            </a:r>
            <a:r>
              <a:rPr sz="1050" b="1"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marR="5080">
              <a:lnSpc>
                <a:spcPts val="1660"/>
              </a:lnSpc>
              <a:spcBef>
                <a:spcPts val="770"/>
              </a:spcBef>
            </a:pPr>
            <a:r>
              <a:rPr sz="1450" b="1" spc="-10" dirty="0">
                <a:latin typeface="Times New Roman"/>
                <a:cs typeface="Times New Roman"/>
              </a:rPr>
              <a:t>lines 31 </a:t>
            </a:r>
            <a:r>
              <a:rPr sz="1450" b="1" spc="-5" dirty="0">
                <a:latin typeface="Times New Roman"/>
                <a:cs typeface="Times New Roman"/>
              </a:rPr>
              <a:t>- </a:t>
            </a:r>
            <a:r>
              <a:rPr sz="1450" b="1" spc="-10" dirty="0">
                <a:latin typeface="Times New Roman"/>
                <a:cs typeface="Times New Roman"/>
              </a:rPr>
              <a:t>33 </a:t>
            </a:r>
            <a:r>
              <a:rPr sz="1450" spc="-10" dirty="0">
                <a:latin typeface="Times New Roman"/>
                <a:cs typeface="Times New Roman"/>
              </a:rPr>
              <a:t>are comments </a:t>
            </a:r>
            <a:r>
              <a:rPr sz="1450" i="1" spc="-10" dirty="0">
                <a:latin typeface="Times New Roman"/>
                <a:cs typeface="Times New Roman"/>
              </a:rPr>
              <a:t>now</a:t>
            </a:r>
            <a:r>
              <a:rPr sz="1450" spc="-10" dirty="0">
                <a:latin typeface="Times New Roman"/>
                <a:cs typeface="Times New Roman"/>
              </a:rPr>
              <a:t>, </a:t>
            </a:r>
            <a:r>
              <a:rPr sz="1450" spc="-5" dirty="0">
                <a:latin typeface="Times New Roman"/>
                <a:cs typeface="Times New Roman"/>
              </a:rPr>
              <a:t>but </a:t>
            </a:r>
            <a:r>
              <a:rPr sz="1450" spc="-10" dirty="0">
                <a:latin typeface="Times New Roman"/>
                <a:cs typeface="Times New Roman"/>
              </a:rPr>
              <a:t>previously they were part </a:t>
            </a:r>
            <a:r>
              <a:rPr sz="1450" spc="-5" dirty="0">
                <a:latin typeface="Times New Roman"/>
                <a:cs typeface="Times New Roman"/>
              </a:rPr>
              <a:t>of </a:t>
            </a:r>
            <a:r>
              <a:rPr sz="1450" spc="-10" dirty="0">
                <a:latin typeface="Times New Roman"/>
                <a:cs typeface="Times New Roman"/>
              </a:rPr>
              <a:t>the script that printed  </a:t>
            </a:r>
            <a:r>
              <a:rPr sz="1450" spc="-5" dirty="0">
                <a:latin typeface="Times New Roman"/>
                <a:cs typeface="Times New Roman"/>
              </a:rPr>
              <a:t>out </a:t>
            </a:r>
            <a:r>
              <a:rPr sz="1450" spc="-10" dirty="0">
                <a:latin typeface="Times New Roman"/>
                <a:cs typeface="Times New Roman"/>
              </a:rPr>
              <a:t>the value </a:t>
            </a:r>
            <a:r>
              <a:rPr sz="1450" spc="-5" dirty="0">
                <a:latin typeface="Times New Roman"/>
                <a:cs typeface="Times New Roman"/>
              </a:rPr>
              <a:t>of </a:t>
            </a:r>
            <a:r>
              <a:rPr sz="1450" spc="-10" dirty="0">
                <a:latin typeface="Times New Roman"/>
                <a:cs typeface="Times New Roman"/>
              </a:rPr>
              <a:t>the variable </a:t>
            </a:r>
            <a:r>
              <a:rPr sz="1450" b="1" spc="-10" dirty="0">
                <a:latin typeface="Times New Roman"/>
                <a:cs typeface="Times New Roman"/>
              </a:rPr>
              <a:t>$query</a:t>
            </a:r>
            <a:r>
              <a:rPr sz="1450" spc="-10" dirty="0">
                <a:latin typeface="Times New Roman"/>
                <a:cs typeface="Times New Roman"/>
              </a:rPr>
              <a:t>. </a:t>
            </a:r>
            <a:r>
              <a:rPr sz="1450" spc="-5" dirty="0">
                <a:latin typeface="Times New Roman"/>
                <a:cs typeface="Times New Roman"/>
              </a:rPr>
              <a:t>I </a:t>
            </a:r>
            <a:r>
              <a:rPr sz="1450" spc="-10" dirty="0">
                <a:latin typeface="Times New Roman"/>
                <a:cs typeface="Times New Roman"/>
              </a:rPr>
              <a:t>had this in there to help me figure </a:t>
            </a:r>
            <a:r>
              <a:rPr sz="1450" spc="-5" dirty="0">
                <a:latin typeface="Times New Roman"/>
                <a:cs typeface="Times New Roman"/>
              </a:rPr>
              <a:t>out </a:t>
            </a:r>
            <a:r>
              <a:rPr sz="1450" spc="-10" dirty="0">
                <a:latin typeface="Times New Roman"/>
                <a:cs typeface="Times New Roman"/>
              </a:rPr>
              <a:t>why it  didn’t work at first, and </a:t>
            </a:r>
            <a:r>
              <a:rPr sz="1450" spc="-5" dirty="0">
                <a:latin typeface="Times New Roman"/>
                <a:cs typeface="Times New Roman"/>
              </a:rPr>
              <a:t>I </a:t>
            </a:r>
            <a:r>
              <a:rPr sz="1450" spc="-10" dirty="0">
                <a:latin typeface="Times New Roman"/>
                <a:cs typeface="Times New Roman"/>
              </a:rPr>
              <a:t>leave it in there as an example </a:t>
            </a:r>
            <a:r>
              <a:rPr sz="1450" spc="-5" dirty="0">
                <a:latin typeface="Times New Roman"/>
                <a:cs typeface="Times New Roman"/>
              </a:rPr>
              <a:t>of </a:t>
            </a:r>
            <a:r>
              <a:rPr sz="1450" spc="-10" dirty="0">
                <a:latin typeface="Times New Roman"/>
                <a:cs typeface="Times New Roman"/>
              </a:rPr>
              <a:t>what to do when as script  </a:t>
            </a:r>
            <a:r>
              <a:rPr sz="1450" spc="-15" dirty="0">
                <a:latin typeface="Times New Roman"/>
                <a:cs typeface="Times New Roman"/>
              </a:rPr>
              <a:t>doesn’t </a:t>
            </a:r>
            <a:r>
              <a:rPr sz="1450" spc="-10" dirty="0">
                <a:latin typeface="Times New Roman"/>
                <a:cs typeface="Times New Roman"/>
              </a:rPr>
              <a:t>do quite what you thought it would. </a:t>
            </a:r>
            <a:r>
              <a:rPr sz="1450" spc="-5" dirty="0">
                <a:latin typeface="Times New Roman"/>
                <a:cs typeface="Times New Roman"/>
              </a:rPr>
              <a:t>I </a:t>
            </a:r>
            <a:r>
              <a:rPr sz="1450" spc="-10" dirty="0">
                <a:latin typeface="Times New Roman"/>
                <a:cs typeface="Times New Roman"/>
              </a:rPr>
              <a:t>then copied the output </a:t>
            </a:r>
            <a:r>
              <a:rPr sz="1450" spc="-5" dirty="0">
                <a:latin typeface="Times New Roman"/>
                <a:cs typeface="Times New Roman"/>
              </a:rPr>
              <a:t>of </a:t>
            </a:r>
            <a:r>
              <a:rPr sz="1450" spc="-10" dirty="0">
                <a:latin typeface="Times New Roman"/>
                <a:cs typeface="Times New Roman"/>
              </a:rPr>
              <a:t>line 32 to the  clipboard and pasted it into phpMyAdmin for syntax</a:t>
            </a:r>
            <a:r>
              <a:rPr sz="1450" spc="35" dirty="0">
                <a:latin typeface="Times New Roman"/>
                <a:cs typeface="Times New Roman"/>
              </a:rPr>
              <a:t> </a:t>
            </a:r>
            <a:r>
              <a:rPr sz="1450" spc="-10" dirty="0">
                <a:latin typeface="Times New Roman"/>
                <a:cs typeface="Times New Roman"/>
              </a:rPr>
              <a:t>advice.</a:t>
            </a:r>
            <a:endParaRPr sz="1450">
              <a:latin typeface="Times New Roman"/>
              <a:cs typeface="Times New Roman"/>
            </a:endParaRPr>
          </a:p>
          <a:p>
            <a:pPr>
              <a:lnSpc>
                <a:spcPct val="100000"/>
              </a:lnSpc>
              <a:spcBef>
                <a:spcPts val="20"/>
              </a:spcBef>
            </a:pPr>
            <a:endParaRPr sz="2150">
              <a:latin typeface="Times New Roman"/>
              <a:cs typeface="Times New Roman"/>
            </a:endParaRPr>
          </a:p>
          <a:p>
            <a:pPr marL="30480">
              <a:lnSpc>
                <a:spcPct val="100000"/>
              </a:lnSpc>
            </a:pPr>
            <a:r>
              <a:rPr sz="1050" b="1" spc="10" dirty="0">
                <a:latin typeface="Times New Roman"/>
                <a:cs typeface="Times New Roman"/>
              </a:rPr>
              <a:t>34. </a:t>
            </a: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a:t>
            </a:r>
            <a:r>
              <a:rPr sz="1050" b="1" spc="-10" dirty="0">
                <a:latin typeface="Times New Roman"/>
                <a:cs typeface="Times New Roman"/>
              </a:rPr>
              <a:t> </a:t>
            </a:r>
            <a:r>
              <a:rPr sz="1050" b="1" spc="10" dirty="0">
                <a:latin typeface="Times New Roman"/>
                <a:cs typeface="Times New Roman"/>
              </a:rPr>
              <a:t>TRUE)</a:t>
            </a:r>
            <a:endParaRPr sz="1050">
              <a:latin typeface="Times New Roman"/>
              <a:cs typeface="Times New Roman"/>
            </a:endParaRPr>
          </a:p>
          <a:p>
            <a:pPr marL="12700" marR="108585">
              <a:lnSpc>
                <a:spcPts val="1660"/>
              </a:lnSpc>
              <a:spcBef>
                <a:spcPts val="765"/>
              </a:spcBef>
            </a:pPr>
            <a:r>
              <a:rPr sz="1450" b="1" spc="-10" dirty="0">
                <a:latin typeface="Times New Roman"/>
                <a:cs typeface="Times New Roman"/>
              </a:rPr>
              <a:t>line 34 </a:t>
            </a:r>
            <a:r>
              <a:rPr sz="1450" spc="-10" dirty="0">
                <a:latin typeface="Times New Roman"/>
                <a:cs typeface="Times New Roman"/>
              </a:rPr>
              <a:t>executes </a:t>
            </a:r>
            <a:r>
              <a:rPr sz="1450" spc="-5" dirty="0">
                <a:latin typeface="Times New Roman"/>
                <a:cs typeface="Times New Roman"/>
              </a:rPr>
              <a:t>a </a:t>
            </a:r>
            <a:r>
              <a:rPr sz="1450" spc="-10" dirty="0">
                <a:latin typeface="Times New Roman"/>
                <a:cs typeface="Times New Roman"/>
              </a:rPr>
              <a:t>SQL statement “query($query)” then tests for the result </a:t>
            </a:r>
            <a:r>
              <a:rPr sz="1450" spc="-5" dirty="0">
                <a:latin typeface="Times New Roman"/>
                <a:cs typeface="Times New Roman"/>
              </a:rPr>
              <a:t>of </a:t>
            </a:r>
            <a:r>
              <a:rPr sz="1450" spc="-10" dirty="0">
                <a:latin typeface="Times New Roman"/>
                <a:cs typeface="Times New Roman"/>
              </a:rPr>
              <a:t>the SQL  statement held in the variable</a:t>
            </a:r>
            <a:r>
              <a:rPr sz="1450" spc="10" dirty="0">
                <a:latin typeface="Times New Roman"/>
                <a:cs typeface="Times New Roman"/>
              </a:rPr>
              <a:t> </a:t>
            </a:r>
            <a:r>
              <a:rPr sz="1450" spc="-10" dirty="0">
                <a:latin typeface="Times New Roman"/>
                <a:cs typeface="Times New Roman"/>
              </a:rPr>
              <a:t>$mysqli.</a:t>
            </a:r>
            <a:endParaRPr sz="1450">
              <a:latin typeface="Times New Roman"/>
              <a:cs typeface="Times New Roman"/>
            </a:endParaRPr>
          </a:p>
          <a:p>
            <a:pPr marL="30480">
              <a:lnSpc>
                <a:spcPct val="100000"/>
              </a:lnSpc>
              <a:spcBef>
                <a:spcPts val="705"/>
              </a:spcBef>
            </a:pPr>
            <a:r>
              <a:rPr sz="1050" b="1" spc="10" dirty="0">
                <a:latin typeface="Times New Roman"/>
                <a:cs typeface="Times New Roman"/>
              </a:rPr>
              <a:t>35.</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36. echo “Database </a:t>
            </a:r>
            <a:r>
              <a:rPr sz="1050" b="1" spc="5" dirty="0">
                <a:latin typeface="Times New Roman"/>
                <a:cs typeface="Times New Roman"/>
              </a:rPr>
              <a:t>table ‘INVENTORY’</a:t>
            </a:r>
            <a:r>
              <a:rPr sz="1050" b="1" spc="-90" dirty="0">
                <a:latin typeface="Times New Roman"/>
                <a:cs typeface="Times New Roman"/>
              </a:rPr>
              <a:t> </a:t>
            </a:r>
            <a:r>
              <a:rPr sz="1050" b="1" spc="5" dirty="0">
                <a:latin typeface="Times New Roman"/>
                <a:cs typeface="Times New Roman"/>
              </a:rPr>
              <a:t>created&lt;/P&gt;”;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37.</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marR="408305">
              <a:lnSpc>
                <a:spcPts val="1660"/>
              </a:lnSpc>
              <a:spcBef>
                <a:spcPts val="770"/>
              </a:spcBef>
            </a:pPr>
            <a:r>
              <a:rPr sz="1450" b="1" spc="-10" dirty="0">
                <a:latin typeface="Times New Roman"/>
                <a:cs typeface="Times New Roman"/>
              </a:rPr>
              <a:t>line 36 </a:t>
            </a:r>
            <a:r>
              <a:rPr sz="1450" spc="-10" dirty="0">
                <a:latin typeface="Times New Roman"/>
                <a:cs typeface="Times New Roman"/>
              </a:rPr>
              <a:t>prints the message “Database table </a:t>
            </a:r>
            <a:r>
              <a:rPr sz="1450" spc="-25" dirty="0">
                <a:latin typeface="Times New Roman"/>
                <a:cs typeface="Times New Roman"/>
              </a:rPr>
              <a:t>‘INVENTORY’ </a:t>
            </a:r>
            <a:r>
              <a:rPr sz="1450" spc="-10" dirty="0">
                <a:latin typeface="Times New Roman"/>
                <a:cs typeface="Times New Roman"/>
              </a:rPr>
              <a:t>created” if line 34 is </a:t>
            </a:r>
            <a:r>
              <a:rPr sz="1450" spc="-5" dirty="0">
                <a:latin typeface="Times New Roman"/>
                <a:cs typeface="Times New Roman"/>
              </a:rPr>
              <a:t>a  </a:t>
            </a:r>
            <a:r>
              <a:rPr sz="1450" spc="-10" dirty="0">
                <a:latin typeface="Times New Roman"/>
                <a:cs typeface="Times New Roman"/>
              </a:rPr>
              <a:t>success.</a:t>
            </a:r>
            <a:endParaRPr sz="1450">
              <a:latin typeface="Times New Roman"/>
              <a:cs typeface="Times New Roman"/>
            </a:endParaRPr>
          </a:p>
          <a:p>
            <a:pPr>
              <a:lnSpc>
                <a:spcPct val="100000"/>
              </a:lnSpc>
              <a:spcBef>
                <a:spcPts val="45"/>
              </a:spcBef>
            </a:pPr>
            <a:endParaRPr sz="2200">
              <a:latin typeface="Times New Roman"/>
              <a:cs typeface="Times New Roman"/>
            </a:endParaRPr>
          </a:p>
          <a:p>
            <a:pPr marL="30480">
              <a:lnSpc>
                <a:spcPct val="100000"/>
              </a:lnSpc>
            </a:pPr>
            <a:r>
              <a:rPr sz="1050" b="1" spc="10" dirty="0">
                <a:latin typeface="Times New Roman"/>
                <a:cs typeface="Times New Roman"/>
              </a:rPr>
              <a:t>38.</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39.</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40. echo “&lt;p&gt;Error: &lt;/p&gt;”.</a:t>
            </a:r>
            <a:r>
              <a:rPr sz="1050" b="1" spc="-10" dirty="0">
                <a:latin typeface="Times New Roman"/>
                <a:cs typeface="Times New Roman"/>
              </a:rPr>
              <a:t> </a:t>
            </a:r>
            <a:r>
              <a:rPr sz="1050" b="1" spc="5" dirty="0">
                <a:latin typeface="Times New Roman"/>
                <a:cs typeface="Times New Roman"/>
              </a:rPr>
              <a:t>mysqli_error($mysqli));</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41.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p:txBody>
      </p:sp>
      <p:sp>
        <p:nvSpPr>
          <p:cNvPr id="3" name="object 3"/>
          <p:cNvSpPr txBox="1"/>
          <p:nvPr/>
        </p:nvSpPr>
        <p:spPr>
          <a:xfrm>
            <a:off x="618181" y="5941523"/>
            <a:ext cx="6485255" cy="4214495"/>
          </a:xfrm>
          <a:prstGeom prst="rect">
            <a:avLst/>
          </a:prstGeom>
        </p:spPr>
        <p:txBody>
          <a:bodyPr vert="horz" wrap="square" lIns="0" tIns="26670" rIns="0" bIns="0" rtlCol="0">
            <a:spAutoFit/>
          </a:bodyPr>
          <a:lstStyle/>
          <a:p>
            <a:pPr marL="12700" marR="147955">
              <a:lnSpc>
                <a:spcPts val="1660"/>
              </a:lnSpc>
              <a:spcBef>
                <a:spcPts val="210"/>
              </a:spcBef>
            </a:pPr>
            <a:r>
              <a:rPr sz="1450" b="1" spc="-10" dirty="0">
                <a:latin typeface="Times New Roman"/>
                <a:cs typeface="Times New Roman"/>
              </a:rPr>
              <a:t>line 40 </a:t>
            </a:r>
            <a:r>
              <a:rPr sz="1450" spc="-10" dirty="0">
                <a:latin typeface="Times New Roman"/>
                <a:cs typeface="Times New Roman"/>
              </a:rPr>
              <a:t>prints the message “Error:” and the mySQL error if line 34 fails. Hopefully the  value returned by </a:t>
            </a:r>
            <a:r>
              <a:rPr sz="1450" b="1" spc="-15" dirty="0">
                <a:latin typeface="Times New Roman"/>
                <a:cs typeface="Times New Roman"/>
              </a:rPr>
              <a:t>mysql_error() </a:t>
            </a:r>
            <a:r>
              <a:rPr sz="1450" spc="-10" dirty="0">
                <a:latin typeface="Times New Roman"/>
                <a:cs typeface="Times New Roman"/>
              </a:rPr>
              <a:t>will tell you something helpful about why it</a:t>
            </a:r>
            <a:r>
              <a:rPr sz="1450" spc="165" dirty="0">
                <a:latin typeface="Times New Roman"/>
                <a:cs typeface="Times New Roman"/>
              </a:rPr>
              <a:t> </a:t>
            </a:r>
            <a:r>
              <a:rPr sz="1450" spc="-10" dirty="0">
                <a:latin typeface="Times New Roman"/>
                <a:cs typeface="Times New Roman"/>
              </a:rPr>
              <a:t>failed.</a:t>
            </a:r>
            <a:endParaRPr sz="1450">
              <a:latin typeface="Times New Roman"/>
              <a:cs typeface="Times New Roman"/>
            </a:endParaRPr>
          </a:p>
          <a:p>
            <a:pPr marL="12700">
              <a:lnSpc>
                <a:spcPts val="1610"/>
              </a:lnSpc>
            </a:pPr>
            <a:r>
              <a:rPr sz="1450" spc="-10" dirty="0">
                <a:latin typeface="Times New Roman"/>
                <a:cs typeface="Times New Roman"/>
              </a:rPr>
              <a:t>Sometimes it actually</a:t>
            </a:r>
            <a:r>
              <a:rPr sz="1450" dirty="0">
                <a:latin typeface="Times New Roman"/>
                <a:cs typeface="Times New Roman"/>
              </a:rPr>
              <a:t> </a:t>
            </a:r>
            <a:r>
              <a:rPr sz="1450" spc="-10" dirty="0">
                <a:latin typeface="Times New Roman"/>
                <a:cs typeface="Times New Roman"/>
              </a:rPr>
              <a:t>does.</a:t>
            </a:r>
            <a:endParaRPr sz="1450">
              <a:latin typeface="Times New Roman"/>
              <a:cs typeface="Times New Roman"/>
            </a:endParaRPr>
          </a:p>
          <a:p>
            <a:pPr marL="236220" indent="-206375">
              <a:lnSpc>
                <a:spcPct val="100000"/>
              </a:lnSpc>
              <a:spcBef>
                <a:spcPts val="750"/>
              </a:spcBef>
              <a:buAutoNum type="arabicPeriod" startAt="42"/>
              <a:tabLst>
                <a:tab pos="236854" algn="l"/>
              </a:tabLst>
            </a:pPr>
            <a:r>
              <a:rPr sz="1050" b="1" spc="5" dirty="0">
                <a:latin typeface="Times New Roman"/>
                <a:cs typeface="Times New Roman"/>
              </a:rPr>
              <a:t>// </a:t>
            </a:r>
            <a:r>
              <a:rPr sz="1050" b="1" spc="10" dirty="0">
                <a:latin typeface="Times New Roman"/>
                <a:cs typeface="Times New Roman"/>
              </a:rPr>
              <a:t>Dates </a:t>
            </a:r>
            <a:r>
              <a:rPr sz="1050" b="1" spc="5" dirty="0">
                <a:latin typeface="Times New Roman"/>
                <a:cs typeface="Times New Roman"/>
              </a:rPr>
              <a:t>are stored in </a:t>
            </a:r>
            <a:r>
              <a:rPr sz="1050" b="1" spc="15" dirty="0">
                <a:latin typeface="Times New Roman"/>
                <a:cs typeface="Times New Roman"/>
              </a:rPr>
              <a:t>MySQL </a:t>
            </a:r>
            <a:r>
              <a:rPr sz="1050" b="1" spc="10" dirty="0">
                <a:latin typeface="Times New Roman"/>
                <a:cs typeface="Times New Roman"/>
              </a:rPr>
              <a:t>as </a:t>
            </a:r>
            <a:r>
              <a:rPr sz="1050" b="1" spc="5" dirty="0">
                <a:latin typeface="Times New Roman"/>
                <a:cs typeface="Times New Roman"/>
              </a:rPr>
              <a:t>‘YYYY-MM-DD’</a:t>
            </a:r>
            <a:r>
              <a:rPr sz="1050" b="1" spc="-160" dirty="0">
                <a:latin typeface="Times New Roman"/>
                <a:cs typeface="Times New Roman"/>
              </a:rPr>
              <a:t> </a:t>
            </a:r>
            <a:r>
              <a:rPr sz="1050" b="1" spc="10" dirty="0">
                <a:latin typeface="Times New Roman"/>
                <a:cs typeface="Times New Roman"/>
              </a:rPr>
              <a:t>format</a:t>
            </a:r>
            <a:endParaRPr sz="1050">
              <a:latin typeface="Times New Roman"/>
              <a:cs typeface="Times New Roman"/>
            </a:endParaRPr>
          </a:p>
          <a:p>
            <a:pPr>
              <a:lnSpc>
                <a:spcPct val="100000"/>
              </a:lnSpc>
              <a:buFont typeface="Times New Roman"/>
              <a:buAutoNum type="arabicPeriod" startAt="42"/>
            </a:pPr>
            <a:endParaRPr sz="1200">
              <a:latin typeface="Times New Roman"/>
              <a:cs typeface="Times New Roman"/>
            </a:endParaRPr>
          </a:p>
          <a:p>
            <a:pPr>
              <a:lnSpc>
                <a:spcPct val="100000"/>
              </a:lnSpc>
              <a:spcBef>
                <a:spcPts val="50"/>
              </a:spcBef>
              <a:buFont typeface="Times New Roman"/>
              <a:buAutoNum type="arabicPeriod" startAt="42"/>
            </a:pPr>
            <a:endParaRPr sz="1050">
              <a:latin typeface="Times New Roman"/>
              <a:cs typeface="Times New Roman"/>
            </a:endParaRPr>
          </a:p>
          <a:p>
            <a:pPr marL="12700" marR="188595">
              <a:lnSpc>
                <a:spcPts val="1660"/>
              </a:lnSpc>
            </a:pPr>
            <a:r>
              <a:rPr sz="1450" b="1" spc="-10" dirty="0">
                <a:latin typeface="Times New Roman"/>
                <a:cs typeface="Times New Roman"/>
              </a:rPr>
              <a:t>line 42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to remind me (and </a:t>
            </a:r>
            <a:r>
              <a:rPr sz="1450" spc="-5" dirty="0">
                <a:latin typeface="Times New Roman"/>
                <a:cs typeface="Times New Roman"/>
              </a:rPr>
              <a:t>you) </a:t>
            </a:r>
            <a:r>
              <a:rPr sz="1450" spc="-10" dirty="0">
                <a:latin typeface="Times New Roman"/>
                <a:cs typeface="Times New Roman"/>
              </a:rPr>
              <a:t>to format dates the way mySQL expects  them</a:t>
            </a:r>
            <a:endParaRPr sz="1450">
              <a:latin typeface="Times New Roman"/>
              <a:cs typeface="Times New Roman"/>
            </a:endParaRPr>
          </a:p>
          <a:p>
            <a:pPr marL="236220" indent="-206375">
              <a:lnSpc>
                <a:spcPct val="100000"/>
              </a:lnSpc>
              <a:spcBef>
                <a:spcPts val="705"/>
              </a:spcBef>
              <a:buAutoNum type="arabicPeriod" startAt="43"/>
              <a:tabLst>
                <a:tab pos="236854" algn="l"/>
              </a:tabLst>
            </a:pPr>
            <a:r>
              <a:rPr sz="1050" b="1" spc="10" dirty="0">
                <a:latin typeface="Times New Roman"/>
                <a:cs typeface="Times New Roman"/>
              </a:rPr>
              <a:t>$query </a:t>
            </a:r>
            <a:r>
              <a:rPr sz="1050" b="1" spc="15" dirty="0">
                <a:latin typeface="Times New Roman"/>
                <a:cs typeface="Times New Roman"/>
              </a:rPr>
              <a:t>= </a:t>
            </a:r>
            <a:r>
              <a:rPr sz="1050" b="1" spc="5" dirty="0">
                <a:latin typeface="Times New Roman"/>
                <a:cs typeface="Times New Roman"/>
              </a:rPr>
              <a:t>“INSERT </a:t>
            </a:r>
            <a:r>
              <a:rPr sz="1050" b="1" spc="10" dirty="0">
                <a:latin typeface="Times New Roman"/>
                <a:cs typeface="Times New Roman"/>
              </a:rPr>
              <a:t>INTO</a:t>
            </a:r>
            <a:r>
              <a:rPr sz="1050" b="1" spc="-30" dirty="0">
                <a:latin typeface="Times New Roman"/>
                <a:cs typeface="Times New Roman"/>
              </a:rPr>
              <a:t> </a:t>
            </a:r>
            <a:r>
              <a:rPr sz="1050" b="1" spc="5" dirty="0">
                <a:latin typeface="Times New Roman"/>
                <a:cs typeface="Times New Roman"/>
              </a:rPr>
              <a:t>`cars`.`inventory`</a:t>
            </a:r>
            <a:endParaRPr sz="1050">
              <a:latin typeface="Times New Roman"/>
              <a:cs typeface="Times New Roman"/>
            </a:endParaRPr>
          </a:p>
          <a:p>
            <a:pPr marL="236220" indent="-206375">
              <a:lnSpc>
                <a:spcPct val="100000"/>
              </a:lnSpc>
              <a:spcBef>
                <a:spcPts val="540"/>
              </a:spcBef>
              <a:buAutoNum type="arabicPeriod" startAt="43"/>
              <a:tabLst>
                <a:tab pos="236854" algn="l"/>
              </a:tabLst>
            </a:pPr>
            <a:r>
              <a:rPr sz="1050" b="1" spc="5" dirty="0">
                <a:latin typeface="Times New Roman"/>
                <a:cs typeface="Times New Roman"/>
              </a:rPr>
              <a:t>(`VIN`, </a:t>
            </a:r>
            <a:r>
              <a:rPr sz="1050" b="1" spc="10" dirty="0">
                <a:latin typeface="Times New Roman"/>
                <a:cs typeface="Times New Roman"/>
              </a:rPr>
              <a:t>`YEAR`, `Make`, </a:t>
            </a:r>
            <a:r>
              <a:rPr sz="1050" b="1" spc="5" dirty="0">
                <a:latin typeface="Times New Roman"/>
                <a:cs typeface="Times New Roman"/>
              </a:rPr>
              <a:t>`Model`, </a:t>
            </a:r>
            <a:r>
              <a:rPr sz="1050" b="1" spc="10" dirty="0">
                <a:latin typeface="Times New Roman"/>
                <a:cs typeface="Times New Roman"/>
              </a:rPr>
              <a:t>`TRIM`, `EXT_COLOR`, `INT_COLOR`, `ASKING_PRICE`,</a:t>
            </a:r>
            <a:endParaRPr sz="1050">
              <a:latin typeface="Times New Roman"/>
              <a:cs typeface="Times New Roman"/>
            </a:endParaRPr>
          </a:p>
          <a:p>
            <a:pPr marL="40005">
              <a:lnSpc>
                <a:spcPct val="100000"/>
              </a:lnSpc>
              <a:spcBef>
                <a:spcPts val="35"/>
              </a:spcBef>
            </a:pPr>
            <a:r>
              <a:rPr sz="1050" b="1" spc="10" dirty="0">
                <a:latin typeface="Times New Roman"/>
                <a:cs typeface="Times New Roman"/>
              </a:rPr>
              <a:t>`SALE_PRICE`, `PURCHASE_PRICE`, `MILEAGE`, `TRANSMISSION`,</a:t>
            </a:r>
            <a:r>
              <a:rPr sz="1050" b="1" spc="5" dirty="0">
                <a:latin typeface="Times New Roman"/>
                <a:cs typeface="Times New Roman"/>
              </a:rPr>
              <a:t> `PURCHASE_DATE`,</a:t>
            </a:r>
            <a:endParaRPr sz="1050">
              <a:latin typeface="Times New Roman"/>
              <a:cs typeface="Times New Roman"/>
            </a:endParaRPr>
          </a:p>
          <a:p>
            <a:pPr marL="40005">
              <a:lnSpc>
                <a:spcPct val="100000"/>
              </a:lnSpc>
              <a:spcBef>
                <a:spcPts val="35"/>
              </a:spcBef>
            </a:pPr>
            <a:r>
              <a:rPr sz="1050" b="1" spc="5" dirty="0">
                <a:latin typeface="Times New Roman"/>
                <a:cs typeface="Times New Roman"/>
              </a:rPr>
              <a:t>`SALE_DATE`)</a:t>
            </a:r>
            <a:endParaRPr sz="1050">
              <a:latin typeface="Times New Roman"/>
              <a:cs typeface="Times New Roman"/>
            </a:endParaRPr>
          </a:p>
          <a:p>
            <a:pPr marL="236220" indent="-206375">
              <a:lnSpc>
                <a:spcPct val="100000"/>
              </a:lnSpc>
              <a:spcBef>
                <a:spcPts val="615"/>
              </a:spcBef>
              <a:buAutoNum type="arabicPeriod" startAt="45"/>
              <a:tabLst>
                <a:tab pos="236854" algn="l"/>
              </a:tabLst>
            </a:pPr>
            <a:r>
              <a:rPr sz="1050" b="1" spc="-10" dirty="0">
                <a:latin typeface="Times New Roman"/>
                <a:cs typeface="Times New Roman"/>
              </a:rPr>
              <a:t>VALUES</a:t>
            </a:r>
            <a:endParaRPr sz="1050">
              <a:latin typeface="Times New Roman"/>
              <a:cs typeface="Times New Roman"/>
            </a:endParaRPr>
          </a:p>
          <a:p>
            <a:pPr marL="40005" marR="104775" indent="-9525">
              <a:lnSpc>
                <a:spcPct val="102899"/>
              </a:lnSpc>
              <a:spcBef>
                <a:spcPts val="505"/>
              </a:spcBef>
              <a:buAutoNum type="arabicPeriod" startAt="45"/>
              <a:tabLst>
                <a:tab pos="236854" algn="l"/>
              </a:tabLst>
            </a:pPr>
            <a:r>
              <a:rPr sz="1050" b="1" spc="10" dirty="0">
                <a:latin typeface="Times New Roman"/>
                <a:cs typeface="Times New Roman"/>
              </a:rPr>
              <a:t>(‘5FNYF4H91CB054036’, ‘2012’, ‘Honda’, </a:t>
            </a:r>
            <a:r>
              <a:rPr sz="1050" b="1" spc="5" dirty="0">
                <a:latin typeface="Times New Roman"/>
                <a:cs typeface="Times New Roman"/>
              </a:rPr>
              <a:t>‘Pilot’, </a:t>
            </a:r>
            <a:r>
              <a:rPr sz="1050" b="1" dirty="0">
                <a:latin typeface="Times New Roman"/>
                <a:cs typeface="Times New Roman"/>
              </a:rPr>
              <a:t>‘Touring’, </a:t>
            </a:r>
            <a:r>
              <a:rPr sz="1050" b="1" spc="10" dirty="0">
                <a:latin typeface="Times New Roman"/>
                <a:cs typeface="Times New Roman"/>
              </a:rPr>
              <a:t>‘White Diamond </a:t>
            </a:r>
            <a:r>
              <a:rPr sz="1050" b="1" spc="5" dirty="0">
                <a:latin typeface="Times New Roman"/>
                <a:cs typeface="Times New Roman"/>
              </a:rPr>
              <a:t>Pearl’, </a:t>
            </a:r>
            <a:r>
              <a:rPr sz="1050" b="1" spc="10" dirty="0">
                <a:latin typeface="Times New Roman"/>
                <a:cs typeface="Times New Roman"/>
              </a:rPr>
              <a:t>‘Leather’, ‘37807’,  NULL, ‘34250’, ‘7076’, </a:t>
            </a:r>
            <a:r>
              <a:rPr sz="1050" b="1" spc="5" dirty="0">
                <a:latin typeface="Times New Roman"/>
                <a:cs typeface="Times New Roman"/>
              </a:rPr>
              <a:t>‘Automatic’, ‘2012-11-08’,</a:t>
            </a:r>
            <a:r>
              <a:rPr sz="1050" b="1" spc="-10" dirty="0">
                <a:latin typeface="Times New Roman"/>
                <a:cs typeface="Times New Roman"/>
              </a:rPr>
              <a:t> </a:t>
            </a:r>
            <a:r>
              <a:rPr sz="1050" b="1" spc="10" dirty="0">
                <a:latin typeface="Times New Roman"/>
                <a:cs typeface="Times New Roman"/>
              </a:rPr>
              <a:t>NULL);”;</a:t>
            </a:r>
            <a:endParaRPr sz="1050">
              <a:latin typeface="Times New Roman"/>
              <a:cs typeface="Times New Roman"/>
            </a:endParaRPr>
          </a:p>
          <a:p>
            <a:pPr>
              <a:lnSpc>
                <a:spcPct val="100000"/>
              </a:lnSpc>
            </a:pPr>
            <a:endParaRPr sz="1200">
              <a:latin typeface="Times New Roman"/>
              <a:cs typeface="Times New Roman"/>
            </a:endParaRPr>
          </a:p>
          <a:p>
            <a:pPr>
              <a:lnSpc>
                <a:spcPct val="100000"/>
              </a:lnSpc>
              <a:spcBef>
                <a:spcPts val="40"/>
              </a:spcBef>
            </a:pPr>
            <a:endParaRPr sz="950">
              <a:latin typeface="Times New Roman"/>
              <a:cs typeface="Times New Roman"/>
            </a:endParaRPr>
          </a:p>
          <a:p>
            <a:pPr marL="12700">
              <a:lnSpc>
                <a:spcPct val="100000"/>
              </a:lnSpc>
              <a:spcBef>
                <a:spcPts val="5"/>
              </a:spcBef>
            </a:pPr>
            <a:r>
              <a:rPr sz="1450" b="1" spc="-10" dirty="0">
                <a:latin typeface="Times New Roman"/>
                <a:cs typeface="Times New Roman"/>
              </a:rPr>
              <a:t>lines 43 </a:t>
            </a:r>
            <a:r>
              <a:rPr sz="1450" b="1" spc="-5" dirty="0">
                <a:latin typeface="Times New Roman"/>
                <a:cs typeface="Times New Roman"/>
              </a:rPr>
              <a:t>- </a:t>
            </a:r>
            <a:r>
              <a:rPr sz="1450" b="1" spc="-10" dirty="0">
                <a:latin typeface="Times New Roman"/>
                <a:cs typeface="Times New Roman"/>
              </a:rPr>
              <a:t>46 </a:t>
            </a:r>
            <a:r>
              <a:rPr sz="1450" spc="-10" dirty="0">
                <a:latin typeface="Times New Roman"/>
                <a:cs typeface="Times New Roman"/>
              </a:rPr>
              <a:t>changes the value </a:t>
            </a:r>
            <a:r>
              <a:rPr sz="1450" spc="-5" dirty="0">
                <a:latin typeface="Times New Roman"/>
                <a:cs typeface="Times New Roman"/>
              </a:rPr>
              <a:t>of </a:t>
            </a:r>
            <a:r>
              <a:rPr sz="1450" spc="-10" dirty="0">
                <a:latin typeface="Times New Roman"/>
                <a:cs typeface="Times New Roman"/>
              </a:rPr>
              <a:t>$query to </a:t>
            </a:r>
            <a:r>
              <a:rPr sz="1450" spc="-5" dirty="0">
                <a:latin typeface="Times New Roman"/>
                <a:cs typeface="Times New Roman"/>
              </a:rPr>
              <a:t>a </a:t>
            </a:r>
            <a:r>
              <a:rPr sz="1450" spc="-10" dirty="0">
                <a:latin typeface="Times New Roman"/>
                <a:cs typeface="Times New Roman"/>
              </a:rPr>
              <a:t>new SQL statement, this time an</a:t>
            </a:r>
            <a:r>
              <a:rPr sz="1450" spc="80" dirty="0">
                <a:latin typeface="Times New Roman"/>
                <a:cs typeface="Times New Roman"/>
              </a:rPr>
              <a:t> </a:t>
            </a:r>
            <a:r>
              <a:rPr sz="1450" spc="-40" dirty="0">
                <a:latin typeface="Times New Roman"/>
                <a:cs typeface="Times New Roman"/>
              </a:rPr>
              <a:t>INSERT.</a:t>
            </a:r>
            <a:endParaRPr sz="1450">
              <a:latin typeface="Times New Roman"/>
              <a:cs typeface="Times New Roman"/>
            </a:endParaRPr>
          </a:p>
          <a:p>
            <a:pPr marL="30480">
              <a:lnSpc>
                <a:spcPct val="100000"/>
              </a:lnSpc>
              <a:spcBef>
                <a:spcPts val="745"/>
              </a:spcBef>
            </a:pPr>
            <a:r>
              <a:rPr sz="1050" b="1" spc="10" dirty="0">
                <a:latin typeface="Times New Roman"/>
                <a:cs typeface="Times New Roman"/>
              </a:rPr>
              <a:t>49. </a:t>
            </a: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 </a:t>
            </a:r>
            <a:r>
              <a:rPr sz="1050" b="1" spc="10" dirty="0">
                <a:latin typeface="Times New Roman"/>
                <a:cs typeface="Times New Roman"/>
              </a:rPr>
              <a:t>TRUE)</a:t>
            </a:r>
            <a:r>
              <a:rPr sz="1050" b="1" spc="-20"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a:lnSpc>
                <a:spcPct val="100000"/>
              </a:lnSpc>
              <a:spcBef>
                <a:spcPts val="645"/>
              </a:spcBef>
            </a:pPr>
            <a:r>
              <a:rPr sz="1450" b="1" spc="-10" dirty="0">
                <a:latin typeface="Times New Roman"/>
                <a:cs typeface="Times New Roman"/>
              </a:rPr>
              <a:t>line 49 </a:t>
            </a:r>
            <a:r>
              <a:rPr sz="1450" spc="-10" dirty="0">
                <a:latin typeface="Times New Roman"/>
                <a:cs typeface="Times New Roman"/>
              </a:rPr>
              <a:t>tests for the execution </a:t>
            </a:r>
            <a:r>
              <a:rPr sz="1450" spc="-5" dirty="0">
                <a:latin typeface="Times New Roman"/>
                <a:cs typeface="Times New Roman"/>
              </a:rPr>
              <a:t>of </a:t>
            </a:r>
            <a:r>
              <a:rPr sz="1450" spc="-10" dirty="0">
                <a:latin typeface="Times New Roman"/>
                <a:cs typeface="Times New Roman"/>
              </a:rPr>
              <a:t>the SQL statement held in the variable</a:t>
            </a:r>
            <a:r>
              <a:rPr sz="1450" spc="35" dirty="0">
                <a:latin typeface="Times New Roman"/>
                <a:cs typeface="Times New Roman"/>
              </a:rPr>
              <a:t> </a:t>
            </a:r>
            <a:r>
              <a:rPr sz="1450" spc="-10" dirty="0">
                <a:latin typeface="Times New Roman"/>
                <a:cs typeface="Times New Roman"/>
              </a:rPr>
              <a:t>$query</a:t>
            </a:r>
            <a:endParaRPr sz="145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7"/>
            <a:ext cx="6471920" cy="3263265"/>
          </a:xfrm>
          <a:prstGeom prst="rect">
            <a:avLst/>
          </a:prstGeom>
        </p:spPr>
        <p:txBody>
          <a:bodyPr vert="horz" wrap="square" lIns="0" tIns="93345" rIns="0" bIns="0" rtlCol="0">
            <a:spAutoFit/>
          </a:bodyPr>
          <a:lstStyle/>
          <a:p>
            <a:pPr marL="12700">
              <a:lnSpc>
                <a:spcPct val="100000"/>
              </a:lnSpc>
              <a:spcBef>
                <a:spcPts val="735"/>
              </a:spcBef>
            </a:pPr>
            <a:r>
              <a:rPr sz="1450" b="1" spc="-5" dirty="0">
                <a:latin typeface="Times New Roman"/>
                <a:cs typeface="Times New Roman"/>
              </a:rPr>
              <a:t>50. </a:t>
            </a:r>
            <a:r>
              <a:rPr sz="1450" b="1" spc="-10" dirty="0">
                <a:latin typeface="Times New Roman"/>
                <a:cs typeface="Times New Roman"/>
              </a:rPr>
              <a:t>echo “&lt;p&gt;Honda Pilot inserted into inventory table.</a:t>
            </a:r>
            <a:r>
              <a:rPr sz="1450" b="1" spc="20" dirty="0">
                <a:latin typeface="Times New Roman"/>
                <a:cs typeface="Times New Roman"/>
              </a:rPr>
              <a:t> </a:t>
            </a:r>
            <a:r>
              <a:rPr sz="1450" b="1" spc="-10" dirty="0">
                <a:latin typeface="Times New Roman"/>
                <a:cs typeface="Times New Roman"/>
              </a:rPr>
              <a:t>&lt;/p&gt;”;</a:t>
            </a:r>
            <a:endParaRPr sz="1450">
              <a:latin typeface="Times New Roman"/>
              <a:cs typeface="Times New Roman"/>
            </a:endParaRPr>
          </a:p>
          <a:p>
            <a:pPr marL="12700" marR="5080">
              <a:lnSpc>
                <a:spcPts val="1660"/>
              </a:lnSpc>
              <a:spcBef>
                <a:spcPts val="760"/>
              </a:spcBef>
            </a:pPr>
            <a:r>
              <a:rPr sz="1450" b="1" spc="-10" dirty="0">
                <a:latin typeface="Times New Roman"/>
                <a:cs typeface="Times New Roman"/>
              </a:rPr>
              <a:t>line 50 </a:t>
            </a:r>
            <a:r>
              <a:rPr sz="1450" spc="-10" dirty="0">
                <a:latin typeface="Times New Roman"/>
                <a:cs typeface="Times New Roman"/>
              </a:rPr>
              <a:t>prints the message “&lt;p&gt;Honda Pilot inserted into inventory table&lt;/p&gt;” if line 49  is </a:t>
            </a:r>
            <a:r>
              <a:rPr sz="1450" spc="-5" dirty="0">
                <a:latin typeface="Times New Roman"/>
                <a:cs typeface="Times New Roman"/>
              </a:rPr>
              <a:t>a </a:t>
            </a:r>
            <a:r>
              <a:rPr sz="1450" spc="-10" dirty="0">
                <a:latin typeface="Times New Roman"/>
                <a:cs typeface="Times New Roman"/>
              </a:rPr>
              <a:t>success. The &lt;p&gt; tags </a:t>
            </a:r>
            <a:r>
              <a:rPr sz="1450" spc="-5" dirty="0">
                <a:latin typeface="Times New Roman"/>
                <a:cs typeface="Times New Roman"/>
              </a:rPr>
              <a:t>put </a:t>
            </a:r>
            <a:r>
              <a:rPr sz="1450" spc="-10" dirty="0">
                <a:latin typeface="Times New Roman"/>
                <a:cs typeface="Times New Roman"/>
              </a:rPr>
              <a:t>the message on its own</a:t>
            </a:r>
            <a:r>
              <a:rPr sz="1450" spc="40" dirty="0">
                <a:latin typeface="Times New Roman"/>
                <a:cs typeface="Times New Roman"/>
              </a:rPr>
              <a:t> </a:t>
            </a:r>
            <a:r>
              <a:rPr sz="1450" spc="-10" dirty="0">
                <a:latin typeface="Times New Roman"/>
                <a:cs typeface="Times New Roman"/>
              </a:rPr>
              <a:t>line.</a:t>
            </a:r>
            <a:endParaRPr sz="1450">
              <a:latin typeface="Times New Roman"/>
              <a:cs typeface="Times New Roman"/>
            </a:endParaRPr>
          </a:p>
          <a:p>
            <a:pPr>
              <a:lnSpc>
                <a:spcPct val="100000"/>
              </a:lnSpc>
              <a:spcBef>
                <a:spcPts val="45"/>
              </a:spcBef>
            </a:pPr>
            <a:endParaRPr sz="2200">
              <a:latin typeface="Times New Roman"/>
              <a:cs typeface="Times New Roman"/>
            </a:endParaRPr>
          </a:p>
          <a:p>
            <a:pPr marL="30480">
              <a:lnSpc>
                <a:spcPct val="100000"/>
              </a:lnSpc>
            </a:pPr>
            <a:r>
              <a:rPr sz="1050" b="1" spc="10" dirty="0">
                <a:latin typeface="Times New Roman"/>
                <a:cs typeface="Times New Roman"/>
              </a:rPr>
              <a:t>51.</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52.</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53.</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30480" marR="2611755">
              <a:lnSpc>
                <a:spcPts val="1870"/>
              </a:lnSpc>
              <a:spcBef>
                <a:spcPts val="95"/>
              </a:spcBef>
            </a:pPr>
            <a:r>
              <a:rPr sz="1050" b="1" spc="10" dirty="0">
                <a:latin typeface="Times New Roman"/>
                <a:cs typeface="Times New Roman"/>
              </a:rPr>
              <a:t>54. echo “&lt;p&gt;Error </a:t>
            </a:r>
            <a:r>
              <a:rPr sz="1050" b="1" spc="5" dirty="0">
                <a:latin typeface="Times New Roman"/>
                <a:cs typeface="Times New Roman"/>
              </a:rPr>
              <a:t>inserting </a:t>
            </a:r>
            <a:r>
              <a:rPr sz="1050" b="1" spc="10" dirty="0">
                <a:latin typeface="Times New Roman"/>
                <a:cs typeface="Times New Roman"/>
              </a:rPr>
              <a:t>Honda </a:t>
            </a:r>
            <a:r>
              <a:rPr sz="1050" b="1" spc="5" dirty="0">
                <a:latin typeface="Times New Roman"/>
                <a:cs typeface="Times New Roman"/>
              </a:rPr>
              <a:t>Pilot: </a:t>
            </a:r>
            <a:r>
              <a:rPr sz="1050" b="1" spc="10" dirty="0">
                <a:latin typeface="Times New Roman"/>
                <a:cs typeface="Times New Roman"/>
              </a:rPr>
              <a:t>&lt;/p&gt;” </a:t>
            </a:r>
            <a:r>
              <a:rPr sz="1050" b="1" spc="5" dirty="0">
                <a:latin typeface="Times New Roman"/>
                <a:cs typeface="Times New Roman"/>
              </a:rPr>
              <a:t>. mysql_error();  </a:t>
            </a:r>
            <a:r>
              <a:rPr sz="1050" b="1" spc="10" dirty="0">
                <a:latin typeface="Times New Roman"/>
                <a:cs typeface="Times New Roman"/>
              </a:rPr>
              <a:t>55.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30480">
              <a:lnSpc>
                <a:spcPct val="100000"/>
              </a:lnSpc>
              <a:spcBef>
                <a:spcPts val="375"/>
              </a:spcBef>
            </a:pPr>
            <a:r>
              <a:rPr sz="1050" b="1" spc="10" dirty="0">
                <a:latin typeface="Times New Roman"/>
                <a:cs typeface="Times New Roman"/>
              </a:rPr>
              <a:t>56. echo $query</a:t>
            </a:r>
            <a:r>
              <a:rPr sz="1050" b="1" spc="-10" dirty="0">
                <a:latin typeface="Times New Roman"/>
                <a:cs typeface="Times New Roman"/>
              </a:rPr>
              <a:t> </a:t>
            </a:r>
            <a:r>
              <a:rPr sz="1050" b="1" spc="5" dirty="0">
                <a:latin typeface="Times New Roman"/>
                <a:cs typeface="Times New Roman"/>
              </a:rPr>
              <a: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57.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58.</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a:lnSpc>
                <a:spcPct val="100000"/>
              </a:lnSpc>
              <a:spcBef>
                <a:spcPts val="645"/>
              </a:spcBef>
            </a:pPr>
            <a:r>
              <a:rPr sz="1450" b="1" spc="-10" dirty="0">
                <a:latin typeface="Times New Roman"/>
                <a:cs typeface="Times New Roman"/>
              </a:rPr>
              <a:t>lines 54 </a:t>
            </a:r>
            <a:r>
              <a:rPr sz="1450" b="1" spc="-5" dirty="0">
                <a:latin typeface="Times New Roman"/>
                <a:cs typeface="Times New Roman"/>
              </a:rPr>
              <a:t>- </a:t>
            </a:r>
            <a:r>
              <a:rPr sz="1450" b="1" spc="-10" dirty="0">
                <a:latin typeface="Times New Roman"/>
                <a:cs typeface="Times New Roman"/>
              </a:rPr>
              <a:t>57 </a:t>
            </a:r>
            <a:r>
              <a:rPr sz="1450" spc="-10" dirty="0">
                <a:latin typeface="Times New Roman"/>
                <a:cs typeface="Times New Roman"/>
              </a:rPr>
              <a:t>print </a:t>
            </a:r>
            <a:r>
              <a:rPr sz="1450" spc="-5" dirty="0">
                <a:latin typeface="Times New Roman"/>
                <a:cs typeface="Times New Roman"/>
              </a:rPr>
              <a:t>a </a:t>
            </a:r>
            <a:r>
              <a:rPr sz="1450" spc="-10" dirty="0">
                <a:latin typeface="Times New Roman"/>
                <a:cs typeface="Times New Roman"/>
              </a:rPr>
              <a:t>message if line 49</a:t>
            </a:r>
            <a:r>
              <a:rPr sz="1450" spc="30" dirty="0">
                <a:latin typeface="Times New Roman"/>
                <a:cs typeface="Times New Roman"/>
              </a:rPr>
              <a:t> </a:t>
            </a:r>
            <a:r>
              <a:rPr sz="1450" spc="-10" dirty="0">
                <a:latin typeface="Times New Roman"/>
                <a:cs typeface="Times New Roman"/>
              </a:rPr>
              <a:t>fails.</a:t>
            </a:r>
            <a:endParaRPr sz="1450">
              <a:latin typeface="Times New Roman"/>
              <a:cs typeface="Times New Roman"/>
            </a:endParaRPr>
          </a:p>
        </p:txBody>
      </p:sp>
      <p:sp>
        <p:nvSpPr>
          <p:cNvPr id="3" name="object 3"/>
          <p:cNvSpPr/>
          <p:nvPr/>
        </p:nvSpPr>
        <p:spPr>
          <a:xfrm>
            <a:off x="630881" y="3685947"/>
            <a:ext cx="5045903" cy="252437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36463" y="6417129"/>
            <a:ext cx="6377305" cy="3794125"/>
          </a:xfrm>
          <a:prstGeom prst="rect">
            <a:avLst/>
          </a:prstGeom>
        </p:spPr>
        <p:txBody>
          <a:bodyPr vert="horz" wrap="square" lIns="0" tIns="12065" rIns="0" bIns="0" rtlCol="0">
            <a:spAutoFit/>
          </a:bodyPr>
          <a:lstStyle/>
          <a:p>
            <a:pPr marL="12700" marR="4627880">
              <a:lnSpc>
                <a:spcPct val="148600"/>
              </a:lnSpc>
              <a:spcBef>
                <a:spcPts val="95"/>
              </a:spcBef>
            </a:pPr>
            <a:r>
              <a:rPr sz="1050" b="1" spc="10" dirty="0">
                <a:latin typeface="Times New Roman"/>
                <a:cs typeface="Times New Roman"/>
              </a:rPr>
              <a:t>60. </a:t>
            </a:r>
            <a:r>
              <a:rPr sz="1050" b="1" spc="5" dirty="0">
                <a:latin typeface="Times New Roman"/>
                <a:cs typeface="Times New Roman"/>
              </a:rPr>
              <a:t>// Insert </a:t>
            </a:r>
            <a:r>
              <a:rPr sz="1050" b="1" spc="10" dirty="0">
                <a:latin typeface="Times New Roman"/>
                <a:cs typeface="Times New Roman"/>
              </a:rPr>
              <a:t>a Dodge Durango  61.</a:t>
            </a:r>
            <a:endParaRPr sz="1050">
              <a:latin typeface="Times New Roman"/>
              <a:cs typeface="Times New Roman"/>
            </a:endParaRPr>
          </a:p>
          <a:p>
            <a:pPr marL="217804" indent="-205740">
              <a:lnSpc>
                <a:spcPct val="100000"/>
              </a:lnSpc>
              <a:spcBef>
                <a:spcPts val="540"/>
              </a:spcBef>
              <a:buAutoNum type="arabicPeriod" startAt="62"/>
              <a:tabLst>
                <a:tab pos="218440" algn="l"/>
              </a:tabLst>
            </a:pPr>
            <a:r>
              <a:rPr sz="1050" b="1" spc="10" dirty="0">
                <a:latin typeface="Times New Roman"/>
                <a:cs typeface="Times New Roman"/>
              </a:rPr>
              <a:t>$query </a:t>
            </a:r>
            <a:r>
              <a:rPr sz="1050" b="1" spc="15" dirty="0">
                <a:latin typeface="Times New Roman"/>
                <a:cs typeface="Times New Roman"/>
              </a:rPr>
              <a:t>= </a:t>
            </a:r>
            <a:r>
              <a:rPr sz="1050" b="1" spc="5" dirty="0">
                <a:latin typeface="Times New Roman"/>
                <a:cs typeface="Times New Roman"/>
              </a:rPr>
              <a:t>“INSERT </a:t>
            </a:r>
            <a:r>
              <a:rPr sz="1050" b="1" spc="10" dirty="0">
                <a:latin typeface="Times New Roman"/>
                <a:cs typeface="Times New Roman"/>
              </a:rPr>
              <a:t>INTO </a:t>
            </a:r>
            <a:r>
              <a:rPr sz="1050" b="1" spc="5" dirty="0">
                <a:latin typeface="Times New Roman"/>
                <a:cs typeface="Times New Roman"/>
              </a:rPr>
              <a:t>`cars`.`inventory` (`VIN`, </a:t>
            </a:r>
            <a:r>
              <a:rPr sz="1050" b="1" spc="10" dirty="0">
                <a:latin typeface="Times New Roman"/>
                <a:cs typeface="Times New Roman"/>
              </a:rPr>
              <a:t>`YEAR`, `Make`, </a:t>
            </a:r>
            <a:r>
              <a:rPr sz="1050" b="1" spc="5" dirty="0">
                <a:latin typeface="Times New Roman"/>
                <a:cs typeface="Times New Roman"/>
              </a:rPr>
              <a:t>`Model`, </a:t>
            </a:r>
            <a:r>
              <a:rPr sz="1050" b="1" spc="10" dirty="0">
                <a:latin typeface="Times New Roman"/>
                <a:cs typeface="Times New Roman"/>
              </a:rPr>
              <a:t>`TRIM`,</a:t>
            </a:r>
            <a:r>
              <a:rPr sz="1050" b="1" spc="80" dirty="0">
                <a:latin typeface="Times New Roman"/>
                <a:cs typeface="Times New Roman"/>
              </a:rPr>
              <a:t> </a:t>
            </a:r>
            <a:r>
              <a:rPr sz="1050" b="1" spc="10" dirty="0">
                <a:latin typeface="Times New Roman"/>
                <a:cs typeface="Times New Roman"/>
              </a:rPr>
              <a:t>`EXT_COLOR`,</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`INT_COLOR`, `ASKING_PRICE`, `SALE_PRICE`, `PURCHASE_PRICE`,</a:t>
            </a:r>
            <a:r>
              <a:rPr sz="1050" b="1" spc="-5" dirty="0">
                <a:latin typeface="Times New Roman"/>
                <a:cs typeface="Times New Roman"/>
              </a:rPr>
              <a:t> </a:t>
            </a:r>
            <a:r>
              <a:rPr sz="1050" b="1" spc="10" dirty="0">
                <a:latin typeface="Times New Roman"/>
                <a:cs typeface="Times New Roman"/>
              </a:rPr>
              <a:t>`MILEAGE`,</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`TRANSMISSION`, </a:t>
            </a:r>
            <a:r>
              <a:rPr sz="1050" b="1" spc="5" dirty="0">
                <a:latin typeface="Times New Roman"/>
                <a:cs typeface="Times New Roman"/>
              </a:rPr>
              <a:t>`PURCHASE_DATE`,</a:t>
            </a:r>
            <a:r>
              <a:rPr sz="1050" b="1" dirty="0">
                <a:latin typeface="Times New Roman"/>
                <a:cs typeface="Times New Roman"/>
              </a:rPr>
              <a:t> </a:t>
            </a:r>
            <a:r>
              <a:rPr sz="1050" b="1" spc="5" dirty="0">
                <a:latin typeface="Times New Roman"/>
                <a:cs typeface="Times New Roman"/>
              </a:rPr>
              <a:t>`SALE_DATE`)</a:t>
            </a:r>
            <a:endParaRPr sz="1050">
              <a:latin typeface="Times New Roman"/>
              <a:cs typeface="Times New Roman"/>
            </a:endParaRPr>
          </a:p>
          <a:p>
            <a:pPr marL="217804" indent="-205740">
              <a:lnSpc>
                <a:spcPct val="100000"/>
              </a:lnSpc>
              <a:spcBef>
                <a:spcPts val="615"/>
              </a:spcBef>
              <a:buAutoNum type="arabicPeriod" startAt="63"/>
              <a:tabLst>
                <a:tab pos="218440" algn="l"/>
              </a:tabLst>
            </a:pPr>
            <a:r>
              <a:rPr sz="1050" b="1" spc="-10" dirty="0">
                <a:latin typeface="Times New Roman"/>
                <a:cs typeface="Times New Roman"/>
              </a:rPr>
              <a:t>VALUES</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64. (‘LAKSDFJ234LASKRF2’, ‘2009’, ‘Dodge’, ‘Durango’, </a:t>
            </a:r>
            <a:r>
              <a:rPr sz="1050" b="1" spc="-10" dirty="0">
                <a:latin typeface="Times New Roman"/>
                <a:cs typeface="Times New Roman"/>
              </a:rPr>
              <a:t>‘SLT’, </a:t>
            </a:r>
            <a:r>
              <a:rPr sz="1050" b="1" spc="5" dirty="0">
                <a:latin typeface="Times New Roman"/>
                <a:cs typeface="Times New Roman"/>
              </a:rPr>
              <a:t>‘Silver’, ‘Black’, </a:t>
            </a:r>
            <a:r>
              <a:rPr sz="1050" b="1" spc="10" dirty="0">
                <a:latin typeface="Times New Roman"/>
                <a:cs typeface="Times New Roman"/>
              </a:rPr>
              <a:t>‘2700’, NULL,</a:t>
            </a:r>
            <a:r>
              <a:rPr sz="1050" b="1" spc="65" dirty="0">
                <a:latin typeface="Times New Roman"/>
                <a:cs typeface="Times New Roman"/>
              </a:rPr>
              <a:t> </a:t>
            </a:r>
            <a:r>
              <a:rPr sz="1050" b="1" spc="10" dirty="0">
                <a:latin typeface="Times New Roman"/>
                <a:cs typeface="Times New Roman"/>
              </a:rPr>
              <a:t>‘2000’,</a:t>
            </a:r>
            <a:endParaRPr sz="1050">
              <a:latin typeface="Times New Roman"/>
              <a:cs typeface="Times New Roman"/>
            </a:endParaRPr>
          </a:p>
          <a:p>
            <a:pPr marL="21590">
              <a:lnSpc>
                <a:spcPct val="100000"/>
              </a:lnSpc>
              <a:spcBef>
                <a:spcPts val="35"/>
              </a:spcBef>
            </a:pPr>
            <a:r>
              <a:rPr sz="1050" b="1" spc="10" dirty="0">
                <a:latin typeface="Times New Roman"/>
                <a:cs typeface="Times New Roman"/>
              </a:rPr>
              <a:t>‘144000’, </a:t>
            </a:r>
            <a:r>
              <a:rPr sz="1050" b="1" spc="15" dirty="0">
                <a:latin typeface="Times New Roman"/>
                <a:cs typeface="Times New Roman"/>
              </a:rPr>
              <a:t>‘4WD </a:t>
            </a:r>
            <a:r>
              <a:rPr sz="1050" b="1" spc="10" dirty="0">
                <a:latin typeface="Times New Roman"/>
                <a:cs typeface="Times New Roman"/>
              </a:rPr>
              <a:t>Automatic’, ‘2012-12-05’,</a:t>
            </a:r>
            <a:r>
              <a:rPr sz="1050" b="1" spc="-20" dirty="0">
                <a:latin typeface="Times New Roman"/>
                <a:cs typeface="Times New Roman"/>
              </a:rPr>
              <a:t> </a:t>
            </a:r>
            <a:r>
              <a:rPr sz="1050" b="1" spc="10" dirty="0">
                <a:latin typeface="Times New Roman"/>
                <a:cs typeface="Times New Roman"/>
              </a:rPr>
              <a:t>NULL);”;</a:t>
            </a:r>
            <a:endParaRPr sz="1050">
              <a:latin typeface="Times New Roman"/>
              <a:cs typeface="Times New Roman"/>
            </a:endParaRPr>
          </a:p>
          <a:p>
            <a:pPr marL="12700">
              <a:lnSpc>
                <a:spcPct val="100000"/>
              </a:lnSpc>
              <a:spcBef>
                <a:spcPts val="610"/>
              </a:spcBef>
            </a:pPr>
            <a:r>
              <a:rPr sz="1050" b="1" spc="10" dirty="0">
                <a:latin typeface="Times New Roman"/>
                <a:cs typeface="Times New Roman"/>
              </a:rPr>
              <a:t>65.</a:t>
            </a:r>
            <a:endParaRPr sz="1050">
              <a:latin typeface="Times New Roman"/>
              <a:cs typeface="Times New Roman"/>
            </a:endParaRPr>
          </a:p>
          <a:p>
            <a:pPr marL="217804" indent="-205740">
              <a:lnSpc>
                <a:spcPct val="100000"/>
              </a:lnSpc>
              <a:spcBef>
                <a:spcPts val="545"/>
              </a:spcBef>
              <a:buAutoNum type="arabicPeriod" startAt="66"/>
              <a:tabLst>
                <a:tab pos="218440" algn="l"/>
              </a:tabLst>
            </a:pPr>
            <a:r>
              <a:rPr sz="1050" b="1" spc="5" dirty="0">
                <a:latin typeface="Times New Roman"/>
                <a:cs typeface="Times New Roman"/>
              </a:rPr>
              <a:t>If </a:t>
            </a:r>
            <a:r>
              <a:rPr sz="1050" b="1" spc="10" dirty="0">
                <a:latin typeface="Times New Roman"/>
                <a:cs typeface="Times New Roman"/>
              </a:rPr>
              <a:t>($mysqli-&gt;query($query) </a:t>
            </a:r>
            <a:r>
              <a:rPr sz="1050" b="1" spc="15" dirty="0">
                <a:latin typeface="Times New Roman"/>
                <a:cs typeface="Times New Roman"/>
              </a:rPr>
              <a:t>=== </a:t>
            </a:r>
            <a:r>
              <a:rPr sz="1050" b="1" spc="10" dirty="0">
                <a:latin typeface="Times New Roman"/>
                <a:cs typeface="Times New Roman"/>
              </a:rPr>
              <a:t>TRUE)</a:t>
            </a:r>
            <a:r>
              <a:rPr sz="1050" b="1" spc="-15"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217804" indent="-205740">
              <a:lnSpc>
                <a:spcPct val="100000"/>
              </a:lnSpc>
              <a:spcBef>
                <a:spcPts val="610"/>
              </a:spcBef>
              <a:buAutoNum type="arabicPeriod" startAt="66"/>
              <a:tabLst>
                <a:tab pos="218440" algn="l"/>
              </a:tabLst>
            </a:pPr>
            <a:r>
              <a:rPr sz="1050" b="1" spc="10" dirty="0">
                <a:latin typeface="Times New Roman"/>
                <a:cs typeface="Times New Roman"/>
              </a:rPr>
              <a:t>echo “&lt;p&gt;Dodge Durango </a:t>
            </a:r>
            <a:r>
              <a:rPr sz="1050" b="1" spc="5" dirty="0">
                <a:latin typeface="Times New Roman"/>
                <a:cs typeface="Times New Roman"/>
              </a:rPr>
              <a:t>inserted into </a:t>
            </a:r>
            <a:r>
              <a:rPr sz="1050" b="1" spc="10" dirty="0">
                <a:latin typeface="Times New Roman"/>
                <a:cs typeface="Times New Roman"/>
              </a:rPr>
              <a:t>inventory</a:t>
            </a:r>
            <a:r>
              <a:rPr sz="1050" b="1" spc="-10" dirty="0">
                <a:latin typeface="Times New Roman"/>
                <a:cs typeface="Times New Roman"/>
              </a:rPr>
              <a:t> </a:t>
            </a:r>
            <a:r>
              <a:rPr sz="1050" b="1" spc="10" dirty="0">
                <a:latin typeface="Times New Roman"/>
                <a:cs typeface="Times New Roman"/>
              </a:rPr>
              <a:t>table.&lt;/p&gt;”;</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68.</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69.</a:t>
            </a:r>
            <a:r>
              <a:rPr sz="1050" b="1" dirty="0">
                <a:latin typeface="Times New Roman"/>
                <a:cs typeface="Times New Roman"/>
              </a:rPr>
              <a:t> </a:t>
            </a:r>
            <a:r>
              <a:rPr sz="1050" b="1" spc="5" dirty="0">
                <a:latin typeface="Times New Roman"/>
                <a:cs typeface="Times New Roman"/>
              </a:rPr>
              <a:t>else</a:t>
            </a:r>
            <a:endParaRPr sz="1050">
              <a:latin typeface="Times New Roman"/>
              <a:cs typeface="Times New Roman"/>
            </a:endParaRPr>
          </a:p>
          <a:p>
            <a:pPr marL="12700">
              <a:lnSpc>
                <a:spcPct val="100000"/>
              </a:lnSpc>
              <a:spcBef>
                <a:spcPts val="540"/>
              </a:spcBef>
            </a:pPr>
            <a:r>
              <a:rPr sz="1050" b="1" spc="10" dirty="0">
                <a:latin typeface="Times New Roman"/>
                <a:cs typeface="Times New Roman"/>
              </a:rPr>
              <a:t>70.</a:t>
            </a:r>
            <a:r>
              <a:rPr sz="1050" b="1" dirty="0">
                <a:latin typeface="Times New Roman"/>
                <a:cs typeface="Times New Roman"/>
              </a:rPr>
              <a:t> </a:t>
            </a:r>
            <a:r>
              <a:rPr sz="1050" b="1" spc="10" dirty="0">
                <a:latin typeface="Times New Roman"/>
                <a:cs typeface="Times New Roman"/>
              </a:rPr>
              <a:t>{</a:t>
            </a:r>
            <a:endParaRPr sz="1050">
              <a:latin typeface="Times New Roman"/>
              <a:cs typeface="Times New Roman"/>
            </a:endParaRPr>
          </a:p>
          <a:p>
            <a:pPr marL="12700" marR="2850515">
              <a:lnSpc>
                <a:spcPct val="142900"/>
              </a:lnSpc>
              <a:spcBef>
                <a:spcPts val="70"/>
              </a:spcBef>
            </a:pPr>
            <a:r>
              <a:rPr sz="1050" b="1" spc="10" dirty="0">
                <a:latin typeface="Times New Roman"/>
                <a:cs typeface="Times New Roman"/>
              </a:rPr>
              <a:t>71. echo “&lt;p&gt;Error </a:t>
            </a:r>
            <a:r>
              <a:rPr sz="1050" b="1" spc="5" dirty="0">
                <a:latin typeface="Times New Roman"/>
                <a:cs typeface="Times New Roman"/>
              </a:rPr>
              <a:t>Inserting </a:t>
            </a:r>
            <a:r>
              <a:rPr sz="1050" b="1" spc="10" dirty="0">
                <a:latin typeface="Times New Roman"/>
                <a:cs typeface="Times New Roman"/>
              </a:rPr>
              <a:t>Dodge: &lt;/p&gt;” </a:t>
            </a:r>
            <a:r>
              <a:rPr sz="1050" b="1" spc="5" dirty="0">
                <a:latin typeface="Times New Roman"/>
                <a:cs typeface="Times New Roman"/>
              </a:rPr>
              <a:t>. mysql_error();  </a:t>
            </a:r>
            <a:r>
              <a:rPr sz="1050" b="1" spc="10" dirty="0">
                <a:latin typeface="Times New Roman"/>
                <a:cs typeface="Times New Roman"/>
              </a:rPr>
              <a:t>72.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12700">
              <a:lnSpc>
                <a:spcPct val="100000"/>
              </a:lnSpc>
              <a:spcBef>
                <a:spcPts val="615"/>
              </a:spcBef>
            </a:pPr>
            <a:r>
              <a:rPr sz="1050" b="1" spc="10" dirty="0">
                <a:latin typeface="Times New Roman"/>
                <a:cs typeface="Times New Roman"/>
              </a:rPr>
              <a:t>73. echo $query</a:t>
            </a:r>
            <a:r>
              <a:rPr sz="1050" b="1" spc="-10" dirty="0">
                <a:latin typeface="Times New Roman"/>
                <a:cs typeface="Times New Roman"/>
              </a:rPr>
              <a:t> </a:t>
            </a:r>
            <a:r>
              <a:rPr sz="1050" b="1" spc="5" dirty="0">
                <a:latin typeface="Times New Roman"/>
                <a:cs typeface="Times New Roman"/>
              </a:rPr>
              <a:t>;</a:t>
            </a:r>
            <a:endParaRPr sz="1050">
              <a:latin typeface="Times New Roman"/>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53151"/>
            <a:ext cx="6467475" cy="4525645"/>
          </a:xfrm>
          <a:prstGeom prst="rect">
            <a:avLst/>
          </a:prstGeom>
        </p:spPr>
        <p:txBody>
          <a:bodyPr vert="horz" wrap="square" lIns="0" tIns="89535" rIns="0" bIns="0" rtlCol="0">
            <a:spAutoFit/>
          </a:bodyPr>
          <a:lstStyle/>
          <a:p>
            <a:pPr marL="30480">
              <a:lnSpc>
                <a:spcPct val="100000"/>
              </a:lnSpc>
              <a:spcBef>
                <a:spcPts val="705"/>
              </a:spcBef>
            </a:pPr>
            <a:r>
              <a:rPr sz="1050" b="1" spc="10" dirty="0">
                <a:latin typeface="Times New Roman"/>
                <a:cs typeface="Times New Roman"/>
              </a:rPr>
              <a:t>74. echo</a:t>
            </a:r>
            <a:r>
              <a:rPr sz="1050" b="1" spc="-5" dirty="0">
                <a:latin typeface="Times New Roman"/>
                <a:cs typeface="Times New Roman"/>
              </a:rPr>
              <a:t> </a:t>
            </a:r>
            <a:r>
              <a:rPr sz="1050" b="1" spc="10" dirty="0">
                <a:latin typeface="Times New Roman"/>
                <a:cs typeface="Times New Roman"/>
              </a:rPr>
              <a:t>“&lt;p&gt;***********&lt;/p&gt;”;</a:t>
            </a:r>
            <a:endParaRPr sz="1050">
              <a:latin typeface="Times New Roman"/>
              <a:cs typeface="Times New Roman"/>
            </a:endParaRPr>
          </a:p>
          <a:p>
            <a:pPr marL="30480" marR="6169025">
              <a:lnSpc>
                <a:spcPct val="142900"/>
              </a:lnSpc>
              <a:spcBef>
                <a:spcPts val="70"/>
              </a:spcBef>
            </a:pPr>
            <a:r>
              <a:rPr sz="1050" b="1" spc="10" dirty="0">
                <a:latin typeface="Times New Roman"/>
                <a:cs typeface="Times New Roman"/>
              </a:rPr>
              <a:t>75.</a:t>
            </a:r>
            <a:r>
              <a:rPr sz="1050" b="1" spc="-85" dirty="0">
                <a:latin typeface="Times New Roman"/>
                <a:cs typeface="Times New Roman"/>
              </a:rPr>
              <a:t> </a:t>
            </a:r>
            <a:r>
              <a:rPr sz="1050" b="1" spc="10" dirty="0">
                <a:latin typeface="Times New Roman"/>
                <a:cs typeface="Times New Roman"/>
              </a:rPr>
              <a:t>}  76.</a:t>
            </a:r>
            <a:endParaRPr sz="1050">
              <a:latin typeface="Times New Roman"/>
              <a:cs typeface="Times New Roman"/>
            </a:endParaRPr>
          </a:p>
          <a:p>
            <a:pPr marL="12700">
              <a:lnSpc>
                <a:spcPct val="100000"/>
              </a:lnSpc>
              <a:spcBef>
                <a:spcPts val="645"/>
              </a:spcBef>
            </a:pPr>
            <a:r>
              <a:rPr sz="1450" b="1" spc="-10" dirty="0">
                <a:latin typeface="Times New Roman"/>
                <a:cs typeface="Times New Roman"/>
              </a:rPr>
              <a:t>lines 60 -76 </a:t>
            </a:r>
            <a:r>
              <a:rPr sz="1450" spc="-10" dirty="0">
                <a:latin typeface="Times New Roman"/>
                <a:cs typeface="Times New Roman"/>
              </a:rPr>
              <a:t>does the same thing as 43 </a:t>
            </a:r>
            <a:r>
              <a:rPr sz="1450" spc="-5" dirty="0">
                <a:latin typeface="Times New Roman"/>
                <a:cs typeface="Times New Roman"/>
              </a:rPr>
              <a:t>- 58, </a:t>
            </a:r>
            <a:r>
              <a:rPr sz="1450" spc="-10" dirty="0">
                <a:latin typeface="Times New Roman"/>
                <a:cs typeface="Times New Roman"/>
              </a:rPr>
              <a:t>except for </a:t>
            </a:r>
            <a:r>
              <a:rPr sz="1450" spc="-5" dirty="0">
                <a:latin typeface="Times New Roman"/>
                <a:cs typeface="Times New Roman"/>
              </a:rPr>
              <a:t>a </a:t>
            </a:r>
            <a:r>
              <a:rPr sz="1450" spc="-15" dirty="0">
                <a:latin typeface="Times New Roman"/>
                <a:cs typeface="Times New Roman"/>
              </a:rPr>
              <a:t>different</a:t>
            </a:r>
            <a:r>
              <a:rPr sz="1450" spc="75" dirty="0">
                <a:latin typeface="Times New Roman"/>
                <a:cs typeface="Times New Roman"/>
              </a:rPr>
              <a:t> </a:t>
            </a:r>
            <a:r>
              <a:rPr sz="1450" spc="-30" dirty="0">
                <a:latin typeface="Times New Roman"/>
                <a:cs typeface="Times New Roman"/>
              </a:rPr>
              <a:t>car.</a:t>
            </a:r>
            <a:endParaRPr sz="1450">
              <a:latin typeface="Times New Roman"/>
              <a:cs typeface="Times New Roman"/>
            </a:endParaRPr>
          </a:p>
          <a:p>
            <a:pPr marL="30480" marR="5224145">
              <a:lnSpc>
                <a:spcPct val="148600"/>
              </a:lnSpc>
              <a:spcBef>
                <a:spcPts val="140"/>
              </a:spcBef>
            </a:pPr>
            <a:r>
              <a:rPr sz="1050" b="1" spc="10" dirty="0">
                <a:latin typeface="Times New Roman"/>
                <a:cs typeface="Times New Roman"/>
              </a:rPr>
              <a:t>78. </a:t>
            </a:r>
            <a:r>
              <a:rPr sz="1050" b="1" spc="5" dirty="0">
                <a:latin typeface="Times New Roman"/>
                <a:cs typeface="Times New Roman"/>
              </a:rPr>
              <a:t>$mysqli-&gt;close();  </a:t>
            </a:r>
            <a:r>
              <a:rPr sz="1050" b="1" spc="10" dirty="0">
                <a:latin typeface="Times New Roman"/>
                <a:cs typeface="Times New Roman"/>
              </a:rPr>
              <a:t>79.</a:t>
            </a:r>
            <a:r>
              <a:rPr sz="1050" b="1" dirty="0">
                <a:latin typeface="Times New Roman"/>
                <a:cs typeface="Times New Roman"/>
              </a:rPr>
              <a:t> </a:t>
            </a:r>
            <a:r>
              <a:rPr sz="1050" b="1" spc="15" dirty="0">
                <a:latin typeface="Times New Roman"/>
                <a:cs typeface="Times New Roman"/>
              </a:rPr>
              <a:t>?&gt;</a:t>
            </a:r>
            <a:endParaRPr sz="1050">
              <a:latin typeface="Times New Roman"/>
              <a:cs typeface="Times New Roman"/>
            </a:endParaRPr>
          </a:p>
          <a:p>
            <a:pPr>
              <a:lnSpc>
                <a:spcPct val="100000"/>
              </a:lnSpc>
            </a:pPr>
            <a:endParaRPr sz="1200">
              <a:latin typeface="Times New Roman"/>
              <a:cs typeface="Times New Roman"/>
            </a:endParaRPr>
          </a:p>
          <a:p>
            <a:pPr marL="12700">
              <a:lnSpc>
                <a:spcPct val="100000"/>
              </a:lnSpc>
              <a:spcBef>
                <a:spcPts val="1065"/>
              </a:spcBef>
            </a:pPr>
            <a:r>
              <a:rPr sz="1450" b="1" spc="-10" dirty="0">
                <a:latin typeface="Times New Roman"/>
                <a:cs typeface="Times New Roman"/>
              </a:rPr>
              <a:t>line 78 </a:t>
            </a:r>
            <a:r>
              <a:rPr sz="1450" spc="-10" dirty="0">
                <a:latin typeface="Times New Roman"/>
                <a:cs typeface="Times New Roman"/>
              </a:rPr>
              <a:t>closes the connection to</a:t>
            </a:r>
            <a:r>
              <a:rPr sz="1450" spc="15" dirty="0">
                <a:latin typeface="Times New Roman"/>
                <a:cs typeface="Times New Roman"/>
              </a:rPr>
              <a:t> </a:t>
            </a:r>
            <a:r>
              <a:rPr sz="1450" spc="-10" dirty="0">
                <a:latin typeface="Times New Roman"/>
                <a:cs typeface="Times New Roman"/>
              </a:rPr>
              <a:t>mySQL.</a:t>
            </a:r>
            <a:endParaRPr sz="1450">
              <a:latin typeface="Times New Roman"/>
              <a:cs typeface="Times New Roman"/>
            </a:endParaRPr>
          </a:p>
          <a:p>
            <a:pPr marL="12700" marR="229870">
              <a:lnSpc>
                <a:spcPts val="1660"/>
              </a:lnSpc>
              <a:spcBef>
                <a:spcPts val="755"/>
              </a:spcBef>
            </a:pPr>
            <a:r>
              <a:rPr sz="1450" b="1" spc="-10" dirty="0">
                <a:latin typeface="Times New Roman"/>
                <a:cs typeface="Times New Roman"/>
              </a:rPr>
              <a:t>line 79 </a:t>
            </a:r>
            <a:r>
              <a:rPr sz="1450" spc="-10" dirty="0">
                <a:latin typeface="Times New Roman"/>
                <a:cs typeface="Times New Roman"/>
              </a:rPr>
              <a:t>is the end tag for </a:t>
            </a:r>
            <a:r>
              <a:rPr sz="1450" spc="-50" dirty="0">
                <a:latin typeface="Times New Roman"/>
                <a:cs typeface="Times New Roman"/>
              </a:rPr>
              <a:t>PHP, </a:t>
            </a:r>
            <a:r>
              <a:rPr sz="1450" spc="-10" dirty="0">
                <a:latin typeface="Times New Roman"/>
                <a:cs typeface="Times New Roman"/>
              </a:rPr>
              <a:t>and any text that followed would </a:t>
            </a:r>
            <a:r>
              <a:rPr sz="1450" spc="-5" dirty="0">
                <a:latin typeface="Times New Roman"/>
                <a:cs typeface="Times New Roman"/>
              </a:rPr>
              <a:t>be </a:t>
            </a:r>
            <a:r>
              <a:rPr sz="1450" spc="-10" dirty="0">
                <a:latin typeface="Times New Roman"/>
                <a:cs typeface="Times New Roman"/>
              </a:rPr>
              <a:t>treated as </a:t>
            </a:r>
            <a:r>
              <a:rPr sz="1450" spc="-15" dirty="0">
                <a:latin typeface="Times New Roman"/>
                <a:cs typeface="Times New Roman"/>
              </a:rPr>
              <a:t>HTML,  </a:t>
            </a:r>
            <a:r>
              <a:rPr sz="1450" spc="-10" dirty="0">
                <a:latin typeface="Times New Roman"/>
                <a:cs typeface="Times New Roman"/>
              </a:rPr>
              <a:t>rather than</a:t>
            </a:r>
            <a:r>
              <a:rPr sz="1450" spc="-5" dirty="0">
                <a:latin typeface="Times New Roman"/>
                <a:cs typeface="Times New Roman"/>
              </a:rPr>
              <a:t> </a:t>
            </a:r>
            <a:r>
              <a:rPr sz="1450" spc="-10" dirty="0">
                <a:latin typeface="Times New Roman"/>
                <a:cs typeface="Times New Roman"/>
              </a:rPr>
              <a:t>code.</a:t>
            </a:r>
            <a:endParaRPr sz="1450">
              <a:latin typeface="Times New Roman"/>
              <a:cs typeface="Times New Roman"/>
            </a:endParaRPr>
          </a:p>
          <a:p>
            <a:pPr marL="12700">
              <a:lnSpc>
                <a:spcPct val="100000"/>
              </a:lnSpc>
              <a:spcBef>
                <a:spcPts val="590"/>
              </a:spcBef>
            </a:pPr>
            <a:r>
              <a:rPr sz="1450" b="1" i="1" spc="-25" dirty="0">
                <a:solidFill>
                  <a:srgbClr val="003366"/>
                </a:solidFill>
                <a:latin typeface="Times New Roman"/>
                <a:cs typeface="Times New Roman"/>
              </a:rPr>
              <a:t>Hey, where’s </a:t>
            </a:r>
            <a:r>
              <a:rPr sz="1450" b="1" i="1" spc="-10" dirty="0">
                <a:solidFill>
                  <a:srgbClr val="003366"/>
                </a:solidFill>
                <a:latin typeface="Times New Roman"/>
                <a:cs typeface="Times New Roman"/>
              </a:rPr>
              <a:t>the</a:t>
            </a:r>
            <a:r>
              <a:rPr sz="1450" b="1" i="1" spc="30" dirty="0">
                <a:solidFill>
                  <a:srgbClr val="003366"/>
                </a:solidFill>
                <a:latin typeface="Times New Roman"/>
                <a:cs typeface="Times New Roman"/>
              </a:rPr>
              <a:t> </a:t>
            </a:r>
            <a:r>
              <a:rPr sz="1450" b="1" i="1" spc="-15" dirty="0">
                <a:solidFill>
                  <a:srgbClr val="003366"/>
                </a:solidFill>
                <a:latin typeface="Times New Roman"/>
                <a:cs typeface="Times New Roman"/>
              </a:rPr>
              <a:t>HTML?</a:t>
            </a:r>
            <a:endParaRPr sz="1450">
              <a:latin typeface="Times New Roman"/>
              <a:cs typeface="Times New Roman"/>
            </a:endParaRPr>
          </a:p>
          <a:p>
            <a:pPr marL="12700" marR="237490">
              <a:lnSpc>
                <a:spcPts val="1660"/>
              </a:lnSpc>
              <a:spcBef>
                <a:spcPts val="760"/>
              </a:spcBef>
            </a:pPr>
            <a:r>
              <a:rPr sz="1450" spc="-10" dirty="0">
                <a:latin typeface="Times New Roman"/>
                <a:cs typeface="Times New Roman"/>
              </a:rPr>
              <a:t>The astute reader might have noticed that this script didn’t appear inside the usual  pattern </a:t>
            </a:r>
            <a:r>
              <a:rPr sz="1450" spc="-5" dirty="0">
                <a:latin typeface="Times New Roman"/>
                <a:cs typeface="Times New Roman"/>
              </a:rPr>
              <a:t>of </a:t>
            </a:r>
            <a:r>
              <a:rPr sz="1450" spc="-10" dirty="0">
                <a:latin typeface="Times New Roman"/>
                <a:cs typeface="Times New Roman"/>
              </a:rPr>
              <a:t>&lt;HTML&gt;&lt;Body&gt; &lt;html code here&gt; &lt;php code here&gt;</a:t>
            </a:r>
            <a:r>
              <a:rPr sz="1450" spc="35" dirty="0">
                <a:latin typeface="Times New Roman"/>
                <a:cs typeface="Times New Roman"/>
              </a:rPr>
              <a:t> </a:t>
            </a:r>
            <a:r>
              <a:rPr sz="1450" spc="-10" dirty="0">
                <a:latin typeface="Times New Roman"/>
                <a:cs typeface="Times New Roman"/>
              </a:rPr>
              <a:t>&lt;/Body&gt;&lt;/HTML&gt;.</a:t>
            </a:r>
            <a:endParaRPr sz="1450">
              <a:latin typeface="Times New Roman"/>
              <a:cs typeface="Times New Roman"/>
            </a:endParaRPr>
          </a:p>
          <a:p>
            <a:pPr marL="12700" marR="5080">
              <a:lnSpc>
                <a:spcPts val="1660"/>
              </a:lnSpc>
              <a:spcBef>
                <a:spcPts val="715"/>
              </a:spcBef>
            </a:pPr>
            <a:r>
              <a:rPr sz="1450" spc="-60" dirty="0">
                <a:latin typeface="Times New Roman"/>
                <a:cs typeface="Times New Roman"/>
              </a:rPr>
              <a:t>Yet </a:t>
            </a:r>
            <a:r>
              <a:rPr sz="1450" spc="-10" dirty="0">
                <a:latin typeface="Times New Roman"/>
                <a:cs typeface="Times New Roman"/>
              </a:rPr>
              <a:t>it worked. How come? </a:t>
            </a:r>
            <a:r>
              <a:rPr sz="1450" spc="-5" dirty="0">
                <a:latin typeface="Times New Roman"/>
                <a:cs typeface="Times New Roman"/>
              </a:rPr>
              <a:t>I </a:t>
            </a:r>
            <a:r>
              <a:rPr sz="1450" spc="-10" dirty="0">
                <a:latin typeface="Times New Roman"/>
                <a:cs typeface="Times New Roman"/>
              </a:rPr>
              <a:t>discovered this quite by accident, </a:t>
            </a:r>
            <a:r>
              <a:rPr sz="1450" spc="-20" dirty="0">
                <a:latin typeface="Times New Roman"/>
                <a:cs typeface="Times New Roman"/>
              </a:rPr>
              <a:t>actually. </a:t>
            </a:r>
            <a:r>
              <a:rPr sz="1450" spc="-30" dirty="0">
                <a:latin typeface="Times New Roman"/>
                <a:cs typeface="Times New Roman"/>
              </a:rPr>
              <a:t>It’s </a:t>
            </a:r>
            <a:r>
              <a:rPr sz="1450" spc="-5" dirty="0">
                <a:latin typeface="Times New Roman"/>
                <a:cs typeface="Times New Roman"/>
              </a:rPr>
              <a:t>not a  </a:t>
            </a:r>
            <a:r>
              <a:rPr sz="1450" spc="-10" dirty="0">
                <a:latin typeface="Times New Roman"/>
                <a:cs typeface="Times New Roman"/>
              </a:rPr>
              <a:t>function </a:t>
            </a:r>
            <a:r>
              <a:rPr sz="1450" spc="-5" dirty="0">
                <a:latin typeface="Times New Roman"/>
                <a:cs typeface="Times New Roman"/>
              </a:rPr>
              <a:t>of </a:t>
            </a:r>
            <a:r>
              <a:rPr sz="1450" spc="-10" dirty="0">
                <a:latin typeface="Times New Roman"/>
                <a:cs typeface="Times New Roman"/>
              </a:rPr>
              <a:t>PHP </a:t>
            </a:r>
            <a:r>
              <a:rPr sz="1450" spc="-5" dirty="0">
                <a:latin typeface="Times New Roman"/>
                <a:cs typeface="Times New Roman"/>
              </a:rPr>
              <a:t>but </a:t>
            </a:r>
            <a:r>
              <a:rPr sz="1450" spc="-10" dirty="0">
                <a:latin typeface="Times New Roman"/>
                <a:cs typeface="Times New Roman"/>
              </a:rPr>
              <a:t>apparently some browsers will fill in the </a:t>
            </a:r>
            <a:r>
              <a:rPr sz="1450" spc="-15" dirty="0">
                <a:latin typeface="Times New Roman"/>
                <a:cs typeface="Times New Roman"/>
              </a:rPr>
              <a:t>HTML </a:t>
            </a:r>
            <a:r>
              <a:rPr sz="1450" spc="-10" dirty="0">
                <a:latin typeface="Times New Roman"/>
                <a:cs typeface="Times New Roman"/>
              </a:rPr>
              <a:t>framework for you  if you </a:t>
            </a:r>
            <a:r>
              <a:rPr sz="1450" spc="-15" dirty="0">
                <a:latin typeface="Times New Roman"/>
                <a:cs typeface="Times New Roman"/>
              </a:rPr>
              <a:t>“forget” </a:t>
            </a:r>
            <a:r>
              <a:rPr sz="1450" spc="-10" dirty="0">
                <a:latin typeface="Times New Roman"/>
                <a:cs typeface="Times New Roman"/>
              </a:rPr>
              <a:t>to do so, which </a:t>
            </a:r>
            <a:r>
              <a:rPr sz="1450" spc="-5" dirty="0">
                <a:latin typeface="Times New Roman"/>
                <a:cs typeface="Times New Roman"/>
              </a:rPr>
              <a:t>I </a:t>
            </a:r>
            <a:r>
              <a:rPr sz="1450" spc="-10" dirty="0">
                <a:latin typeface="Times New Roman"/>
                <a:cs typeface="Times New Roman"/>
              </a:rPr>
              <a:t>did </a:t>
            </a:r>
            <a:r>
              <a:rPr sz="1450" spc="-5" dirty="0">
                <a:latin typeface="Times New Roman"/>
                <a:cs typeface="Times New Roman"/>
              </a:rPr>
              <a:t>one </a:t>
            </a:r>
            <a:r>
              <a:rPr sz="1450" spc="-10" dirty="0">
                <a:latin typeface="Times New Roman"/>
                <a:cs typeface="Times New Roman"/>
              </a:rPr>
              <a:t>time. </a:t>
            </a:r>
            <a:r>
              <a:rPr sz="1450" spc="-25" dirty="0">
                <a:latin typeface="Times New Roman"/>
                <a:cs typeface="Times New Roman"/>
              </a:rPr>
              <a:t>Try </a:t>
            </a:r>
            <a:r>
              <a:rPr sz="1450" spc="-10" dirty="0">
                <a:latin typeface="Times New Roman"/>
                <a:cs typeface="Times New Roman"/>
              </a:rPr>
              <a:t>it yourself. It works. Is this </a:t>
            </a:r>
            <a:r>
              <a:rPr sz="1450" spc="-5" dirty="0">
                <a:latin typeface="Times New Roman"/>
                <a:cs typeface="Times New Roman"/>
              </a:rPr>
              <a:t>a </a:t>
            </a:r>
            <a:r>
              <a:rPr sz="1450" spc="-10" dirty="0">
                <a:latin typeface="Times New Roman"/>
                <a:cs typeface="Times New Roman"/>
              </a:rPr>
              <a:t>best  practice? No, </a:t>
            </a:r>
            <a:r>
              <a:rPr sz="1450" spc="-5" dirty="0">
                <a:latin typeface="Times New Roman"/>
                <a:cs typeface="Times New Roman"/>
              </a:rPr>
              <a:t>I </a:t>
            </a:r>
            <a:r>
              <a:rPr sz="1450" spc="-15" dirty="0">
                <a:latin typeface="Times New Roman"/>
                <a:cs typeface="Times New Roman"/>
              </a:rPr>
              <a:t>can’t </a:t>
            </a:r>
            <a:r>
              <a:rPr sz="1450" spc="-10" dirty="0">
                <a:latin typeface="Times New Roman"/>
                <a:cs typeface="Times New Roman"/>
              </a:rPr>
              <a:t>imagine that it is. But while you are learning it </a:t>
            </a:r>
            <a:r>
              <a:rPr sz="1450" i="1" spc="-10" dirty="0">
                <a:latin typeface="Times New Roman"/>
                <a:cs typeface="Times New Roman"/>
              </a:rPr>
              <a:t>does </a:t>
            </a:r>
            <a:r>
              <a:rPr sz="1450" spc="-10" dirty="0">
                <a:latin typeface="Times New Roman"/>
                <a:cs typeface="Times New Roman"/>
              </a:rPr>
              <a:t>let you focus  on the PHP</a:t>
            </a:r>
            <a:r>
              <a:rPr sz="1450" spc="-55" dirty="0">
                <a:latin typeface="Times New Roman"/>
                <a:cs typeface="Times New Roman"/>
              </a:rPr>
              <a:t> </a:t>
            </a:r>
            <a:r>
              <a:rPr sz="1450" spc="-10" dirty="0">
                <a:latin typeface="Times New Roman"/>
                <a:cs typeface="Times New Roman"/>
              </a:rPr>
              <a:t>code.</a:t>
            </a:r>
            <a:endParaRPr sz="1450">
              <a:latin typeface="Times New Roman"/>
              <a:cs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1535709"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57435"/>
            <a:ext cx="6644005" cy="3094355"/>
          </a:xfrm>
          <a:prstGeom prst="rect">
            <a:avLst/>
          </a:prstGeom>
        </p:spPr>
        <p:txBody>
          <a:bodyPr vert="horz" wrap="square" lIns="0" tIns="175260" rIns="0" bIns="0" rtlCol="0">
            <a:spAutoFit/>
          </a:bodyPr>
          <a:lstStyle/>
          <a:p>
            <a:pPr marL="12700">
              <a:lnSpc>
                <a:spcPct val="100000"/>
              </a:lnSpc>
              <a:spcBef>
                <a:spcPts val="1380"/>
              </a:spcBef>
            </a:pPr>
            <a:r>
              <a:rPr sz="2000" b="1" spc="-5" dirty="0">
                <a:latin typeface="Times New Roman"/>
                <a:cs typeface="Times New Roman"/>
              </a:rPr>
              <a:t>Creating </a:t>
            </a:r>
            <a:r>
              <a:rPr sz="2000" b="1" dirty="0">
                <a:latin typeface="Times New Roman"/>
                <a:cs typeface="Times New Roman"/>
              </a:rPr>
              <a:t>forms to </a:t>
            </a:r>
            <a:r>
              <a:rPr sz="2000" b="1" spc="-15" dirty="0">
                <a:latin typeface="Times New Roman"/>
                <a:cs typeface="Times New Roman"/>
              </a:rPr>
              <a:t>Display, </a:t>
            </a:r>
            <a:r>
              <a:rPr sz="2000" b="1" dirty="0">
                <a:latin typeface="Times New Roman"/>
                <a:cs typeface="Times New Roman"/>
              </a:rPr>
              <a:t>Add, Edit, </a:t>
            </a:r>
            <a:r>
              <a:rPr sz="2000" b="1" spc="5" dirty="0">
                <a:latin typeface="Times New Roman"/>
                <a:cs typeface="Times New Roman"/>
              </a:rPr>
              <a:t>and </a:t>
            </a:r>
            <a:r>
              <a:rPr sz="2000" b="1" dirty="0">
                <a:latin typeface="Times New Roman"/>
                <a:cs typeface="Times New Roman"/>
              </a:rPr>
              <a:t>Delete</a:t>
            </a:r>
            <a:r>
              <a:rPr sz="2000" b="1" spc="40" dirty="0">
                <a:latin typeface="Times New Roman"/>
                <a:cs typeface="Times New Roman"/>
              </a:rPr>
              <a:t> </a:t>
            </a:r>
            <a:r>
              <a:rPr sz="2000" b="1" dirty="0">
                <a:latin typeface="Times New Roman"/>
                <a:cs typeface="Times New Roman"/>
              </a:rPr>
              <a:t>data</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254635">
              <a:lnSpc>
                <a:spcPts val="1660"/>
              </a:lnSpc>
              <a:spcBef>
                <a:spcPts val="935"/>
              </a:spcBef>
            </a:pPr>
            <a:r>
              <a:rPr sz="1450" spc="-10" dirty="0">
                <a:latin typeface="Times New Roman"/>
                <a:cs typeface="Times New Roman"/>
              </a:rPr>
              <a:t>So far we’ve learned how to use SQL to create databases, add records, edit records,  delete records, and select records. Then we learned how to use PHP to perform those  same operations.</a:t>
            </a:r>
            <a:endParaRPr sz="1450">
              <a:latin typeface="Times New Roman"/>
              <a:cs typeface="Times New Roman"/>
            </a:endParaRPr>
          </a:p>
          <a:p>
            <a:pPr marL="186055" marR="274320">
              <a:lnSpc>
                <a:spcPts val="1660"/>
              </a:lnSpc>
              <a:spcBef>
                <a:spcPts val="710"/>
              </a:spcBef>
            </a:pPr>
            <a:r>
              <a:rPr sz="1450" spc="-10" dirty="0">
                <a:latin typeface="Times New Roman"/>
                <a:cs typeface="Times New Roman"/>
              </a:rPr>
              <a:t>Next we’ll get even more awesome. </a:t>
            </a:r>
            <a:r>
              <a:rPr sz="1450" spc="-35" dirty="0">
                <a:latin typeface="Times New Roman"/>
                <a:cs typeface="Times New Roman"/>
              </a:rPr>
              <a:t>We’ll </a:t>
            </a:r>
            <a:r>
              <a:rPr sz="1450" spc="-10" dirty="0">
                <a:latin typeface="Times New Roman"/>
                <a:cs typeface="Times New Roman"/>
              </a:rPr>
              <a:t>learn how to use </a:t>
            </a:r>
            <a:r>
              <a:rPr sz="1450" spc="-15" dirty="0">
                <a:latin typeface="Times New Roman"/>
                <a:cs typeface="Times New Roman"/>
              </a:rPr>
              <a:t>HTML </a:t>
            </a:r>
            <a:r>
              <a:rPr sz="1450" spc="-10" dirty="0">
                <a:latin typeface="Times New Roman"/>
                <a:cs typeface="Times New Roman"/>
              </a:rPr>
              <a:t>forms along with  PHP to create the SQL statements that perform the</a:t>
            </a:r>
            <a:r>
              <a:rPr sz="1450" spc="-75" dirty="0">
                <a:latin typeface="Times New Roman"/>
                <a:cs typeface="Times New Roman"/>
              </a:rPr>
              <a:t> </a:t>
            </a:r>
            <a:r>
              <a:rPr sz="1450" spc="-10" dirty="0">
                <a:latin typeface="Times New Roman"/>
                <a:cs typeface="Times New Roman"/>
              </a:rPr>
              <a:t>operation.</a:t>
            </a:r>
            <a:endParaRPr sz="1450">
              <a:latin typeface="Times New Roman"/>
              <a:cs typeface="Times New Roman"/>
            </a:endParaRPr>
          </a:p>
          <a:p>
            <a:pPr marL="12700">
              <a:lnSpc>
                <a:spcPct val="100000"/>
              </a:lnSpc>
              <a:spcBef>
                <a:spcPts val="675"/>
              </a:spcBef>
            </a:pPr>
            <a:r>
              <a:rPr sz="1650" b="1" dirty="0">
                <a:solidFill>
                  <a:srgbClr val="003366"/>
                </a:solidFill>
                <a:latin typeface="Times New Roman"/>
                <a:cs typeface="Times New Roman"/>
              </a:rPr>
              <a:t>Forms </a:t>
            </a:r>
            <a:r>
              <a:rPr sz="1650" b="1" spc="-5" dirty="0">
                <a:solidFill>
                  <a:srgbClr val="003366"/>
                </a:solidFill>
                <a:latin typeface="Times New Roman"/>
                <a:cs typeface="Times New Roman"/>
              </a:rPr>
              <a:t>that </a:t>
            </a:r>
            <a:r>
              <a:rPr sz="1650" b="1" dirty="0">
                <a:solidFill>
                  <a:srgbClr val="003366"/>
                </a:solidFill>
                <a:latin typeface="Times New Roman"/>
                <a:cs typeface="Times New Roman"/>
              </a:rPr>
              <a:t>Add Data </a:t>
            </a:r>
            <a:r>
              <a:rPr sz="1650" b="1" spc="-5" dirty="0">
                <a:solidFill>
                  <a:srgbClr val="003366"/>
                </a:solidFill>
                <a:latin typeface="Times New Roman"/>
                <a:cs typeface="Times New Roman"/>
              </a:rPr>
              <a:t>to </a:t>
            </a:r>
            <a:r>
              <a:rPr sz="1650" b="1" dirty="0">
                <a:solidFill>
                  <a:srgbClr val="003366"/>
                </a:solidFill>
                <a:latin typeface="Times New Roman"/>
                <a:cs typeface="Times New Roman"/>
              </a:rPr>
              <a:t>a</a:t>
            </a:r>
            <a:r>
              <a:rPr sz="1650" b="1" spc="5" dirty="0">
                <a:solidFill>
                  <a:srgbClr val="003366"/>
                </a:solidFill>
                <a:latin typeface="Times New Roman"/>
                <a:cs typeface="Times New Roman"/>
              </a:rPr>
              <a:t> </a:t>
            </a:r>
            <a:r>
              <a:rPr sz="1650" b="1" dirty="0">
                <a:solidFill>
                  <a:srgbClr val="003366"/>
                </a:solidFill>
                <a:latin typeface="Times New Roman"/>
                <a:cs typeface="Times New Roman"/>
              </a:rPr>
              <a:t>Database</a:t>
            </a:r>
            <a:endParaRPr sz="1650">
              <a:latin typeface="Times New Roman"/>
              <a:cs typeface="Times New Roman"/>
            </a:endParaRPr>
          </a:p>
          <a:p>
            <a:pPr marL="186055">
              <a:lnSpc>
                <a:spcPct val="100000"/>
              </a:lnSpc>
              <a:spcBef>
                <a:spcPts val="745"/>
              </a:spcBef>
            </a:pPr>
            <a:r>
              <a:rPr sz="1450" b="1" i="1" spc="-10" dirty="0">
                <a:solidFill>
                  <a:srgbClr val="003366"/>
                </a:solidFill>
                <a:latin typeface="Times New Roman"/>
                <a:cs typeface="Times New Roman"/>
              </a:rPr>
              <a:t>A Basic</a:t>
            </a:r>
            <a:r>
              <a:rPr sz="1450" b="1" i="1" spc="-85" dirty="0">
                <a:solidFill>
                  <a:srgbClr val="003366"/>
                </a:solidFill>
                <a:latin typeface="Times New Roman"/>
                <a:cs typeface="Times New Roman"/>
              </a:rPr>
              <a:t> </a:t>
            </a:r>
            <a:r>
              <a:rPr sz="1450" b="1" i="1" spc="-10" dirty="0">
                <a:solidFill>
                  <a:srgbClr val="003366"/>
                </a:solidFill>
                <a:latin typeface="Times New Roman"/>
                <a:cs typeface="Times New Roman"/>
              </a:rPr>
              <a:t>Form</a:t>
            </a:r>
            <a:endParaRPr sz="1450">
              <a:latin typeface="Times New Roman"/>
              <a:cs typeface="Times New Roman"/>
            </a:endParaRPr>
          </a:p>
          <a:p>
            <a:pPr marL="186055">
              <a:lnSpc>
                <a:spcPct val="100000"/>
              </a:lnSpc>
              <a:spcBef>
                <a:spcPts val="635"/>
              </a:spcBef>
            </a:pPr>
            <a:r>
              <a:rPr sz="1450" spc="-25" dirty="0">
                <a:latin typeface="Times New Roman"/>
                <a:cs typeface="Times New Roman"/>
              </a:rPr>
              <a:t>Let’s </a:t>
            </a:r>
            <a:r>
              <a:rPr sz="1450" spc="-10" dirty="0">
                <a:latin typeface="Times New Roman"/>
                <a:cs typeface="Times New Roman"/>
              </a:rPr>
              <a:t>start with </a:t>
            </a:r>
            <a:r>
              <a:rPr sz="1450" spc="-5" dirty="0">
                <a:latin typeface="Times New Roman"/>
                <a:cs typeface="Times New Roman"/>
              </a:rPr>
              <a:t>a </a:t>
            </a:r>
            <a:r>
              <a:rPr sz="1450" spc="-10" dirty="0">
                <a:latin typeface="Times New Roman"/>
                <a:cs typeface="Times New Roman"/>
              </a:rPr>
              <a:t>simple example that is easy to </a:t>
            </a:r>
            <a:r>
              <a:rPr sz="1450" spc="-20" dirty="0">
                <a:latin typeface="Times New Roman"/>
                <a:cs typeface="Times New Roman"/>
              </a:rPr>
              <a:t>follow. </a:t>
            </a: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simple, four-field</a:t>
            </a:r>
            <a:r>
              <a:rPr sz="1450" spc="120" dirty="0">
                <a:latin typeface="Times New Roman"/>
                <a:cs typeface="Times New Roman"/>
              </a:rPr>
              <a:t> </a:t>
            </a:r>
            <a:r>
              <a:rPr sz="1450" spc="-10" dirty="0">
                <a:latin typeface="Times New Roman"/>
                <a:cs typeface="Times New Roman"/>
              </a:rPr>
              <a:t>form:</a:t>
            </a:r>
            <a:endParaRPr sz="1450">
              <a:latin typeface="Times New Roman"/>
              <a:cs typeface="Times New Roman"/>
            </a:endParaRPr>
          </a:p>
        </p:txBody>
      </p:sp>
      <p:sp>
        <p:nvSpPr>
          <p:cNvPr id="4" name="object 4"/>
          <p:cNvSpPr/>
          <p:nvPr/>
        </p:nvSpPr>
        <p:spPr>
          <a:xfrm>
            <a:off x="2550518" y="5176790"/>
            <a:ext cx="2239576" cy="242376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7725047"/>
            <a:ext cx="6400165" cy="2458720"/>
          </a:xfrm>
          <a:prstGeom prst="rect">
            <a:avLst/>
          </a:prstGeom>
        </p:spPr>
        <p:txBody>
          <a:bodyPr vert="horz" wrap="square" lIns="0" tIns="26670" rIns="0" bIns="0" rtlCol="0">
            <a:spAutoFit/>
          </a:bodyPr>
          <a:lstStyle/>
          <a:p>
            <a:pPr marL="12700" marR="5080">
              <a:lnSpc>
                <a:spcPts val="1660"/>
              </a:lnSpc>
              <a:spcBef>
                <a:spcPts val="210"/>
              </a:spcBef>
            </a:pPr>
            <a:r>
              <a:rPr sz="1450" spc="-20" dirty="0">
                <a:latin typeface="Times New Roman"/>
                <a:cs typeface="Times New Roman"/>
              </a:rPr>
              <a:t>Obviously, </a:t>
            </a:r>
            <a:r>
              <a:rPr sz="1450" spc="-10" dirty="0">
                <a:latin typeface="Times New Roman"/>
                <a:cs typeface="Times New Roman"/>
              </a:rPr>
              <a:t>it </a:t>
            </a:r>
            <a:r>
              <a:rPr sz="1450" spc="-15" dirty="0">
                <a:latin typeface="Times New Roman"/>
                <a:cs typeface="Times New Roman"/>
              </a:rPr>
              <a:t>doesn’t </a:t>
            </a:r>
            <a:r>
              <a:rPr sz="1450" spc="-10" dirty="0">
                <a:latin typeface="Times New Roman"/>
                <a:cs typeface="Times New Roman"/>
              </a:rPr>
              <a:t>have all the attributes </a:t>
            </a:r>
            <a:r>
              <a:rPr sz="1450" spc="-5" dirty="0">
                <a:latin typeface="Times New Roman"/>
                <a:cs typeface="Times New Roman"/>
              </a:rPr>
              <a:t>of a </a:t>
            </a:r>
            <a:r>
              <a:rPr sz="1450" spc="-10" dirty="0">
                <a:latin typeface="Times New Roman"/>
                <a:cs typeface="Times New Roman"/>
              </a:rPr>
              <a:t>car that we have previously identified,  and </a:t>
            </a:r>
            <a:r>
              <a:rPr sz="1450" spc="-30" dirty="0">
                <a:latin typeface="Times New Roman"/>
                <a:cs typeface="Times New Roman"/>
              </a:rPr>
              <a:t>it’s </a:t>
            </a:r>
            <a:r>
              <a:rPr sz="1450" spc="-5" dirty="0">
                <a:latin typeface="Times New Roman"/>
                <a:cs typeface="Times New Roman"/>
              </a:rPr>
              <a:t>not </a:t>
            </a:r>
            <a:r>
              <a:rPr sz="1450" spc="-10" dirty="0">
                <a:latin typeface="Times New Roman"/>
                <a:cs typeface="Times New Roman"/>
              </a:rPr>
              <a:t>very pretty to look at, </a:t>
            </a:r>
            <a:r>
              <a:rPr sz="1450" spc="-5" dirty="0">
                <a:latin typeface="Times New Roman"/>
                <a:cs typeface="Times New Roman"/>
              </a:rPr>
              <a:t>but </a:t>
            </a:r>
            <a:r>
              <a:rPr sz="1450" spc="-10" dirty="0">
                <a:latin typeface="Times New Roman"/>
                <a:cs typeface="Times New Roman"/>
              </a:rPr>
              <a:t>it </a:t>
            </a:r>
            <a:r>
              <a:rPr sz="1450" i="1" spc="-10" dirty="0">
                <a:latin typeface="Times New Roman"/>
                <a:cs typeface="Times New Roman"/>
              </a:rPr>
              <a:t>is </a:t>
            </a:r>
            <a:r>
              <a:rPr sz="1450" spc="-10" dirty="0">
                <a:latin typeface="Times New Roman"/>
                <a:cs typeface="Times New Roman"/>
              </a:rPr>
              <a:t>simple, and it will illustrate the point without  any extra junk to get in the way </a:t>
            </a:r>
            <a:r>
              <a:rPr sz="1450" spc="-5" dirty="0">
                <a:latin typeface="Times New Roman"/>
                <a:cs typeface="Times New Roman"/>
              </a:rPr>
              <a:t>of your </a:t>
            </a:r>
            <a:r>
              <a:rPr sz="1450" spc="-10" dirty="0">
                <a:latin typeface="Times New Roman"/>
                <a:cs typeface="Times New Roman"/>
              </a:rPr>
              <a:t>understanding </a:t>
            </a:r>
            <a:r>
              <a:rPr sz="1450" spc="-5" dirty="0">
                <a:latin typeface="Times New Roman"/>
                <a:cs typeface="Times New Roman"/>
              </a:rPr>
              <a:t>of </a:t>
            </a:r>
            <a:r>
              <a:rPr sz="1450" spc="-10" dirty="0">
                <a:latin typeface="Times New Roman"/>
                <a:cs typeface="Times New Roman"/>
              </a:rPr>
              <a:t>the</a:t>
            </a:r>
            <a:r>
              <a:rPr sz="1450" spc="55" dirty="0">
                <a:latin typeface="Times New Roman"/>
                <a:cs typeface="Times New Roman"/>
              </a:rPr>
              <a:t> </a:t>
            </a:r>
            <a:r>
              <a:rPr sz="1450" spc="-10" dirty="0">
                <a:latin typeface="Times New Roman"/>
                <a:cs typeface="Times New Roman"/>
              </a:rPr>
              <a:t>concept.</a:t>
            </a:r>
            <a:endParaRPr sz="1450">
              <a:latin typeface="Times New Roman"/>
              <a:cs typeface="Times New Roman"/>
            </a:endParaRPr>
          </a:p>
          <a:p>
            <a:pPr marL="12700">
              <a:lnSpc>
                <a:spcPct val="100000"/>
              </a:lnSpc>
              <a:spcBef>
                <a:spcPts val="590"/>
              </a:spcBef>
            </a:pPr>
            <a:r>
              <a:rPr sz="1450" b="1" i="1" spc="-15" dirty="0">
                <a:solidFill>
                  <a:srgbClr val="003366"/>
                </a:solidFill>
                <a:latin typeface="Times New Roman"/>
                <a:cs typeface="Times New Roman"/>
              </a:rPr>
              <a:t>HTML</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Code</a:t>
            </a:r>
            <a:endParaRPr sz="1450">
              <a:latin typeface="Times New Roman"/>
              <a:cs typeface="Times New Roman"/>
            </a:endParaRPr>
          </a:p>
          <a:p>
            <a:pPr marL="12700">
              <a:lnSpc>
                <a:spcPct val="100000"/>
              </a:lnSpc>
              <a:spcBef>
                <a:spcPts val="635"/>
              </a:spcBef>
            </a:pPr>
            <a:r>
              <a:rPr sz="1450" spc="-10" dirty="0">
                <a:latin typeface="Times New Roman"/>
                <a:cs typeface="Times New Roman"/>
              </a:rPr>
              <a:t>The code to produce such </a:t>
            </a:r>
            <a:r>
              <a:rPr sz="1450" spc="-5" dirty="0">
                <a:latin typeface="Times New Roman"/>
                <a:cs typeface="Times New Roman"/>
              </a:rPr>
              <a:t>a </a:t>
            </a:r>
            <a:r>
              <a:rPr sz="1450" spc="-10" dirty="0">
                <a:latin typeface="Times New Roman"/>
                <a:cs typeface="Times New Roman"/>
              </a:rPr>
              <a:t>form</a:t>
            </a:r>
            <a:r>
              <a:rPr sz="1450" spc="15" dirty="0">
                <a:latin typeface="Times New Roman"/>
                <a:cs typeface="Times New Roman"/>
              </a:rPr>
              <a:t> </a:t>
            </a:r>
            <a:r>
              <a:rPr sz="1450" spc="-10" dirty="0">
                <a:latin typeface="Times New Roman"/>
                <a:cs typeface="Times New Roman"/>
              </a:rPr>
              <a:t>follows</a:t>
            </a:r>
            <a:endParaRPr sz="1450">
              <a:latin typeface="Times New Roman"/>
              <a:cs typeface="Times New Roman"/>
            </a:endParaRPr>
          </a:p>
          <a:p>
            <a:pPr marL="30480">
              <a:lnSpc>
                <a:spcPct val="100000"/>
              </a:lnSpc>
              <a:spcBef>
                <a:spcPts val="750"/>
              </a:spcBef>
            </a:pPr>
            <a:r>
              <a:rPr sz="1050" b="1" spc="15" dirty="0">
                <a:latin typeface="Times New Roman"/>
                <a:cs typeface="Times New Roman"/>
              </a:rPr>
              <a:t>&lt;HTML&gt;</a:t>
            </a:r>
            <a:endParaRPr sz="1050">
              <a:latin typeface="Times New Roman"/>
              <a:cs typeface="Times New Roman"/>
            </a:endParaRPr>
          </a:p>
          <a:p>
            <a:pPr>
              <a:lnSpc>
                <a:spcPct val="100000"/>
              </a:lnSpc>
            </a:pPr>
            <a:endParaRPr sz="1200">
              <a:latin typeface="Times New Roman"/>
              <a:cs typeface="Times New Roman"/>
            </a:endParaRPr>
          </a:p>
          <a:p>
            <a:pPr marL="30480">
              <a:lnSpc>
                <a:spcPct val="100000"/>
              </a:lnSpc>
              <a:spcBef>
                <a:spcPts val="1030"/>
              </a:spcBef>
            </a:pPr>
            <a:r>
              <a:rPr sz="1050" b="1" spc="10" dirty="0">
                <a:latin typeface="Times New Roman"/>
                <a:cs typeface="Times New Roman"/>
              </a:rPr>
              <a:t>&lt;head&gt;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&lt;title&gt;Joy of</a:t>
            </a:r>
            <a:r>
              <a:rPr sz="1050" b="1" spc="-5" dirty="0">
                <a:latin typeface="Times New Roman"/>
                <a:cs typeface="Times New Roman"/>
              </a:rPr>
              <a:t> </a:t>
            </a:r>
            <a:r>
              <a:rPr sz="1050" b="1" spc="5" dirty="0">
                <a:latin typeface="Times New Roman"/>
                <a:cs typeface="Times New Roman"/>
              </a:rPr>
              <a:t>PHP&lt;/title&gt;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&lt;/head&gt;</a:t>
            </a:r>
            <a:endParaRPr sz="1050">
              <a:latin typeface="Times New Roman"/>
              <a:cs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600099"/>
            <a:ext cx="6486525" cy="9318625"/>
          </a:xfrm>
          <a:prstGeom prst="rect">
            <a:avLst/>
          </a:prstGeom>
        </p:spPr>
        <p:txBody>
          <a:bodyPr vert="horz" wrap="square" lIns="0" tIns="80645" rIns="0" bIns="0" rtlCol="0">
            <a:spAutoFit/>
          </a:bodyPr>
          <a:lstStyle/>
          <a:p>
            <a:pPr marL="30480">
              <a:lnSpc>
                <a:spcPct val="100000"/>
              </a:lnSpc>
              <a:spcBef>
                <a:spcPts val="635"/>
              </a:spcBef>
            </a:pPr>
            <a:r>
              <a:rPr sz="1050" b="1" spc="10" dirty="0">
                <a:latin typeface="Times New Roman"/>
                <a:cs typeface="Times New Roman"/>
              </a:rPr>
              <a:t>&lt;body&gt;</a:t>
            </a:r>
            <a:endParaRPr sz="1050">
              <a:latin typeface="Times New Roman"/>
              <a:cs typeface="Times New Roman"/>
            </a:endParaRPr>
          </a:p>
          <a:p>
            <a:pPr marL="30480">
              <a:lnSpc>
                <a:spcPct val="100000"/>
              </a:lnSpc>
              <a:spcBef>
                <a:spcPts val="540"/>
              </a:spcBef>
            </a:pPr>
            <a:r>
              <a:rPr sz="1050" b="1" spc="5" dirty="0">
                <a:latin typeface="Times New Roman"/>
                <a:cs typeface="Times New Roman"/>
              </a:rPr>
              <a:t>&lt;h1&gt;Sam’s </a:t>
            </a:r>
            <a:r>
              <a:rPr sz="1050" b="1" spc="10" dirty="0">
                <a:latin typeface="Times New Roman"/>
                <a:cs typeface="Times New Roman"/>
              </a:rPr>
              <a:t>Used</a:t>
            </a:r>
            <a:r>
              <a:rPr sz="1050" b="1" dirty="0">
                <a:latin typeface="Times New Roman"/>
                <a:cs typeface="Times New Roman"/>
              </a:rPr>
              <a:t> </a:t>
            </a:r>
            <a:r>
              <a:rPr sz="1050" b="1" spc="10" dirty="0">
                <a:latin typeface="Times New Roman"/>
                <a:cs typeface="Times New Roman"/>
              </a:rPr>
              <a:t>Cars</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&lt;/h1&gt;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&lt;form&gt;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VIN: &lt;input name=“VIN” type=“text” /&gt;&lt;br</a:t>
            </a:r>
            <a:r>
              <a:rPr sz="1050" b="1" spc="-4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&lt;br</a:t>
            </a:r>
            <a:r>
              <a:rPr sz="1050" b="1" spc="-2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Make: &lt;input name=“Make” type=“text” /&gt;&lt;br</a:t>
            </a:r>
            <a:r>
              <a:rPr sz="1050" b="1" spc="-4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&lt;br</a:t>
            </a:r>
            <a:r>
              <a:rPr sz="1050" b="1" spc="-2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Model: &lt;input name=“Model” type=“text” /&gt;&lt;br</a:t>
            </a:r>
            <a:r>
              <a:rPr sz="1050" b="1" spc="-4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&lt;br</a:t>
            </a:r>
            <a:r>
              <a:rPr sz="1050" b="1" spc="-2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610"/>
              </a:spcBef>
            </a:pPr>
            <a:r>
              <a:rPr sz="1050" b="1" spc="5" dirty="0">
                <a:latin typeface="Times New Roman"/>
                <a:cs typeface="Times New Roman"/>
              </a:rPr>
              <a:t>Price: </a:t>
            </a:r>
            <a:r>
              <a:rPr sz="1050" b="1" spc="10" dirty="0">
                <a:latin typeface="Times New Roman"/>
                <a:cs typeface="Times New Roman"/>
              </a:rPr>
              <a:t>&lt;input name=“Asking_Price” type=“text” /&gt;&lt;br</a:t>
            </a:r>
            <a:r>
              <a:rPr sz="1050" b="1" spc="-35"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a:lnSpc>
                <a:spcPct val="100000"/>
              </a:lnSpc>
              <a:spcBef>
                <a:spcPts val="545"/>
              </a:spcBef>
            </a:pPr>
            <a:r>
              <a:rPr sz="1050" b="1" spc="10" dirty="0">
                <a:latin typeface="Times New Roman"/>
                <a:cs typeface="Times New Roman"/>
              </a:rPr>
              <a:t>&lt;br</a:t>
            </a:r>
            <a:r>
              <a:rPr sz="1050" b="1" spc="-20" dirty="0">
                <a:latin typeface="Times New Roman"/>
                <a:cs typeface="Times New Roman"/>
              </a:rPr>
              <a:t> </a:t>
            </a:r>
            <a:r>
              <a:rPr sz="1050" b="1" spc="10" dirty="0">
                <a:latin typeface="Times New Roman"/>
                <a:cs typeface="Times New Roman"/>
              </a:rPr>
              <a:t>/&gt;</a:t>
            </a:r>
            <a:endParaRPr sz="1050">
              <a:latin typeface="Times New Roman"/>
              <a:cs typeface="Times New Roman"/>
            </a:endParaRPr>
          </a:p>
          <a:p>
            <a:pPr marL="30480" marR="2611120">
              <a:lnSpc>
                <a:spcPct val="142900"/>
              </a:lnSpc>
              <a:spcBef>
                <a:spcPts val="70"/>
              </a:spcBef>
            </a:pPr>
            <a:r>
              <a:rPr sz="1050" b="1" spc="10" dirty="0">
                <a:latin typeface="Times New Roman"/>
                <a:cs typeface="Times New Roman"/>
              </a:rPr>
              <a:t>&lt;input name=“Submit1” type=“submit” value=“submit” /&gt;&lt;br /&gt;  &amp;nbsp;&lt;/form&gt;</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&lt;/body&gt;</a:t>
            </a:r>
            <a:endParaRPr sz="1050">
              <a:latin typeface="Times New Roman"/>
              <a:cs typeface="Times New Roman"/>
            </a:endParaRPr>
          </a:p>
          <a:p>
            <a:pPr>
              <a:lnSpc>
                <a:spcPct val="100000"/>
              </a:lnSpc>
            </a:pPr>
            <a:endParaRPr sz="1200">
              <a:latin typeface="Times New Roman"/>
              <a:cs typeface="Times New Roman"/>
            </a:endParaRPr>
          </a:p>
          <a:p>
            <a:pPr marL="30480">
              <a:lnSpc>
                <a:spcPct val="100000"/>
              </a:lnSpc>
              <a:spcBef>
                <a:spcPts val="1035"/>
              </a:spcBef>
            </a:pPr>
            <a:r>
              <a:rPr sz="1050" b="1" spc="10" dirty="0">
                <a:latin typeface="Times New Roman"/>
                <a:cs typeface="Times New Roman"/>
              </a:rPr>
              <a:t>&lt;/html&gt;</a:t>
            </a:r>
            <a:endParaRPr sz="1050">
              <a:latin typeface="Times New Roman"/>
              <a:cs typeface="Times New Roman"/>
            </a:endParaRPr>
          </a:p>
          <a:p>
            <a:pPr marL="12700" marR="175260">
              <a:lnSpc>
                <a:spcPts val="1660"/>
              </a:lnSpc>
              <a:spcBef>
                <a:spcPts val="765"/>
              </a:spcBef>
            </a:pPr>
            <a:r>
              <a:rPr sz="1450" spc="-10" dirty="0">
                <a:latin typeface="Times New Roman"/>
                <a:cs typeface="Times New Roman"/>
              </a:rPr>
              <a:t>So far what we have is just </a:t>
            </a:r>
            <a:r>
              <a:rPr sz="1450" spc="-15" dirty="0">
                <a:latin typeface="Times New Roman"/>
                <a:cs typeface="Times New Roman"/>
              </a:rPr>
              <a:t>HTML, </a:t>
            </a:r>
            <a:r>
              <a:rPr sz="1450" spc="-10" dirty="0">
                <a:latin typeface="Times New Roman"/>
                <a:cs typeface="Times New Roman"/>
              </a:rPr>
              <a:t>and in fact the form </a:t>
            </a:r>
            <a:r>
              <a:rPr sz="1450" spc="-15" dirty="0">
                <a:latin typeface="Times New Roman"/>
                <a:cs typeface="Times New Roman"/>
              </a:rPr>
              <a:t>won’t </a:t>
            </a:r>
            <a:r>
              <a:rPr sz="1450" spc="-10" dirty="0">
                <a:latin typeface="Times New Roman"/>
                <a:cs typeface="Times New Roman"/>
              </a:rPr>
              <a:t>actually </a:t>
            </a:r>
            <a:r>
              <a:rPr sz="1450" b="1" spc="-10" dirty="0">
                <a:latin typeface="Times New Roman"/>
                <a:cs typeface="Times New Roman"/>
              </a:rPr>
              <a:t>do anything </a:t>
            </a:r>
            <a:r>
              <a:rPr sz="1450" spc="-10" dirty="0">
                <a:latin typeface="Times New Roman"/>
                <a:cs typeface="Times New Roman"/>
              </a:rPr>
              <a:t>if  you press the submit</a:t>
            </a:r>
            <a:r>
              <a:rPr sz="1450" spc="5" dirty="0">
                <a:latin typeface="Times New Roman"/>
                <a:cs typeface="Times New Roman"/>
              </a:rPr>
              <a:t> </a:t>
            </a:r>
            <a:r>
              <a:rPr sz="1450" spc="-10" dirty="0">
                <a:latin typeface="Times New Roman"/>
                <a:cs typeface="Times New Roman"/>
              </a:rPr>
              <a:t>button…yet.</a:t>
            </a:r>
            <a:endParaRPr sz="1450">
              <a:latin typeface="Times New Roman"/>
              <a:cs typeface="Times New Roman"/>
            </a:endParaRPr>
          </a:p>
          <a:p>
            <a:pPr marL="12700">
              <a:lnSpc>
                <a:spcPct val="100000"/>
              </a:lnSpc>
              <a:spcBef>
                <a:spcPts val="595"/>
              </a:spcBef>
            </a:pPr>
            <a:r>
              <a:rPr sz="1450" b="1" i="1" spc="-10" dirty="0">
                <a:solidFill>
                  <a:srgbClr val="003366"/>
                </a:solidFill>
                <a:latin typeface="Times New Roman"/>
                <a:cs typeface="Times New Roman"/>
              </a:rPr>
              <a:t>Form Action</a:t>
            </a:r>
            <a:endParaRPr sz="1450">
              <a:latin typeface="Times New Roman"/>
              <a:cs typeface="Times New Roman"/>
            </a:endParaRPr>
          </a:p>
          <a:p>
            <a:pPr marL="12700" marR="202565">
              <a:lnSpc>
                <a:spcPts val="1660"/>
              </a:lnSpc>
              <a:spcBef>
                <a:spcPts val="755"/>
              </a:spcBef>
            </a:pPr>
            <a:r>
              <a:rPr sz="1450" spc="-60" dirty="0">
                <a:latin typeface="Times New Roman"/>
                <a:cs typeface="Times New Roman"/>
              </a:rPr>
              <a:t>To </a:t>
            </a:r>
            <a:r>
              <a:rPr sz="1450" spc="-10" dirty="0">
                <a:latin typeface="Times New Roman"/>
                <a:cs typeface="Times New Roman"/>
              </a:rPr>
              <a:t>make the form actually </a:t>
            </a:r>
            <a:r>
              <a:rPr sz="1450" b="1" spc="-10" dirty="0">
                <a:latin typeface="Times New Roman"/>
                <a:cs typeface="Times New Roman"/>
              </a:rPr>
              <a:t>do something</a:t>
            </a:r>
            <a:r>
              <a:rPr sz="1450" spc="-10" dirty="0">
                <a:latin typeface="Times New Roman"/>
                <a:cs typeface="Times New Roman"/>
              </a:rPr>
              <a:t>, we need to modify the &lt;form&gt; tag. Change  the line </a:t>
            </a:r>
            <a:r>
              <a:rPr sz="1450" spc="-5" dirty="0">
                <a:latin typeface="Times New Roman"/>
                <a:cs typeface="Times New Roman"/>
              </a:rPr>
              <a:t>of </a:t>
            </a:r>
            <a:r>
              <a:rPr sz="1450" spc="-10" dirty="0">
                <a:latin typeface="Times New Roman"/>
                <a:cs typeface="Times New Roman"/>
              </a:rPr>
              <a:t>code above so that instead </a:t>
            </a:r>
            <a:r>
              <a:rPr sz="1450" spc="-5" dirty="0">
                <a:latin typeface="Times New Roman"/>
                <a:cs typeface="Times New Roman"/>
              </a:rPr>
              <a:t>of </a:t>
            </a:r>
            <a:r>
              <a:rPr sz="1450" spc="-10" dirty="0">
                <a:latin typeface="Times New Roman"/>
                <a:cs typeface="Times New Roman"/>
              </a:rPr>
              <a:t>saying </a:t>
            </a:r>
            <a:r>
              <a:rPr sz="1450" b="1" spc="-10" dirty="0">
                <a:latin typeface="Times New Roman"/>
                <a:cs typeface="Times New Roman"/>
              </a:rPr>
              <a:t>&lt;form&gt; </a:t>
            </a:r>
            <a:r>
              <a:rPr sz="1450" spc="-10" dirty="0">
                <a:latin typeface="Times New Roman"/>
                <a:cs typeface="Times New Roman"/>
              </a:rPr>
              <a:t>it says </a:t>
            </a:r>
            <a:r>
              <a:rPr sz="1450" b="1" spc="-10" dirty="0">
                <a:latin typeface="Times New Roman"/>
                <a:cs typeface="Times New Roman"/>
              </a:rPr>
              <a:t>&lt;form  </a:t>
            </a:r>
            <a:r>
              <a:rPr sz="1450" b="1" spc="-15" dirty="0">
                <a:latin typeface="Times New Roman"/>
                <a:cs typeface="Times New Roman"/>
              </a:rPr>
              <a:t>action=“SubmitCar.php”</a:t>
            </a:r>
            <a:r>
              <a:rPr sz="1450" b="1" spc="-10" dirty="0">
                <a:latin typeface="Times New Roman"/>
                <a:cs typeface="Times New Roman"/>
              </a:rPr>
              <a:t> method=”post”&gt;</a:t>
            </a:r>
            <a:endParaRPr sz="1450">
              <a:latin typeface="Times New Roman"/>
              <a:cs typeface="Times New Roman"/>
            </a:endParaRPr>
          </a:p>
          <a:p>
            <a:pPr marL="12700" marR="120650">
              <a:lnSpc>
                <a:spcPts val="1660"/>
              </a:lnSpc>
              <a:spcBef>
                <a:spcPts val="710"/>
              </a:spcBef>
            </a:pPr>
            <a:r>
              <a:rPr sz="1450" spc="-10" dirty="0">
                <a:latin typeface="Times New Roman"/>
                <a:cs typeface="Times New Roman"/>
              </a:rPr>
              <a:t>This tells the browser that when the form is submitted by pressing the submit button, it  should pass this form to the PHP script entitled </a:t>
            </a:r>
            <a:r>
              <a:rPr sz="1450" spc="-15" dirty="0">
                <a:latin typeface="Times New Roman"/>
                <a:cs typeface="Times New Roman"/>
              </a:rPr>
              <a:t>‘SubmitCar.php’ </a:t>
            </a:r>
            <a:r>
              <a:rPr sz="1450" spc="-10" dirty="0">
                <a:latin typeface="Times New Roman"/>
                <a:cs typeface="Times New Roman"/>
              </a:rPr>
              <a:t>and use the ‘Post’  method to do</a:t>
            </a:r>
            <a:r>
              <a:rPr sz="1450" dirty="0">
                <a:latin typeface="Times New Roman"/>
                <a:cs typeface="Times New Roman"/>
              </a:rPr>
              <a:t> </a:t>
            </a:r>
            <a:r>
              <a:rPr sz="1450" spc="-10" dirty="0">
                <a:latin typeface="Times New Roman"/>
                <a:cs typeface="Times New Roman"/>
              </a:rPr>
              <a:t>so.</a:t>
            </a:r>
            <a:endParaRPr sz="1450">
              <a:latin typeface="Times New Roman"/>
              <a:cs typeface="Times New Roman"/>
            </a:endParaRPr>
          </a:p>
          <a:p>
            <a:pPr marL="12700" marR="5080" algn="just">
              <a:lnSpc>
                <a:spcPts val="1660"/>
              </a:lnSpc>
              <a:spcBef>
                <a:spcPts val="710"/>
              </a:spcBef>
            </a:pPr>
            <a:r>
              <a:rPr sz="1450" spc="-10" dirty="0">
                <a:latin typeface="Times New Roman"/>
                <a:cs typeface="Times New Roman"/>
              </a:rPr>
              <a:t>Forms can </a:t>
            </a:r>
            <a:r>
              <a:rPr sz="1450" spc="-5" dirty="0">
                <a:latin typeface="Times New Roman"/>
                <a:cs typeface="Times New Roman"/>
              </a:rPr>
              <a:t>be </a:t>
            </a:r>
            <a:r>
              <a:rPr sz="1450" spc="-10" dirty="0">
                <a:latin typeface="Times New Roman"/>
                <a:cs typeface="Times New Roman"/>
              </a:rPr>
              <a:t>submitted either using </a:t>
            </a:r>
            <a:r>
              <a:rPr sz="1450" b="1" spc="-10" dirty="0">
                <a:latin typeface="Times New Roman"/>
                <a:cs typeface="Times New Roman"/>
              </a:rPr>
              <a:t>method=‘post’ </a:t>
            </a:r>
            <a:r>
              <a:rPr sz="1450" spc="-5" dirty="0">
                <a:latin typeface="Times New Roman"/>
                <a:cs typeface="Times New Roman"/>
              </a:rPr>
              <a:t>or </a:t>
            </a:r>
            <a:r>
              <a:rPr sz="1450" b="1" spc="-10" dirty="0">
                <a:latin typeface="Times New Roman"/>
                <a:cs typeface="Times New Roman"/>
              </a:rPr>
              <a:t>method=‘get’</a:t>
            </a:r>
            <a:r>
              <a:rPr sz="1450" spc="-10" dirty="0">
                <a:latin typeface="Times New Roman"/>
                <a:cs typeface="Times New Roman"/>
              </a:rPr>
              <a:t>. </a:t>
            </a:r>
            <a:r>
              <a:rPr sz="1450" spc="-20" dirty="0">
                <a:latin typeface="Times New Roman"/>
                <a:cs typeface="Times New Roman"/>
              </a:rPr>
              <a:t>There’s </a:t>
            </a:r>
            <a:r>
              <a:rPr sz="1450" spc="-10" dirty="0">
                <a:latin typeface="Times New Roman"/>
                <a:cs typeface="Times New Roman"/>
              </a:rPr>
              <a:t>really </a:t>
            </a:r>
            <a:r>
              <a:rPr sz="1450" u="sng" spc="-10" dirty="0">
                <a:uFill>
                  <a:solidFill>
                    <a:srgbClr val="000000"/>
                  </a:solidFill>
                </a:uFill>
                <a:latin typeface="Times New Roman"/>
                <a:cs typeface="Times New Roman"/>
              </a:rPr>
              <a:t>no </a:t>
            </a:r>
            <a:r>
              <a:rPr sz="1450" spc="-10" dirty="0">
                <a:latin typeface="Times New Roman"/>
                <a:cs typeface="Times New Roman"/>
              </a:rPr>
              <a:t> </a:t>
            </a:r>
            <a:r>
              <a:rPr sz="1450" u="sng" spc="-10" dirty="0">
                <a:uFill>
                  <a:solidFill>
                    <a:srgbClr val="000000"/>
                  </a:solidFill>
                </a:uFill>
                <a:latin typeface="Times New Roman"/>
                <a:cs typeface="Times New Roman"/>
              </a:rPr>
              <a:t>good reason</a:t>
            </a:r>
            <a:r>
              <a:rPr sz="1450" spc="-10" dirty="0">
                <a:latin typeface="Times New Roman"/>
                <a:cs typeface="Times New Roman"/>
              </a:rPr>
              <a:t> to use ‘get’ when submitting </a:t>
            </a:r>
            <a:r>
              <a:rPr sz="1450" spc="-5" dirty="0">
                <a:latin typeface="Times New Roman"/>
                <a:cs typeface="Times New Roman"/>
              </a:rPr>
              <a:t>a </a:t>
            </a:r>
            <a:r>
              <a:rPr sz="1450" spc="-10" dirty="0">
                <a:latin typeface="Times New Roman"/>
                <a:cs typeface="Times New Roman"/>
              </a:rPr>
              <a:t>form so to keep things simple, we’ll just use  ‘post’ whenever we submit </a:t>
            </a:r>
            <a:r>
              <a:rPr sz="1450" spc="-5" dirty="0">
                <a:latin typeface="Times New Roman"/>
                <a:cs typeface="Times New Roman"/>
              </a:rPr>
              <a:t>a</a:t>
            </a:r>
            <a:r>
              <a:rPr sz="1450" spc="-95" dirty="0">
                <a:latin typeface="Times New Roman"/>
                <a:cs typeface="Times New Roman"/>
              </a:rPr>
              <a:t> </a:t>
            </a:r>
            <a:r>
              <a:rPr sz="1450" spc="-10" dirty="0">
                <a:latin typeface="Times New Roman"/>
                <a:cs typeface="Times New Roman"/>
              </a:rPr>
              <a:t>form.</a:t>
            </a:r>
            <a:endParaRPr sz="1450">
              <a:latin typeface="Times New Roman"/>
              <a:cs typeface="Times New Roman"/>
            </a:endParaRPr>
          </a:p>
          <a:p>
            <a:pPr marL="12700" algn="just">
              <a:lnSpc>
                <a:spcPct val="100000"/>
              </a:lnSpc>
              <a:spcBef>
                <a:spcPts val="590"/>
              </a:spcBef>
            </a:pPr>
            <a:r>
              <a:rPr sz="1450" spc="-35" dirty="0">
                <a:latin typeface="Times New Roman"/>
                <a:cs typeface="Times New Roman"/>
              </a:rPr>
              <a:t>We’ll </a:t>
            </a:r>
            <a:r>
              <a:rPr sz="1450" spc="-10" dirty="0">
                <a:latin typeface="Times New Roman"/>
                <a:cs typeface="Times New Roman"/>
              </a:rPr>
              <a:t>use get later in the book for </a:t>
            </a:r>
            <a:r>
              <a:rPr sz="1450" spc="-5" dirty="0">
                <a:latin typeface="Times New Roman"/>
                <a:cs typeface="Times New Roman"/>
              </a:rPr>
              <a:t>a </a:t>
            </a:r>
            <a:r>
              <a:rPr sz="1450" spc="-15" dirty="0">
                <a:latin typeface="Times New Roman"/>
                <a:cs typeface="Times New Roman"/>
              </a:rPr>
              <a:t>different </a:t>
            </a:r>
            <a:r>
              <a:rPr sz="1450" spc="-10" dirty="0">
                <a:latin typeface="Times New Roman"/>
                <a:cs typeface="Times New Roman"/>
              </a:rPr>
              <a:t>purpose,</a:t>
            </a:r>
            <a:r>
              <a:rPr sz="1450" spc="90" dirty="0">
                <a:latin typeface="Times New Roman"/>
                <a:cs typeface="Times New Roman"/>
              </a:rPr>
              <a:t> </a:t>
            </a:r>
            <a:r>
              <a:rPr sz="1450" spc="-10" dirty="0">
                <a:latin typeface="Times New Roman"/>
                <a:cs typeface="Times New Roman"/>
              </a:rPr>
              <a:t>though.</a:t>
            </a:r>
            <a:endParaRPr sz="1450">
              <a:latin typeface="Times New Roman"/>
              <a:cs typeface="Times New Roman"/>
            </a:endParaRPr>
          </a:p>
          <a:p>
            <a:pPr marL="12700" algn="just">
              <a:lnSpc>
                <a:spcPct val="100000"/>
              </a:lnSpc>
              <a:spcBef>
                <a:spcPts val="635"/>
              </a:spcBef>
            </a:pPr>
            <a:r>
              <a:rPr sz="1450" b="1" i="1" spc="-15" dirty="0">
                <a:solidFill>
                  <a:srgbClr val="003366"/>
                </a:solidFill>
                <a:latin typeface="Times New Roman"/>
                <a:cs typeface="Times New Roman"/>
              </a:rPr>
              <a:t>PHP</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Code</a:t>
            </a:r>
            <a:endParaRPr sz="1450">
              <a:latin typeface="Times New Roman"/>
              <a:cs typeface="Times New Roman"/>
            </a:endParaRPr>
          </a:p>
          <a:p>
            <a:pPr marL="12700" marR="39370">
              <a:lnSpc>
                <a:spcPts val="1660"/>
              </a:lnSpc>
              <a:spcBef>
                <a:spcPts val="760"/>
              </a:spcBef>
            </a:pPr>
            <a:r>
              <a:rPr sz="1450" spc="-25" dirty="0">
                <a:latin typeface="Times New Roman"/>
                <a:cs typeface="Times New Roman"/>
              </a:rPr>
              <a:t>Here’s </a:t>
            </a:r>
            <a:r>
              <a:rPr sz="1450" spc="-10" dirty="0">
                <a:latin typeface="Times New Roman"/>
                <a:cs typeface="Times New Roman"/>
              </a:rPr>
              <a:t>what we are going to accomplish. </a:t>
            </a:r>
            <a:r>
              <a:rPr sz="1450" spc="-70" dirty="0">
                <a:latin typeface="Times New Roman"/>
                <a:cs typeface="Times New Roman"/>
              </a:rPr>
              <a:t>We </a:t>
            </a:r>
            <a:r>
              <a:rPr sz="1450" spc="-10" dirty="0">
                <a:latin typeface="Times New Roman"/>
                <a:cs typeface="Times New Roman"/>
              </a:rPr>
              <a:t>want the script referenced by the form to  get the values from the form, produce </a:t>
            </a:r>
            <a:r>
              <a:rPr sz="1450" spc="-5" dirty="0">
                <a:latin typeface="Times New Roman"/>
                <a:cs typeface="Times New Roman"/>
              </a:rPr>
              <a:t>a </a:t>
            </a:r>
            <a:r>
              <a:rPr sz="1450" spc="-10" dirty="0">
                <a:latin typeface="Times New Roman"/>
                <a:cs typeface="Times New Roman"/>
              </a:rPr>
              <a:t>SQL </a:t>
            </a:r>
            <a:r>
              <a:rPr sz="1450" b="1" spc="-20" dirty="0">
                <a:latin typeface="Times New Roman"/>
                <a:cs typeface="Times New Roman"/>
              </a:rPr>
              <a:t>INSERT </a:t>
            </a:r>
            <a:r>
              <a:rPr sz="1450" spc="-10" dirty="0">
                <a:latin typeface="Times New Roman"/>
                <a:cs typeface="Times New Roman"/>
              </a:rPr>
              <a:t>statement using those values,  write the SQL statement to the browser so we can see it, execute the SQL statement that  we just created, and </a:t>
            </a:r>
            <a:r>
              <a:rPr sz="1450" spc="-20" dirty="0">
                <a:latin typeface="Times New Roman"/>
                <a:cs typeface="Times New Roman"/>
              </a:rPr>
              <a:t>finally, </a:t>
            </a:r>
            <a:r>
              <a:rPr sz="1450" spc="-10" dirty="0">
                <a:latin typeface="Times New Roman"/>
                <a:cs typeface="Times New Roman"/>
              </a:rPr>
              <a:t>let </a:t>
            </a:r>
            <a:r>
              <a:rPr sz="1450" spc="-5" dirty="0">
                <a:latin typeface="Times New Roman"/>
                <a:cs typeface="Times New Roman"/>
              </a:rPr>
              <a:t>us </a:t>
            </a:r>
            <a:r>
              <a:rPr sz="1450" spc="-10" dirty="0">
                <a:latin typeface="Times New Roman"/>
                <a:cs typeface="Times New Roman"/>
              </a:rPr>
              <a:t>know if it</a:t>
            </a:r>
            <a:r>
              <a:rPr sz="1450" spc="45" dirty="0">
                <a:latin typeface="Times New Roman"/>
                <a:cs typeface="Times New Roman"/>
              </a:rPr>
              <a:t> </a:t>
            </a:r>
            <a:r>
              <a:rPr sz="1450" spc="-10" dirty="0">
                <a:latin typeface="Times New Roman"/>
                <a:cs typeface="Times New Roman"/>
              </a:rPr>
              <a:t>worked.</a:t>
            </a:r>
            <a:endParaRPr sz="1450">
              <a:latin typeface="Times New Roman"/>
              <a:cs typeface="Times New Roman"/>
            </a:endParaRPr>
          </a:p>
          <a:p>
            <a:pPr marL="12700">
              <a:lnSpc>
                <a:spcPct val="100000"/>
              </a:lnSpc>
              <a:spcBef>
                <a:spcPts val="580"/>
              </a:spcBef>
            </a:pPr>
            <a:r>
              <a:rPr sz="1450" spc="-10" dirty="0">
                <a:latin typeface="Times New Roman"/>
                <a:cs typeface="Times New Roman"/>
              </a:rPr>
              <a:t>If all goes well, the script should output something similar to</a:t>
            </a:r>
            <a:r>
              <a:rPr sz="1450" spc="60" dirty="0">
                <a:latin typeface="Times New Roman"/>
                <a:cs typeface="Times New Roman"/>
              </a:rPr>
              <a:t> </a:t>
            </a:r>
            <a:r>
              <a:rPr sz="1450" spc="-10" dirty="0">
                <a:latin typeface="Times New Roman"/>
                <a:cs typeface="Times New Roman"/>
              </a:rPr>
              <a:t>this:</a:t>
            </a:r>
            <a:endParaRPr sz="1450">
              <a:latin typeface="Times New Roman"/>
              <a:cs typeface="Times New Roman"/>
            </a:endParaRPr>
          </a:p>
          <a:p>
            <a:pPr marL="85725" marR="2778760">
              <a:lnSpc>
                <a:spcPts val="2020"/>
              </a:lnSpc>
              <a:spcBef>
                <a:spcPts val="185"/>
              </a:spcBef>
            </a:pPr>
            <a:r>
              <a:rPr sz="1050" dirty="0">
                <a:latin typeface="Times New Roman"/>
                <a:cs typeface="Times New Roman"/>
              </a:rPr>
              <a:t>INSERT </a:t>
            </a:r>
            <a:r>
              <a:rPr sz="1050" spc="10" dirty="0">
                <a:latin typeface="Times New Roman"/>
                <a:cs typeface="Times New Roman"/>
              </a:rPr>
              <a:t>INTO Inventory (VIN, Make, Model, ASKING_PRICE)  </a:t>
            </a:r>
            <a:r>
              <a:rPr sz="1050" spc="-10" dirty="0">
                <a:latin typeface="Times New Roman"/>
                <a:cs typeface="Times New Roman"/>
              </a:rPr>
              <a:t>VALUES </a:t>
            </a:r>
            <a:r>
              <a:rPr sz="1050" spc="10" dirty="0">
                <a:latin typeface="Times New Roman"/>
                <a:cs typeface="Times New Roman"/>
              </a:rPr>
              <a:t>(‘9T4BF3EKXBR153775’, </a:t>
            </a:r>
            <a:r>
              <a:rPr sz="1050" spc="5" dirty="0">
                <a:latin typeface="Times New Roman"/>
                <a:cs typeface="Times New Roman"/>
              </a:rPr>
              <a:t>‘Ford’, ‘Fiesta’,</a:t>
            </a:r>
            <a:r>
              <a:rPr sz="1050" spc="20" dirty="0">
                <a:latin typeface="Times New Roman"/>
                <a:cs typeface="Times New Roman"/>
              </a:rPr>
              <a:t> </a:t>
            </a:r>
            <a:r>
              <a:rPr sz="1050" spc="10" dirty="0">
                <a:latin typeface="Times New Roman"/>
                <a:cs typeface="Times New Roman"/>
              </a:rPr>
              <a:t>800)</a:t>
            </a:r>
            <a:endParaRPr sz="1050">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34858"/>
            <a:ext cx="6436360" cy="1516380"/>
          </a:xfrm>
          <a:prstGeom prst="rect">
            <a:avLst/>
          </a:prstGeom>
        </p:spPr>
        <p:txBody>
          <a:bodyPr vert="horz" wrap="square" lIns="0" tIns="12065" rIns="0" bIns="0" rtlCol="0">
            <a:spAutoFit/>
          </a:bodyPr>
          <a:lstStyle/>
          <a:p>
            <a:pPr marL="85725" marR="4443730">
              <a:lnSpc>
                <a:spcPct val="160000"/>
              </a:lnSpc>
              <a:spcBef>
                <a:spcPts val="95"/>
              </a:spcBef>
            </a:pPr>
            <a:r>
              <a:rPr sz="1050" spc="10" dirty="0">
                <a:latin typeface="Times New Roman"/>
                <a:cs typeface="Times New Roman"/>
              </a:rPr>
              <a:t>Connected </a:t>
            </a:r>
            <a:r>
              <a:rPr sz="1050" spc="5" dirty="0">
                <a:latin typeface="Times New Roman"/>
                <a:cs typeface="Times New Roman"/>
              </a:rPr>
              <a:t>successfully to </a:t>
            </a:r>
            <a:r>
              <a:rPr sz="1050" spc="15" dirty="0">
                <a:latin typeface="Times New Roman"/>
                <a:cs typeface="Times New Roman"/>
              </a:rPr>
              <a:t>mySQL  </a:t>
            </a:r>
            <a:r>
              <a:rPr sz="1050" spc="5" dirty="0">
                <a:latin typeface="Times New Roman"/>
                <a:cs typeface="Times New Roman"/>
              </a:rPr>
              <a:t>Selected </a:t>
            </a:r>
            <a:r>
              <a:rPr sz="1050" spc="10" dirty="0">
                <a:latin typeface="Times New Roman"/>
                <a:cs typeface="Times New Roman"/>
              </a:rPr>
              <a:t>the </a:t>
            </a:r>
            <a:r>
              <a:rPr sz="1050" spc="5" dirty="0">
                <a:latin typeface="Times New Roman"/>
                <a:cs typeface="Times New Roman"/>
              </a:rPr>
              <a:t>Cars</a:t>
            </a:r>
            <a:r>
              <a:rPr sz="1050" spc="-5" dirty="0">
                <a:latin typeface="Times New Roman"/>
                <a:cs typeface="Times New Roman"/>
              </a:rPr>
              <a:t> </a:t>
            </a:r>
            <a:r>
              <a:rPr sz="1050" spc="5" dirty="0">
                <a:latin typeface="Times New Roman"/>
                <a:cs typeface="Times New Roman"/>
              </a:rPr>
              <a:t>database.</a:t>
            </a:r>
            <a:endParaRPr sz="1050">
              <a:latin typeface="Times New Roman"/>
              <a:cs typeface="Times New Roman"/>
            </a:endParaRPr>
          </a:p>
          <a:p>
            <a:pPr marL="85725">
              <a:lnSpc>
                <a:spcPct val="100000"/>
              </a:lnSpc>
              <a:spcBef>
                <a:spcPts val="755"/>
              </a:spcBef>
            </a:pPr>
            <a:r>
              <a:rPr sz="1050" spc="-20" dirty="0">
                <a:latin typeface="Times New Roman"/>
                <a:cs typeface="Times New Roman"/>
              </a:rPr>
              <a:t>You </a:t>
            </a:r>
            <a:r>
              <a:rPr sz="1050" spc="10" dirty="0">
                <a:latin typeface="Times New Roman"/>
                <a:cs typeface="Times New Roman"/>
              </a:rPr>
              <a:t>have </a:t>
            </a:r>
            <a:r>
              <a:rPr sz="1050" spc="5" dirty="0">
                <a:latin typeface="Times New Roman"/>
                <a:cs typeface="Times New Roman"/>
              </a:rPr>
              <a:t>successfully entered </a:t>
            </a:r>
            <a:r>
              <a:rPr sz="1050" spc="10" dirty="0">
                <a:latin typeface="Times New Roman"/>
                <a:cs typeface="Times New Roman"/>
              </a:rPr>
              <a:t>Ford </a:t>
            </a:r>
            <a:r>
              <a:rPr sz="1050" spc="5" dirty="0">
                <a:latin typeface="Times New Roman"/>
                <a:cs typeface="Times New Roman"/>
              </a:rPr>
              <a:t>Fiesta into </a:t>
            </a:r>
            <a:r>
              <a:rPr sz="1050" spc="10" dirty="0">
                <a:latin typeface="Times New Roman"/>
                <a:cs typeface="Times New Roman"/>
              </a:rPr>
              <a:t>the</a:t>
            </a:r>
            <a:r>
              <a:rPr sz="1050" spc="20" dirty="0">
                <a:latin typeface="Times New Roman"/>
                <a:cs typeface="Times New Roman"/>
              </a:rPr>
              <a:t> </a:t>
            </a:r>
            <a:r>
              <a:rPr sz="1050" spc="5" dirty="0">
                <a:latin typeface="Times New Roman"/>
                <a:cs typeface="Times New Roman"/>
              </a:rPr>
              <a:t>database.</a:t>
            </a:r>
            <a:endParaRPr sz="1050">
              <a:latin typeface="Times New Roman"/>
              <a:cs typeface="Times New Roman"/>
            </a:endParaRPr>
          </a:p>
          <a:p>
            <a:pPr marL="12700" marR="5080">
              <a:lnSpc>
                <a:spcPts val="1660"/>
              </a:lnSpc>
              <a:spcBef>
                <a:spcPts val="765"/>
              </a:spcBef>
            </a:pPr>
            <a:r>
              <a:rPr sz="1450" spc="-25" dirty="0">
                <a:latin typeface="Times New Roman"/>
                <a:cs typeface="Times New Roman"/>
              </a:rPr>
              <a:t>Here’s </a:t>
            </a:r>
            <a:r>
              <a:rPr sz="1450" spc="-10" dirty="0">
                <a:latin typeface="Times New Roman"/>
                <a:cs typeface="Times New Roman"/>
              </a:rPr>
              <a:t>the code for the </a:t>
            </a:r>
            <a:r>
              <a:rPr sz="1450" spc="-15" dirty="0">
                <a:latin typeface="Times New Roman"/>
                <a:cs typeface="Times New Roman"/>
              </a:rPr>
              <a:t>SubmitCar.php </a:t>
            </a:r>
            <a:r>
              <a:rPr sz="1450" spc="-10" dirty="0">
                <a:latin typeface="Times New Roman"/>
                <a:cs typeface="Times New Roman"/>
              </a:rPr>
              <a:t>file, which is also available in the sample code.  Again, you </a:t>
            </a:r>
            <a:r>
              <a:rPr sz="1450" spc="-15" dirty="0">
                <a:latin typeface="Times New Roman"/>
                <a:cs typeface="Times New Roman"/>
              </a:rPr>
              <a:t>don’t </a:t>
            </a:r>
            <a:r>
              <a:rPr sz="1450" spc="-10" dirty="0">
                <a:latin typeface="Times New Roman"/>
                <a:cs typeface="Times New Roman"/>
              </a:rPr>
              <a:t>have to study it here because </a:t>
            </a:r>
            <a:r>
              <a:rPr sz="1450" spc="-5" dirty="0">
                <a:latin typeface="Times New Roman"/>
                <a:cs typeface="Times New Roman"/>
              </a:rPr>
              <a:t>I </a:t>
            </a:r>
            <a:r>
              <a:rPr sz="1450" spc="-10" dirty="0">
                <a:latin typeface="Times New Roman"/>
                <a:cs typeface="Times New Roman"/>
              </a:rPr>
              <a:t>will walk you through it next. For </a:t>
            </a:r>
            <a:r>
              <a:rPr sz="1450" spc="-30" dirty="0">
                <a:latin typeface="Times New Roman"/>
                <a:cs typeface="Times New Roman"/>
              </a:rPr>
              <a:t>now,  </a:t>
            </a:r>
            <a:r>
              <a:rPr sz="1450" spc="-10" dirty="0">
                <a:latin typeface="Times New Roman"/>
                <a:cs typeface="Times New Roman"/>
              </a:rPr>
              <a:t>just give it </a:t>
            </a:r>
            <a:r>
              <a:rPr sz="1450" spc="-5" dirty="0">
                <a:latin typeface="Times New Roman"/>
                <a:cs typeface="Times New Roman"/>
              </a:rPr>
              <a:t>a </a:t>
            </a:r>
            <a:r>
              <a:rPr sz="1450" spc="-10" dirty="0">
                <a:latin typeface="Times New Roman"/>
                <a:cs typeface="Times New Roman"/>
              </a:rPr>
              <a:t>quick look</a:t>
            </a:r>
            <a:r>
              <a:rPr sz="1450" spc="10" dirty="0">
                <a:latin typeface="Times New Roman"/>
                <a:cs typeface="Times New Roman"/>
              </a:rPr>
              <a:t> </a:t>
            </a:r>
            <a:r>
              <a:rPr sz="1450" spc="-25" dirty="0">
                <a:latin typeface="Times New Roman"/>
                <a:cs typeface="Times New Roman"/>
              </a:rPr>
              <a:t>over.</a:t>
            </a:r>
            <a:endParaRPr sz="1450">
              <a:latin typeface="Times New Roman"/>
              <a:cs typeface="Times New Roman"/>
            </a:endParaRPr>
          </a:p>
        </p:txBody>
      </p:sp>
      <p:sp>
        <p:nvSpPr>
          <p:cNvPr id="3" name="object 3"/>
          <p:cNvSpPr/>
          <p:nvPr/>
        </p:nvSpPr>
        <p:spPr>
          <a:xfrm>
            <a:off x="1087937" y="1939009"/>
            <a:ext cx="5384125" cy="409753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87937" y="6109710"/>
            <a:ext cx="5384125" cy="333838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539629"/>
            <a:ext cx="511903" cy="139023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1875727"/>
            <a:ext cx="6659880" cy="8244205"/>
          </a:xfrm>
          <a:prstGeom prst="rect">
            <a:avLst/>
          </a:prstGeom>
        </p:spPr>
        <p:txBody>
          <a:bodyPr vert="horz" wrap="square" lIns="0" tIns="175260" rIns="0" bIns="0" rtlCol="0">
            <a:spAutoFit/>
          </a:bodyPr>
          <a:lstStyle/>
          <a:p>
            <a:pPr marL="12700">
              <a:lnSpc>
                <a:spcPct val="100000"/>
              </a:lnSpc>
              <a:spcBef>
                <a:spcPts val="1380"/>
              </a:spcBef>
            </a:pPr>
            <a:r>
              <a:rPr sz="2000" b="1" dirty="0">
                <a:latin typeface="Times New Roman"/>
                <a:cs typeface="Times New Roman"/>
              </a:rPr>
              <a:t>Introduction</a:t>
            </a:r>
            <a:endParaRPr sz="2000">
              <a:latin typeface="Times New Roman"/>
              <a:cs typeface="Times New Roman"/>
            </a:endParaRPr>
          </a:p>
          <a:p>
            <a:pPr marL="12700">
              <a:lnSpc>
                <a:spcPct val="100000"/>
              </a:lnSpc>
              <a:spcBef>
                <a:spcPts val="1045"/>
              </a:spcBef>
            </a:pPr>
            <a:r>
              <a:rPr sz="1650" b="1" spc="-5" dirty="0">
                <a:solidFill>
                  <a:srgbClr val="003366"/>
                </a:solidFill>
                <a:latin typeface="Times New Roman"/>
                <a:cs typeface="Times New Roman"/>
              </a:rPr>
              <a:t>Introduction</a:t>
            </a:r>
            <a:endParaRPr sz="1650">
              <a:latin typeface="Times New Roman"/>
              <a:cs typeface="Times New Roman"/>
            </a:endParaRPr>
          </a:p>
          <a:p>
            <a:pPr marL="186055" marR="15875">
              <a:lnSpc>
                <a:spcPts val="1660"/>
              </a:lnSpc>
              <a:spcBef>
                <a:spcPts val="935"/>
              </a:spcBef>
            </a:pPr>
            <a:r>
              <a:rPr sz="1450" spc="-10" dirty="0">
                <a:latin typeface="Times New Roman"/>
                <a:cs typeface="Times New Roman"/>
              </a:rPr>
              <a:t>This book is for the developer who has just come across PHP and is wondering what the  big deal is, and also for the non-programmer who is just starting out— and </a:t>
            </a:r>
            <a:r>
              <a:rPr sz="1450" spc="-15" dirty="0">
                <a:latin typeface="Times New Roman"/>
                <a:cs typeface="Times New Roman"/>
              </a:rPr>
              <a:t>doesn’t  </a:t>
            </a:r>
            <a:r>
              <a:rPr sz="1450" spc="-10" dirty="0">
                <a:latin typeface="Times New Roman"/>
                <a:cs typeface="Times New Roman"/>
              </a:rPr>
              <a:t>know where to</a:t>
            </a:r>
            <a:r>
              <a:rPr sz="1450" dirty="0">
                <a:latin typeface="Times New Roman"/>
                <a:cs typeface="Times New Roman"/>
              </a:rPr>
              <a:t> </a:t>
            </a:r>
            <a:r>
              <a:rPr sz="1450" spc="-10" dirty="0">
                <a:latin typeface="Times New Roman"/>
                <a:cs typeface="Times New Roman"/>
              </a:rPr>
              <a:t>begin.</a:t>
            </a:r>
            <a:endParaRPr sz="1450">
              <a:latin typeface="Times New Roman"/>
              <a:cs typeface="Times New Roman"/>
            </a:endParaRPr>
          </a:p>
          <a:p>
            <a:pPr marL="186055" marR="250825">
              <a:lnSpc>
                <a:spcPts val="1660"/>
              </a:lnSpc>
              <a:spcBef>
                <a:spcPts val="710"/>
              </a:spcBef>
            </a:pPr>
            <a:r>
              <a:rPr sz="1450" spc="-10" dirty="0">
                <a:latin typeface="Times New Roman"/>
                <a:cs typeface="Times New Roman"/>
              </a:rPr>
              <a:t>As Confucius once wisely said, </a:t>
            </a:r>
            <a:r>
              <a:rPr sz="1450" i="1" spc="-10" dirty="0">
                <a:latin typeface="Times New Roman"/>
                <a:cs typeface="Times New Roman"/>
              </a:rPr>
              <a:t>“I hear and </a:t>
            </a:r>
            <a:r>
              <a:rPr sz="1450" i="1" spc="-5" dirty="0">
                <a:latin typeface="Times New Roman"/>
                <a:cs typeface="Times New Roman"/>
              </a:rPr>
              <a:t>I </a:t>
            </a:r>
            <a:r>
              <a:rPr sz="1450" i="1" spc="-15" dirty="0">
                <a:latin typeface="Times New Roman"/>
                <a:cs typeface="Times New Roman"/>
              </a:rPr>
              <a:t>forget. </a:t>
            </a:r>
            <a:r>
              <a:rPr sz="1450" i="1" spc="-5" dirty="0">
                <a:latin typeface="Times New Roman"/>
                <a:cs typeface="Times New Roman"/>
              </a:rPr>
              <a:t>I </a:t>
            </a:r>
            <a:r>
              <a:rPr sz="1450" i="1" spc="-10" dirty="0">
                <a:latin typeface="Times New Roman"/>
                <a:cs typeface="Times New Roman"/>
              </a:rPr>
              <a:t>see and </a:t>
            </a:r>
            <a:r>
              <a:rPr sz="1450" i="1" spc="-5" dirty="0">
                <a:latin typeface="Times New Roman"/>
                <a:cs typeface="Times New Roman"/>
              </a:rPr>
              <a:t>I </a:t>
            </a:r>
            <a:r>
              <a:rPr sz="1450" i="1" spc="-35" dirty="0">
                <a:latin typeface="Times New Roman"/>
                <a:cs typeface="Times New Roman"/>
              </a:rPr>
              <a:t>remember. </a:t>
            </a:r>
            <a:r>
              <a:rPr sz="1450" i="1" spc="-5" dirty="0">
                <a:latin typeface="Times New Roman"/>
                <a:cs typeface="Times New Roman"/>
              </a:rPr>
              <a:t>I </a:t>
            </a:r>
            <a:r>
              <a:rPr sz="1450" i="1" spc="-10" dirty="0">
                <a:latin typeface="Times New Roman"/>
                <a:cs typeface="Times New Roman"/>
              </a:rPr>
              <a:t>do and </a:t>
            </a:r>
            <a:r>
              <a:rPr sz="1450" i="1" spc="-5" dirty="0">
                <a:latin typeface="Times New Roman"/>
                <a:cs typeface="Times New Roman"/>
              </a:rPr>
              <a:t>I  </a:t>
            </a:r>
            <a:r>
              <a:rPr sz="1450" i="1" spc="-10" dirty="0">
                <a:latin typeface="Times New Roman"/>
                <a:cs typeface="Times New Roman"/>
              </a:rPr>
              <a:t>understand.” </a:t>
            </a:r>
            <a:r>
              <a:rPr sz="1450" spc="-10" dirty="0">
                <a:latin typeface="Times New Roman"/>
                <a:cs typeface="Times New Roman"/>
              </a:rPr>
              <a:t>This book will get you </a:t>
            </a:r>
            <a:r>
              <a:rPr sz="1450" b="1" spc="-10" dirty="0">
                <a:latin typeface="Times New Roman"/>
                <a:cs typeface="Times New Roman"/>
              </a:rPr>
              <a:t>doing</a:t>
            </a:r>
            <a:r>
              <a:rPr sz="1450" spc="-10" dirty="0">
                <a:latin typeface="Times New Roman"/>
                <a:cs typeface="Times New Roman"/>
              </a:rPr>
              <a:t>. The book is presented as </a:t>
            </a:r>
            <a:r>
              <a:rPr sz="1450" spc="-5" dirty="0">
                <a:latin typeface="Times New Roman"/>
                <a:cs typeface="Times New Roman"/>
              </a:rPr>
              <a:t>a </a:t>
            </a:r>
            <a:r>
              <a:rPr sz="1450" spc="-10" dirty="0">
                <a:latin typeface="Times New Roman"/>
                <a:cs typeface="Times New Roman"/>
              </a:rPr>
              <a:t>case study </a:t>
            </a:r>
            <a:r>
              <a:rPr sz="1450" spc="-5" dirty="0">
                <a:latin typeface="Times New Roman"/>
                <a:cs typeface="Times New Roman"/>
              </a:rPr>
              <a:t>of  </a:t>
            </a:r>
            <a:r>
              <a:rPr sz="1450" spc="-25" dirty="0">
                <a:latin typeface="Times New Roman"/>
                <a:cs typeface="Times New Roman"/>
              </a:rPr>
              <a:t>“Sam’s </a:t>
            </a:r>
            <a:r>
              <a:rPr sz="1450" spc="-10" dirty="0">
                <a:latin typeface="Times New Roman"/>
                <a:cs typeface="Times New Roman"/>
              </a:rPr>
              <a:t>Used Cars,” and you’ll </a:t>
            </a:r>
            <a:r>
              <a:rPr sz="1450" spc="-5" dirty="0">
                <a:latin typeface="Times New Roman"/>
                <a:cs typeface="Times New Roman"/>
              </a:rPr>
              <a:t>be </a:t>
            </a:r>
            <a:r>
              <a:rPr sz="1450" spc="-10" dirty="0">
                <a:latin typeface="Times New Roman"/>
                <a:cs typeface="Times New Roman"/>
              </a:rPr>
              <a:t>building </a:t>
            </a:r>
            <a:r>
              <a:rPr sz="1450" spc="-5" dirty="0">
                <a:latin typeface="Times New Roman"/>
                <a:cs typeface="Times New Roman"/>
              </a:rPr>
              <a:t>a </a:t>
            </a:r>
            <a:r>
              <a:rPr sz="1450" spc="-10" dirty="0">
                <a:latin typeface="Times New Roman"/>
                <a:cs typeface="Times New Roman"/>
              </a:rPr>
              <a:t>web site for </a:t>
            </a:r>
            <a:r>
              <a:rPr sz="1450" spc="-30" dirty="0">
                <a:latin typeface="Times New Roman"/>
                <a:cs typeface="Times New Roman"/>
              </a:rPr>
              <a:t>Sam’s </a:t>
            </a:r>
            <a:r>
              <a:rPr sz="1450" spc="-10" dirty="0">
                <a:latin typeface="Times New Roman"/>
                <a:cs typeface="Times New Roman"/>
              </a:rPr>
              <a:t>business as we go  along. </a:t>
            </a:r>
            <a:r>
              <a:rPr sz="1450" spc="-35" dirty="0">
                <a:latin typeface="Times New Roman"/>
                <a:cs typeface="Times New Roman"/>
              </a:rPr>
              <a:t>Take </a:t>
            </a:r>
            <a:r>
              <a:rPr sz="1450" spc="-10" dirty="0">
                <a:latin typeface="Times New Roman"/>
                <a:cs typeface="Times New Roman"/>
              </a:rPr>
              <a:t>the time and do the exercises. Struggle </a:t>
            </a:r>
            <a:r>
              <a:rPr sz="1450" spc="-5" dirty="0">
                <a:latin typeface="Times New Roman"/>
                <a:cs typeface="Times New Roman"/>
              </a:rPr>
              <a:t>a </a:t>
            </a:r>
            <a:r>
              <a:rPr sz="1450" spc="-10" dirty="0">
                <a:latin typeface="Times New Roman"/>
                <a:cs typeface="Times New Roman"/>
              </a:rPr>
              <a:t>little before you look up the  answers.</a:t>
            </a:r>
            <a:endParaRPr sz="1450">
              <a:latin typeface="Times New Roman"/>
              <a:cs typeface="Times New Roman"/>
            </a:endParaRPr>
          </a:p>
          <a:p>
            <a:pPr marL="186055" marR="80645">
              <a:lnSpc>
                <a:spcPts val="1660"/>
              </a:lnSpc>
              <a:spcBef>
                <a:spcPts val="700"/>
              </a:spcBef>
            </a:pPr>
            <a:r>
              <a:rPr sz="1450" spc="-10" dirty="0">
                <a:latin typeface="Times New Roman"/>
                <a:cs typeface="Times New Roman"/>
              </a:rPr>
              <a:t>Speaking </a:t>
            </a:r>
            <a:r>
              <a:rPr sz="1450" spc="-5" dirty="0">
                <a:latin typeface="Times New Roman"/>
                <a:cs typeface="Times New Roman"/>
              </a:rPr>
              <a:t>of </a:t>
            </a:r>
            <a:r>
              <a:rPr sz="1450" spc="-10" dirty="0">
                <a:latin typeface="Times New Roman"/>
                <a:cs typeface="Times New Roman"/>
              </a:rPr>
              <a:t>the answers, the companion web site to this book is  </a:t>
            </a:r>
            <a:r>
              <a:rPr sz="1450" u="sng" spc="-15" dirty="0">
                <a:solidFill>
                  <a:srgbClr val="0000ED"/>
                </a:solidFill>
                <a:uFill>
                  <a:solidFill>
                    <a:srgbClr val="0000ED"/>
                  </a:solidFill>
                </a:uFill>
                <a:latin typeface="Times New Roman"/>
                <a:cs typeface="Times New Roman"/>
                <a:hlinkClick r:id="rId3"/>
              </a:rPr>
              <a:t>http://www.joyofphp.com</a:t>
            </a:r>
            <a:r>
              <a:rPr sz="1450" spc="-15" dirty="0">
                <a:solidFill>
                  <a:srgbClr val="0000ED"/>
                </a:solidFill>
                <a:latin typeface="Times New Roman"/>
                <a:cs typeface="Times New Roman"/>
                <a:hlinkClick r:id="rId3"/>
              </a:rPr>
              <a:t> </a:t>
            </a:r>
            <a:r>
              <a:rPr sz="1450" spc="-10" dirty="0">
                <a:latin typeface="Times New Roman"/>
                <a:cs typeface="Times New Roman"/>
              </a:rPr>
              <a:t>where you can find all the code snippets (and answers to the  exercises) from this book—plus some extra goodies. If you like the </a:t>
            </a:r>
            <a:r>
              <a:rPr sz="1450" spc="-5" dirty="0">
                <a:latin typeface="Times New Roman"/>
                <a:cs typeface="Times New Roman"/>
              </a:rPr>
              <a:t>book, </a:t>
            </a:r>
            <a:r>
              <a:rPr sz="1450" spc="-10" dirty="0">
                <a:latin typeface="Times New Roman"/>
                <a:cs typeface="Times New Roman"/>
              </a:rPr>
              <a:t>please locate  it on Amazon.com and give it </a:t>
            </a:r>
            <a:r>
              <a:rPr sz="1450" spc="-5" dirty="0">
                <a:latin typeface="Times New Roman"/>
                <a:cs typeface="Times New Roman"/>
              </a:rPr>
              <a:t>a </a:t>
            </a:r>
            <a:r>
              <a:rPr sz="1450" spc="-10" dirty="0">
                <a:latin typeface="Times New Roman"/>
                <a:cs typeface="Times New Roman"/>
              </a:rPr>
              <a:t>favorable </a:t>
            </a:r>
            <a:r>
              <a:rPr sz="1450" spc="-25" dirty="0">
                <a:latin typeface="Times New Roman"/>
                <a:cs typeface="Times New Roman"/>
              </a:rPr>
              <a:t>review. </a:t>
            </a:r>
            <a:r>
              <a:rPr sz="1450" spc="-10" dirty="0">
                <a:latin typeface="Times New Roman"/>
                <a:cs typeface="Times New Roman"/>
              </a:rPr>
              <a:t>If you </a:t>
            </a:r>
            <a:r>
              <a:rPr sz="1450" spc="-15" dirty="0">
                <a:latin typeface="Times New Roman"/>
                <a:cs typeface="Times New Roman"/>
              </a:rPr>
              <a:t>don’t </a:t>
            </a:r>
            <a:r>
              <a:rPr sz="1450" spc="-10" dirty="0">
                <a:latin typeface="Times New Roman"/>
                <a:cs typeface="Times New Roman"/>
              </a:rPr>
              <a:t>like it, </a:t>
            </a:r>
            <a:r>
              <a:rPr sz="1450" spc="-5" dirty="0">
                <a:latin typeface="Times New Roman"/>
                <a:cs typeface="Times New Roman"/>
              </a:rPr>
              <a:t>or </a:t>
            </a:r>
            <a:r>
              <a:rPr sz="1450" spc="-10" dirty="0">
                <a:latin typeface="Times New Roman"/>
                <a:cs typeface="Times New Roman"/>
              </a:rPr>
              <a:t>find something  that you think needs to </a:t>
            </a:r>
            <a:r>
              <a:rPr sz="1450" spc="-5" dirty="0">
                <a:latin typeface="Times New Roman"/>
                <a:cs typeface="Times New Roman"/>
              </a:rPr>
              <a:t>be </a:t>
            </a:r>
            <a:r>
              <a:rPr sz="1450" spc="-10" dirty="0">
                <a:latin typeface="Times New Roman"/>
                <a:cs typeface="Times New Roman"/>
              </a:rPr>
              <a:t>fixed, </a:t>
            </a:r>
            <a:r>
              <a:rPr sz="1450" spc="-5" dirty="0">
                <a:latin typeface="Times New Roman"/>
                <a:cs typeface="Times New Roman"/>
              </a:rPr>
              <a:t>or </a:t>
            </a:r>
            <a:r>
              <a:rPr sz="1450" spc="-10" dirty="0">
                <a:latin typeface="Times New Roman"/>
                <a:cs typeface="Times New Roman"/>
              </a:rPr>
              <a:t>you have an idea for “More Joy </a:t>
            </a:r>
            <a:r>
              <a:rPr sz="1450" spc="-5" dirty="0">
                <a:latin typeface="Times New Roman"/>
                <a:cs typeface="Times New Roman"/>
              </a:rPr>
              <a:t>of </a:t>
            </a:r>
            <a:r>
              <a:rPr sz="1450" spc="-10" dirty="0">
                <a:latin typeface="Times New Roman"/>
                <a:cs typeface="Times New Roman"/>
              </a:rPr>
              <a:t>PHP”, please  email me at</a:t>
            </a:r>
            <a:r>
              <a:rPr sz="1450" dirty="0">
                <a:latin typeface="Times New Roman"/>
                <a:cs typeface="Times New Roman"/>
              </a:rPr>
              <a:t> </a:t>
            </a:r>
            <a:r>
              <a:rPr sz="1450" u="sng" spc="-10" dirty="0">
                <a:solidFill>
                  <a:srgbClr val="0000ED"/>
                </a:solidFill>
                <a:uFill>
                  <a:solidFill>
                    <a:srgbClr val="0000ED"/>
                  </a:solidFill>
                </a:uFill>
                <a:latin typeface="Times New Roman"/>
                <a:cs typeface="Times New Roman"/>
                <a:hlinkClick r:id="rId4"/>
              </a:rPr>
              <a:t>AlanForbes@Outlook.com</a:t>
            </a:r>
            <a:endParaRPr sz="1450">
              <a:latin typeface="Times New Roman"/>
              <a:cs typeface="Times New Roman"/>
            </a:endParaRPr>
          </a:p>
          <a:p>
            <a:pPr marL="186055" marR="5080">
              <a:lnSpc>
                <a:spcPts val="1660"/>
              </a:lnSpc>
              <a:spcBef>
                <a:spcPts val="700"/>
              </a:spcBef>
            </a:pPr>
            <a:r>
              <a:rPr sz="1450" i="1" u="sng" spc="-10" dirty="0">
                <a:solidFill>
                  <a:srgbClr val="0000ED"/>
                </a:solidFill>
                <a:uFill>
                  <a:solidFill>
                    <a:srgbClr val="0000ED"/>
                  </a:solidFill>
                </a:uFill>
                <a:latin typeface="Times New Roman"/>
                <a:cs typeface="Times New Roman"/>
                <a:hlinkClick r:id="rId5" action="ppaction://hlinksldjump"/>
              </a:rPr>
              <a:t>What is </a:t>
            </a:r>
            <a:r>
              <a:rPr sz="1450" i="1" u="sng" spc="-15" dirty="0">
                <a:solidFill>
                  <a:srgbClr val="0000ED"/>
                </a:solidFill>
                <a:uFill>
                  <a:solidFill>
                    <a:srgbClr val="0000ED"/>
                  </a:solidFill>
                </a:uFill>
                <a:latin typeface="Times New Roman"/>
                <a:cs typeface="Times New Roman"/>
                <a:hlinkClick r:id="rId5" action="ppaction://hlinksldjump"/>
              </a:rPr>
              <a:t>PHP?</a:t>
            </a:r>
            <a:r>
              <a:rPr sz="1450" i="1" spc="-15" dirty="0">
                <a:solidFill>
                  <a:srgbClr val="0000ED"/>
                </a:solidFill>
                <a:latin typeface="Times New Roman"/>
                <a:cs typeface="Times New Roman"/>
                <a:hlinkClick r:id="rId5" action="ppaction://hlinksldjump"/>
              </a:rPr>
              <a:t> </a:t>
            </a:r>
            <a:r>
              <a:rPr sz="1450" spc="-10" dirty="0">
                <a:latin typeface="Times New Roman"/>
                <a:cs typeface="Times New Roman"/>
              </a:rPr>
              <a:t>introduces PHP in its many and varied contexts. It explains the </a:t>
            </a:r>
            <a:r>
              <a:rPr sz="1450" spc="-15" dirty="0">
                <a:latin typeface="Times New Roman"/>
                <a:cs typeface="Times New Roman"/>
              </a:rPr>
              <a:t>difference  </a:t>
            </a:r>
            <a:r>
              <a:rPr sz="1450" spc="-10" dirty="0">
                <a:latin typeface="Times New Roman"/>
                <a:cs typeface="Times New Roman"/>
              </a:rPr>
              <a:t>between </a:t>
            </a:r>
            <a:r>
              <a:rPr sz="1450" spc="-5" dirty="0">
                <a:latin typeface="Times New Roman"/>
                <a:cs typeface="Times New Roman"/>
              </a:rPr>
              <a:t>a </a:t>
            </a:r>
            <a:r>
              <a:rPr sz="1450" spc="-10" dirty="0">
                <a:latin typeface="Times New Roman"/>
                <a:cs typeface="Times New Roman"/>
              </a:rPr>
              <a:t>PHP </a:t>
            </a:r>
            <a:r>
              <a:rPr sz="1450" spc="-20" dirty="0">
                <a:latin typeface="Times New Roman"/>
                <a:cs typeface="Times New Roman"/>
              </a:rPr>
              <a:t>server, </a:t>
            </a:r>
            <a:r>
              <a:rPr sz="1450" spc="-5" dirty="0">
                <a:latin typeface="Times New Roman"/>
                <a:cs typeface="Times New Roman"/>
              </a:rPr>
              <a:t>a </a:t>
            </a:r>
            <a:r>
              <a:rPr sz="1450" spc="-10" dirty="0">
                <a:latin typeface="Times New Roman"/>
                <a:cs typeface="Times New Roman"/>
              </a:rPr>
              <a:t>PHP file, and PHP the language. It also describes the point </a:t>
            </a:r>
            <a:r>
              <a:rPr sz="1450" spc="-5" dirty="0">
                <a:latin typeface="Times New Roman"/>
                <a:cs typeface="Times New Roman"/>
              </a:rPr>
              <a:t>of  </a:t>
            </a:r>
            <a:r>
              <a:rPr sz="1450" spc="-50" dirty="0">
                <a:latin typeface="Times New Roman"/>
                <a:cs typeface="Times New Roman"/>
              </a:rPr>
              <a:t>PHP, </a:t>
            </a:r>
            <a:r>
              <a:rPr sz="1450" spc="-10" dirty="0">
                <a:latin typeface="Times New Roman"/>
                <a:cs typeface="Times New Roman"/>
              </a:rPr>
              <a:t>which is to create dynamic web</a:t>
            </a:r>
            <a:r>
              <a:rPr sz="1450" spc="60" dirty="0">
                <a:latin typeface="Times New Roman"/>
                <a:cs typeface="Times New Roman"/>
              </a:rPr>
              <a:t> </a:t>
            </a:r>
            <a:r>
              <a:rPr sz="1450" spc="-10" dirty="0">
                <a:latin typeface="Times New Roman"/>
                <a:cs typeface="Times New Roman"/>
              </a:rPr>
              <a:t>pages.</a:t>
            </a:r>
            <a:endParaRPr sz="1450">
              <a:latin typeface="Times New Roman"/>
              <a:cs typeface="Times New Roman"/>
            </a:endParaRPr>
          </a:p>
          <a:p>
            <a:pPr marL="186055" marR="47625">
              <a:lnSpc>
                <a:spcPts val="1660"/>
              </a:lnSpc>
              <a:spcBef>
                <a:spcPts val="710"/>
              </a:spcBef>
            </a:pPr>
            <a:r>
              <a:rPr sz="1450" i="1" u="sng" spc="-10" dirty="0">
                <a:solidFill>
                  <a:srgbClr val="0000ED"/>
                </a:solidFill>
                <a:uFill>
                  <a:solidFill>
                    <a:srgbClr val="0000ED"/>
                  </a:solidFill>
                </a:uFill>
                <a:latin typeface="Times New Roman"/>
                <a:cs typeface="Times New Roman"/>
                <a:hlinkClick r:id="rId6" action="ppaction://hlinksldjump"/>
              </a:rPr>
              <a:t>Installing and Configuring </a:t>
            </a:r>
            <a:r>
              <a:rPr sz="1450" i="1" u="sng" spc="-15" dirty="0">
                <a:solidFill>
                  <a:srgbClr val="0000ED"/>
                </a:solidFill>
                <a:uFill>
                  <a:solidFill>
                    <a:srgbClr val="0000ED"/>
                  </a:solidFill>
                </a:uFill>
                <a:latin typeface="Times New Roman"/>
                <a:cs typeface="Times New Roman"/>
                <a:hlinkClick r:id="rId6" action="ppaction://hlinksldjump"/>
              </a:rPr>
              <a:t>PHP</a:t>
            </a:r>
            <a:r>
              <a:rPr sz="1450" i="1" spc="-15" dirty="0">
                <a:solidFill>
                  <a:srgbClr val="0000ED"/>
                </a:solidFill>
                <a:latin typeface="Times New Roman"/>
                <a:cs typeface="Times New Roman"/>
                <a:hlinkClick r:id="rId6" action="ppaction://hlinksldjump"/>
              </a:rPr>
              <a:t> </a:t>
            </a:r>
            <a:r>
              <a:rPr sz="1450" spc="-10" dirty="0">
                <a:latin typeface="Times New Roman"/>
                <a:cs typeface="Times New Roman"/>
              </a:rPr>
              <a:t>describes how to install and configure PHP on </a:t>
            </a:r>
            <a:r>
              <a:rPr sz="1450" spc="-5" dirty="0">
                <a:latin typeface="Times New Roman"/>
                <a:cs typeface="Times New Roman"/>
              </a:rPr>
              <a:t>your  </a:t>
            </a:r>
            <a:r>
              <a:rPr sz="1450" spc="-10" dirty="0">
                <a:latin typeface="Times New Roman"/>
                <a:cs typeface="Times New Roman"/>
              </a:rPr>
              <a:t>own </a:t>
            </a:r>
            <a:r>
              <a:rPr sz="1450" spc="-20" dirty="0">
                <a:latin typeface="Times New Roman"/>
                <a:cs typeface="Times New Roman"/>
              </a:rPr>
              <a:t>computer. </a:t>
            </a:r>
            <a:r>
              <a:rPr sz="1450" spc="-10" dirty="0">
                <a:latin typeface="Times New Roman"/>
                <a:cs typeface="Times New Roman"/>
              </a:rPr>
              <a:t>Of course, you </a:t>
            </a:r>
            <a:r>
              <a:rPr sz="1450" spc="-15" dirty="0">
                <a:latin typeface="Times New Roman"/>
                <a:cs typeface="Times New Roman"/>
              </a:rPr>
              <a:t>can’t </a:t>
            </a:r>
            <a:r>
              <a:rPr sz="1450" spc="-10" dirty="0">
                <a:latin typeface="Times New Roman"/>
                <a:cs typeface="Times New Roman"/>
              </a:rPr>
              <a:t>do much PHP programming if you </a:t>
            </a:r>
            <a:r>
              <a:rPr sz="1450" spc="-15" dirty="0">
                <a:latin typeface="Times New Roman"/>
                <a:cs typeface="Times New Roman"/>
              </a:rPr>
              <a:t>don’t </a:t>
            </a:r>
            <a:r>
              <a:rPr sz="1450" spc="-10" dirty="0">
                <a:latin typeface="Times New Roman"/>
                <a:cs typeface="Times New Roman"/>
              </a:rPr>
              <a:t>have </a:t>
            </a:r>
            <a:r>
              <a:rPr sz="1450" spc="-50" dirty="0">
                <a:latin typeface="Times New Roman"/>
                <a:cs typeface="Times New Roman"/>
              </a:rPr>
              <a:t>PHP,  </a:t>
            </a:r>
            <a:r>
              <a:rPr sz="1450" spc="-10" dirty="0">
                <a:latin typeface="Times New Roman"/>
                <a:cs typeface="Times New Roman"/>
              </a:rPr>
              <a:t>so this is an important prerequisite to the rest </a:t>
            </a:r>
            <a:r>
              <a:rPr sz="1450" spc="-5" dirty="0">
                <a:latin typeface="Times New Roman"/>
                <a:cs typeface="Times New Roman"/>
              </a:rPr>
              <a:t>of </a:t>
            </a:r>
            <a:r>
              <a:rPr sz="1450" spc="-10" dirty="0">
                <a:latin typeface="Times New Roman"/>
                <a:cs typeface="Times New Roman"/>
              </a:rPr>
              <a:t>the</a:t>
            </a:r>
            <a:r>
              <a:rPr sz="1450" spc="45" dirty="0">
                <a:latin typeface="Times New Roman"/>
                <a:cs typeface="Times New Roman"/>
              </a:rPr>
              <a:t> </a:t>
            </a:r>
            <a:r>
              <a:rPr sz="1450" spc="-5" dirty="0">
                <a:latin typeface="Times New Roman"/>
                <a:cs typeface="Times New Roman"/>
              </a:rPr>
              <a:t>book.</a:t>
            </a:r>
            <a:endParaRPr sz="1450">
              <a:latin typeface="Times New Roman"/>
              <a:cs typeface="Times New Roman"/>
            </a:endParaRPr>
          </a:p>
          <a:p>
            <a:pPr marL="186055" marR="173355">
              <a:lnSpc>
                <a:spcPts val="1660"/>
              </a:lnSpc>
              <a:spcBef>
                <a:spcPts val="710"/>
              </a:spcBef>
            </a:pPr>
            <a:r>
              <a:rPr sz="1450" i="1" u="sng" spc="-15" dirty="0">
                <a:solidFill>
                  <a:srgbClr val="0000ED"/>
                </a:solidFill>
                <a:uFill>
                  <a:solidFill>
                    <a:srgbClr val="0000ED"/>
                  </a:solidFill>
                </a:uFill>
                <a:latin typeface="Times New Roman"/>
                <a:cs typeface="Times New Roman"/>
                <a:hlinkClick r:id="rId7" action="ppaction://hlinksldjump"/>
              </a:rPr>
              <a:t>Introduction </a:t>
            </a:r>
            <a:r>
              <a:rPr sz="1450" i="1" u="sng" spc="-10" dirty="0">
                <a:solidFill>
                  <a:srgbClr val="0000ED"/>
                </a:solidFill>
                <a:uFill>
                  <a:solidFill>
                    <a:srgbClr val="0000ED"/>
                  </a:solidFill>
                </a:uFill>
                <a:latin typeface="Times New Roman"/>
                <a:cs typeface="Times New Roman"/>
                <a:hlinkClick r:id="rId7" action="ppaction://hlinksldjump"/>
              </a:rPr>
              <a:t>to </a:t>
            </a:r>
            <a:r>
              <a:rPr sz="1450" i="1" u="sng" spc="-15" dirty="0">
                <a:solidFill>
                  <a:srgbClr val="0000ED"/>
                </a:solidFill>
                <a:uFill>
                  <a:solidFill>
                    <a:srgbClr val="0000ED"/>
                  </a:solidFill>
                </a:uFill>
                <a:latin typeface="Times New Roman"/>
                <a:cs typeface="Times New Roman"/>
                <a:hlinkClick r:id="rId7" action="ppaction://hlinksldjump"/>
              </a:rPr>
              <a:t>HTML</a:t>
            </a:r>
            <a:r>
              <a:rPr sz="1450" i="1" spc="-15" dirty="0">
                <a:solidFill>
                  <a:srgbClr val="0000ED"/>
                </a:solidFill>
                <a:latin typeface="Times New Roman"/>
                <a:cs typeface="Times New Roman"/>
                <a:hlinkClick r:id="rId7" action="ppaction://hlinksldjump"/>
              </a:rPr>
              <a:t> </a:t>
            </a:r>
            <a:r>
              <a:rPr sz="1450" spc="-10" dirty="0">
                <a:latin typeface="Times New Roman"/>
                <a:cs typeface="Times New Roman"/>
              </a:rPr>
              <a:t>lays the groundwork by discussing </a:t>
            </a:r>
            <a:r>
              <a:rPr sz="1450" spc="-15" dirty="0">
                <a:latin typeface="Times New Roman"/>
                <a:cs typeface="Times New Roman"/>
              </a:rPr>
              <a:t>HTML. </a:t>
            </a:r>
            <a:r>
              <a:rPr sz="1450" spc="-10" dirty="0">
                <a:latin typeface="Times New Roman"/>
                <a:cs typeface="Times New Roman"/>
              </a:rPr>
              <a:t>PHP is </a:t>
            </a:r>
            <a:r>
              <a:rPr sz="1450" spc="-5" dirty="0">
                <a:latin typeface="Times New Roman"/>
                <a:cs typeface="Times New Roman"/>
              </a:rPr>
              <a:t>a </a:t>
            </a:r>
            <a:r>
              <a:rPr sz="1450" spc="-10" dirty="0">
                <a:latin typeface="Times New Roman"/>
                <a:cs typeface="Times New Roman"/>
              </a:rPr>
              <a:t>language  that modifies and generates </a:t>
            </a:r>
            <a:r>
              <a:rPr sz="1450" spc="-15" dirty="0">
                <a:latin typeface="Times New Roman"/>
                <a:cs typeface="Times New Roman"/>
              </a:rPr>
              <a:t>HTML, </a:t>
            </a:r>
            <a:r>
              <a:rPr sz="1450" spc="-10" dirty="0">
                <a:latin typeface="Times New Roman"/>
                <a:cs typeface="Times New Roman"/>
              </a:rPr>
              <a:t>so you have to know </a:t>
            </a:r>
            <a:r>
              <a:rPr sz="1450" spc="-15" dirty="0">
                <a:latin typeface="Times New Roman"/>
                <a:cs typeface="Times New Roman"/>
              </a:rPr>
              <a:t>HTML </a:t>
            </a:r>
            <a:r>
              <a:rPr sz="1450" spc="-10" dirty="0">
                <a:latin typeface="Times New Roman"/>
                <a:cs typeface="Times New Roman"/>
              </a:rPr>
              <a:t>as the foundation for  using PHP to modify </a:t>
            </a:r>
            <a:r>
              <a:rPr sz="1450" spc="-15" dirty="0">
                <a:latin typeface="Times New Roman"/>
                <a:cs typeface="Times New Roman"/>
              </a:rPr>
              <a:t>HTML. </a:t>
            </a:r>
            <a:r>
              <a:rPr sz="1450" spc="-70" dirty="0">
                <a:latin typeface="Times New Roman"/>
                <a:cs typeface="Times New Roman"/>
              </a:rPr>
              <a:t>We </a:t>
            </a:r>
            <a:r>
              <a:rPr sz="1450" spc="-10" dirty="0">
                <a:latin typeface="Times New Roman"/>
                <a:cs typeface="Times New Roman"/>
              </a:rPr>
              <a:t>cover required and optional tags, plus enough extras  to get you</a:t>
            </a:r>
            <a:r>
              <a:rPr sz="1450" dirty="0">
                <a:latin typeface="Times New Roman"/>
                <a:cs typeface="Times New Roman"/>
              </a:rPr>
              <a:t> </a:t>
            </a:r>
            <a:r>
              <a:rPr sz="1450" spc="-10" dirty="0">
                <a:latin typeface="Times New Roman"/>
                <a:cs typeface="Times New Roman"/>
              </a:rPr>
              <a:t>going.</a:t>
            </a:r>
            <a:endParaRPr sz="1450">
              <a:latin typeface="Times New Roman"/>
              <a:cs typeface="Times New Roman"/>
            </a:endParaRPr>
          </a:p>
          <a:p>
            <a:pPr marL="186055" marR="256540">
              <a:lnSpc>
                <a:spcPts val="1660"/>
              </a:lnSpc>
              <a:spcBef>
                <a:spcPts val="705"/>
              </a:spcBef>
            </a:pPr>
            <a:r>
              <a:rPr sz="1450" i="1" u="sng" spc="-10" dirty="0">
                <a:solidFill>
                  <a:srgbClr val="0000ED"/>
                </a:solidFill>
                <a:uFill>
                  <a:solidFill>
                    <a:srgbClr val="0000ED"/>
                  </a:solidFill>
                </a:uFill>
                <a:latin typeface="Times New Roman"/>
                <a:cs typeface="Times New Roman"/>
                <a:hlinkClick r:id="rId8" action="ppaction://hlinksldjump"/>
              </a:rPr>
              <a:t>Basic </a:t>
            </a:r>
            <a:r>
              <a:rPr sz="1450" i="1" u="sng" spc="-15" dirty="0">
                <a:solidFill>
                  <a:srgbClr val="0000ED"/>
                </a:solidFill>
                <a:uFill>
                  <a:solidFill>
                    <a:srgbClr val="0000ED"/>
                  </a:solidFill>
                </a:uFill>
                <a:latin typeface="Times New Roman"/>
                <a:cs typeface="Times New Roman"/>
                <a:hlinkClick r:id="rId8" action="ppaction://hlinksldjump"/>
              </a:rPr>
              <a:t>PHP </a:t>
            </a:r>
            <a:r>
              <a:rPr sz="1450" i="1" u="sng" spc="-10" dirty="0">
                <a:solidFill>
                  <a:srgbClr val="0000ED"/>
                </a:solidFill>
                <a:uFill>
                  <a:solidFill>
                    <a:srgbClr val="0000ED"/>
                  </a:solidFill>
                </a:uFill>
                <a:latin typeface="Times New Roman"/>
                <a:cs typeface="Times New Roman"/>
                <a:hlinkClick r:id="rId8" action="ppaction://hlinksldjump"/>
              </a:rPr>
              <a:t>Syntax</a:t>
            </a:r>
            <a:r>
              <a:rPr sz="1450" i="1" spc="-10" dirty="0">
                <a:solidFill>
                  <a:srgbClr val="0000ED"/>
                </a:solidFill>
                <a:latin typeface="Times New Roman"/>
                <a:cs typeface="Times New Roman"/>
                <a:hlinkClick r:id="rId8" action="ppaction://hlinksldjump"/>
              </a:rPr>
              <a:t> </a:t>
            </a:r>
            <a:r>
              <a:rPr sz="1450" spc="-10" dirty="0">
                <a:latin typeface="Times New Roman"/>
                <a:cs typeface="Times New Roman"/>
              </a:rPr>
              <a:t>Introduces the language </a:t>
            </a:r>
            <a:r>
              <a:rPr sz="1450" spc="-5" dirty="0">
                <a:latin typeface="Times New Roman"/>
                <a:cs typeface="Times New Roman"/>
              </a:rPr>
              <a:t>of </a:t>
            </a:r>
            <a:r>
              <a:rPr sz="1450" spc="-50" dirty="0">
                <a:latin typeface="Times New Roman"/>
                <a:cs typeface="Times New Roman"/>
              </a:rPr>
              <a:t>PHP. </a:t>
            </a:r>
            <a:r>
              <a:rPr sz="1450" spc="-10" dirty="0">
                <a:latin typeface="Times New Roman"/>
                <a:cs typeface="Times New Roman"/>
              </a:rPr>
              <a:t>Here we show how to intersperse  PHP and </a:t>
            </a:r>
            <a:r>
              <a:rPr sz="1450" spc="-15" dirty="0">
                <a:latin typeface="Times New Roman"/>
                <a:cs typeface="Times New Roman"/>
              </a:rPr>
              <a:t>HTML </a:t>
            </a:r>
            <a:r>
              <a:rPr sz="1450" spc="-10" dirty="0">
                <a:latin typeface="Times New Roman"/>
                <a:cs typeface="Times New Roman"/>
              </a:rPr>
              <a:t>in the same file, and what to expect when you do</a:t>
            </a:r>
            <a:r>
              <a:rPr sz="1450" spc="-30" dirty="0">
                <a:latin typeface="Times New Roman"/>
                <a:cs typeface="Times New Roman"/>
              </a:rPr>
              <a:t> </a:t>
            </a:r>
            <a:r>
              <a:rPr sz="1450" spc="-10" dirty="0">
                <a:latin typeface="Times New Roman"/>
                <a:cs typeface="Times New Roman"/>
              </a:rPr>
              <a:t>so.</a:t>
            </a:r>
            <a:endParaRPr sz="1450">
              <a:latin typeface="Times New Roman"/>
              <a:cs typeface="Times New Roman"/>
            </a:endParaRPr>
          </a:p>
          <a:p>
            <a:pPr marL="186055" marR="407670" algn="just">
              <a:lnSpc>
                <a:spcPts val="1660"/>
              </a:lnSpc>
              <a:spcBef>
                <a:spcPts val="710"/>
              </a:spcBef>
            </a:pPr>
            <a:r>
              <a:rPr sz="1450" i="1" u="sng" spc="-10" dirty="0">
                <a:solidFill>
                  <a:srgbClr val="0000ED"/>
                </a:solidFill>
                <a:uFill>
                  <a:solidFill>
                    <a:srgbClr val="0000ED"/>
                  </a:solidFill>
                </a:uFill>
                <a:latin typeface="Times New Roman"/>
                <a:cs typeface="Times New Roman"/>
                <a:hlinkClick r:id="rId9" action="ppaction://hlinksldjump"/>
              </a:rPr>
              <a:t>Some Fun Right </a:t>
            </a:r>
            <a:r>
              <a:rPr sz="1450" i="1" u="sng" spc="-30" dirty="0">
                <a:solidFill>
                  <a:srgbClr val="0000ED"/>
                </a:solidFill>
                <a:uFill>
                  <a:solidFill>
                    <a:srgbClr val="0000ED"/>
                  </a:solidFill>
                </a:uFill>
                <a:latin typeface="Times New Roman"/>
                <a:cs typeface="Times New Roman"/>
                <a:hlinkClick r:id="rId9" action="ppaction://hlinksldjump"/>
              </a:rPr>
              <a:t>Away</a:t>
            </a:r>
            <a:r>
              <a:rPr sz="1450" i="1" spc="-30" dirty="0">
                <a:solidFill>
                  <a:srgbClr val="0000ED"/>
                </a:solidFill>
                <a:latin typeface="Times New Roman"/>
                <a:cs typeface="Times New Roman"/>
                <a:hlinkClick r:id="rId9" action="ppaction://hlinksldjump"/>
              </a:rPr>
              <a:t> </a:t>
            </a:r>
            <a:r>
              <a:rPr sz="1450" spc="-10" dirty="0">
                <a:latin typeface="Times New Roman"/>
                <a:cs typeface="Times New Roman"/>
              </a:rPr>
              <a:t>gives you </a:t>
            </a:r>
            <a:r>
              <a:rPr sz="1450" spc="-5" dirty="0">
                <a:latin typeface="Times New Roman"/>
                <a:cs typeface="Times New Roman"/>
              </a:rPr>
              <a:t>a </a:t>
            </a:r>
            <a:r>
              <a:rPr sz="1450" spc="-10" dirty="0">
                <a:latin typeface="Times New Roman"/>
                <a:cs typeface="Times New Roman"/>
              </a:rPr>
              <a:t>chance to try </a:t>
            </a:r>
            <a:r>
              <a:rPr sz="1450" spc="-5" dirty="0">
                <a:latin typeface="Times New Roman"/>
                <a:cs typeface="Times New Roman"/>
              </a:rPr>
              <a:t>out </a:t>
            </a:r>
            <a:r>
              <a:rPr sz="1450" spc="-10" dirty="0">
                <a:latin typeface="Times New Roman"/>
                <a:cs typeface="Times New Roman"/>
              </a:rPr>
              <a:t>some PHP before we go much  </a:t>
            </a:r>
            <a:r>
              <a:rPr sz="1450" spc="-15" dirty="0">
                <a:latin typeface="Times New Roman"/>
                <a:cs typeface="Times New Roman"/>
              </a:rPr>
              <a:t>further, </a:t>
            </a:r>
            <a:r>
              <a:rPr sz="1450" spc="-10" dirty="0">
                <a:latin typeface="Times New Roman"/>
                <a:cs typeface="Times New Roman"/>
              </a:rPr>
              <a:t>to give you an early sense </a:t>
            </a:r>
            <a:r>
              <a:rPr sz="1450" spc="-5" dirty="0">
                <a:latin typeface="Times New Roman"/>
                <a:cs typeface="Times New Roman"/>
              </a:rPr>
              <a:t>of </a:t>
            </a:r>
            <a:r>
              <a:rPr sz="1450" spc="-10" dirty="0">
                <a:latin typeface="Times New Roman"/>
                <a:cs typeface="Times New Roman"/>
              </a:rPr>
              <a:t>the joy you are going to experience when you  master it.</a:t>
            </a:r>
            <a:endParaRPr sz="1450">
              <a:latin typeface="Times New Roman"/>
              <a:cs typeface="Times New Roman"/>
            </a:endParaRPr>
          </a:p>
          <a:p>
            <a:pPr marL="186055" marR="19685" algn="just">
              <a:lnSpc>
                <a:spcPts val="1660"/>
              </a:lnSpc>
              <a:spcBef>
                <a:spcPts val="710"/>
              </a:spcBef>
            </a:pPr>
            <a:r>
              <a:rPr sz="1450" i="1" u="sng" spc="-10" dirty="0">
                <a:solidFill>
                  <a:srgbClr val="0000ED"/>
                </a:solidFill>
                <a:uFill>
                  <a:solidFill>
                    <a:srgbClr val="0000ED"/>
                  </a:solidFill>
                </a:uFill>
                <a:latin typeface="Times New Roman"/>
                <a:cs typeface="Times New Roman"/>
                <a:hlinkClick r:id="rId10" action="ppaction://hlinksldjump"/>
              </a:rPr>
              <a:t>Editors and Staying </a:t>
            </a:r>
            <a:r>
              <a:rPr sz="1450" i="1" u="sng" spc="-15" dirty="0">
                <a:solidFill>
                  <a:srgbClr val="0000ED"/>
                </a:solidFill>
                <a:uFill>
                  <a:solidFill>
                    <a:srgbClr val="0000ED"/>
                  </a:solidFill>
                </a:uFill>
                <a:latin typeface="Times New Roman"/>
                <a:cs typeface="Times New Roman"/>
                <a:hlinkClick r:id="rId10" action="ppaction://hlinksldjump"/>
              </a:rPr>
              <a:t>Organized</a:t>
            </a:r>
            <a:r>
              <a:rPr sz="1450" i="1" spc="-15" dirty="0">
                <a:solidFill>
                  <a:srgbClr val="0000ED"/>
                </a:solidFill>
                <a:latin typeface="Times New Roman"/>
                <a:cs typeface="Times New Roman"/>
                <a:hlinkClick r:id="rId10" action="ppaction://hlinksldjump"/>
              </a:rPr>
              <a:t> </a:t>
            </a:r>
            <a:r>
              <a:rPr sz="1450" spc="-10" dirty="0">
                <a:latin typeface="Times New Roman"/>
                <a:cs typeface="Times New Roman"/>
              </a:rPr>
              <a:t>talks about how to actually edit </a:t>
            </a:r>
            <a:r>
              <a:rPr sz="1450" spc="-5" dirty="0">
                <a:latin typeface="Times New Roman"/>
                <a:cs typeface="Times New Roman"/>
              </a:rPr>
              <a:t>a </a:t>
            </a:r>
            <a:r>
              <a:rPr sz="1450" spc="-10" dirty="0">
                <a:latin typeface="Times New Roman"/>
                <a:cs typeface="Times New Roman"/>
              </a:rPr>
              <a:t>PHP file, and guides  readers toward some </a:t>
            </a:r>
            <a:r>
              <a:rPr sz="1450" spc="-5" dirty="0">
                <a:latin typeface="Times New Roman"/>
                <a:cs typeface="Times New Roman"/>
              </a:rPr>
              <a:t>of </a:t>
            </a:r>
            <a:r>
              <a:rPr sz="1450" spc="-10" dirty="0">
                <a:latin typeface="Times New Roman"/>
                <a:cs typeface="Times New Roman"/>
              </a:rPr>
              <a:t>the tools available to make editing </a:t>
            </a:r>
            <a:r>
              <a:rPr sz="1450" spc="-30" dirty="0">
                <a:latin typeface="Times New Roman"/>
                <a:cs typeface="Times New Roman"/>
              </a:rPr>
              <a:t>easy. </a:t>
            </a:r>
            <a:r>
              <a:rPr sz="1450" spc="-10" dirty="0">
                <a:latin typeface="Times New Roman"/>
                <a:cs typeface="Times New Roman"/>
              </a:rPr>
              <a:t>Also, staying</a:t>
            </a:r>
            <a:r>
              <a:rPr sz="1450" spc="180" dirty="0">
                <a:latin typeface="Times New Roman"/>
                <a:cs typeface="Times New Roman"/>
              </a:rPr>
              <a:t> </a:t>
            </a:r>
            <a:r>
              <a:rPr sz="1450" spc="-15" dirty="0">
                <a:latin typeface="Times New Roman"/>
                <a:cs typeface="Times New Roman"/>
              </a:rPr>
              <a:t>organized</a:t>
            </a:r>
            <a:endParaRPr sz="1450">
              <a:latin typeface="Times New Roman"/>
              <a:cs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7937" y="448167"/>
            <a:ext cx="5384125" cy="33200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87937" y="3841434"/>
            <a:ext cx="5384125" cy="356704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0881" y="7801771"/>
            <a:ext cx="1042088" cy="228656"/>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8090897"/>
            <a:ext cx="429260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1 </a:t>
            </a:r>
            <a:r>
              <a:rPr sz="1450" spc="-10" dirty="0">
                <a:latin typeface="Times New Roman"/>
                <a:cs typeface="Times New Roman"/>
              </a:rPr>
              <a:t>is the opening &lt;html&gt; (which is closed on line</a:t>
            </a:r>
            <a:r>
              <a:rPr sz="1450" spc="80" dirty="0">
                <a:latin typeface="Times New Roman"/>
                <a:cs typeface="Times New Roman"/>
              </a:rPr>
              <a:t> </a:t>
            </a:r>
            <a:r>
              <a:rPr sz="1450" spc="-10" dirty="0">
                <a:latin typeface="Times New Roman"/>
                <a:cs typeface="Times New Roman"/>
              </a:rPr>
              <a:t>53).</a:t>
            </a:r>
            <a:endParaRPr sz="1450">
              <a:latin typeface="Times New Roman"/>
              <a:cs typeface="Times New Roman"/>
            </a:endParaRPr>
          </a:p>
        </p:txBody>
      </p:sp>
      <p:sp>
        <p:nvSpPr>
          <p:cNvPr id="6" name="object 6"/>
          <p:cNvSpPr/>
          <p:nvPr/>
        </p:nvSpPr>
        <p:spPr>
          <a:xfrm>
            <a:off x="630881" y="8423717"/>
            <a:ext cx="2751480" cy="62194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0881" y="9438953"/>
            <a:ext cx="4534000" cy="219510"/>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618181" y="9106134"/>
            <a:ext cx="6329680" cy="106807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Lines 2 – 4 </a:t>
            </a:r>
            <a:r>
              <a:rPr sz="1450" spc="-10" dirty="0">
                <a:latin typeface="Times New Roman"/>
                <a:cs typeface="Times New Roman"/>
              </a:rPr>
              <a:t>constitute the Head tag, while line 3 sets the page</a:t>
            </a:r>
            <a:r>
              <a:rPr sz="1450" spc="75" dirty="0">
                <a:latin typeface="Times New Roman"/>
                <a:cs typeface="Times New Roman"/>
              </a:rPr>
              <a:t> </a:t>
            </a:r>
            <a:r>
              <a:rPr sz="1450" spc="-10" dirty="0">
                <a:latin typeface="Times New Roman"/>
                <a:cs typeface="Times New Roman"/>
              </a:rPr>
              <a:t>title.</a:t>
            </a:r>
            <a:endParaRPr sz="1450">
              <a:latin typeface="Times New Roman"/>
              <a:cs typeface="Times New Roman"/>
            </a:endParaRPr>
          </a:p>
          <a:p>
            <a:pPr>
              <a:lnSpc>
                <a:spcPct val="100000"/>
              </a:lnSpc>
            </a:pPr>
            <a:endParaRPr sz="1600">
              <a:latin typeface="Times New Roman"/>
              <a:cs typeface="Times New Roman"/>
            </a:endParaRPr>
          </a:p>
          <a:p>
            <a:pPr marL="12700" marR="5080">
              <a:lnSpc>
                <a:spcPts val="1660"/>
              </a:lnSpc>
              <a:spcBef>
                <a:spcPts val="1365"/>
              </a:spcBef>
            </a:pPr>
            <a:r>
              <a:rPr sz="1450" b="1" spc="-10" dirty="0">
                <a:latin typeface="Times New Roman"/>
                <a:cs typeface="Times New Roman"/>
              </a:rPr>
              <a:t>Line 5 </a:t>
            </a:r>
            <a:r>
              <a:rPr sz="1450" spc="-10" dirty="0">
                <a:latin typeface="Times New Roman"/>
                <a:cs typeface="Times New Roman"/>
              </a:rPr>
              <a:t>opens the body tag (which is closed on line 52). Note that we used the optional  parameter to set the background and text</a:t>
            </a:r>
            <a:r>
              <a:rPr sz="1450" spc="25" dirty="0">
                <a:latin typeface="Times New Roman"/>
                <a:cs typeface="Times New Roman"/>
              </a:rPr>
              <a:t> </a:t>
            </a:r>
            <a:r>
              <a:rPr sz="1450" spc="-10" dirty="0">
                <a:latin typeface="Times New Roman"/>
                <a:cs typeface="Times New Roman"/>
              </a:rPr>
              <a:t>colors.</a:t>
            </a:r>
            <a:endParaRPr sz="1450">
              <a:latin typeface="Times New Roman"/>
              <a:cs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895830" cy="21036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956804"/>
            <a:ext cx="638302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7 </a:t>
            </a:r>
            <a:r>
              <a:rPr sz="1450" spc="-10" dirty="0">
                <a:latin typeface="Times New Roman"/>
                <a:cs typeface="Times New Roman"/>
              </a:rPr>
              <a:t>is the opening &lt;php&gt; tag, to signify that the text that follows is code rather than  </a:t>
            </a:r>
            <a:r>
              <a:rPr sz="1450" spc="-15" dirty="0">
                <a:latin typeface="Times New Roman"/>
                <a:cs typeface="Times New Roman"/>
              </a:rPr>
              <a:t>HTML.</a:t>
            </a:r>
            <a:endParaRPr sz="1450">
              <a:latin typeface="Times New Roman"/>
              <a:cs typeface="Times New Roman"/>
            </a:endParaRPr>
          </a:p>
        </p:txBody>
      </p:sp>
      <p:sp>
        <p:nvSpPr>
          <p:cNvPr id="4" name="object 4"/>
          <p:cNvSpPr/>
          <p:nvPr/>
        </p:nvSpPr>
        <p:spPr>
          <a:xfrm>
            <a:off x="630881" y="1499988"/>
            <a:ext cx="5256149" cy="41158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2200698"/>
            <a:ext cx="6447155"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8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a:t>
            </a:r>
            <a:r>
              <a:rPr sz="1450" spc="-60" dirty="0">
                <a:latin typeface="Times New Roman"/>
                <a:cs typeface="Times New Roman"/>
              </a:rPr>
              <a:t>You </a:t>
            </a:r>
            <a:r>
              <a:rPr sz="1450" spc="-10" dirty="0">
                <a:latin typeface="Times New Roman"/>
                <a:cs typeface="Times New Roman"/>
              </a:rPr>
              <a:t>can never have too many comments in </a:t>
            </a:r>
            <a:r>
              <a:rPr sz="1450" spc="-5" dirty="0">
                <a:latin typeface="Times New Roman"/>
                <a:cs typeface="Times New Roman"/>
              </a:rPr>
              <a:t>your </a:t>
            </a:r>
            <a:r>
              <a:rPr sz="1450" spc="-10" dirty="0">
                <a:latin typeface="Times New Roman"/>
                <a:cs typeface="Times New Roman"/>
              </a:rPr>
              <a:t>code. Get in the  habit early </a:t>
            </a:r>
            <a:r>
              <a:rPr sz="1450" spc="-5" dirty="0">
                <a:latin typeface="Times New Roman"/>
                <a:cs typeface="Times New Roman"/>
              </a:rPr>
              <a:t>of </a:t>
            </a:r>
            <a:r>
              <a:rPr sz="1450" spc="-10" dirty="0">
                <a:latin typeface="Times New Roman"/>
                <a:cs typeface="Times New Roman"/>
              </a:rPr>
              <a:t>over-commenting </a:t>
            </a:r>
            <a:r>
              <a:rPr sz="1450" spc="-5" dirty="0">
                <a:latin typeface="Times New Roman"/>
                <a:cs typeface="Times New Roman"/>
              </a:rPr>
              <a:t>your </a:t>
            </a:r>
            <a:r>
              <a:rPr sz="1450" spc="-10" dirty="0">
                <a:latin typeface="Times New Roman"/>
                <a:cs typeface="Times New Roman"/>
              </a:rPr>
              <a:t>code. </a:t>
            </a:r>
            <a:r>
              <a:rPr sz="1450" spc="-5" dirty="0">
                <a:latin typeface="Times New Roman"/>
                <a:cs typeface="Times New Roman"/>
              </a:rPr>
              <a:t>I </a:t>
            </a:r>
            <a:r>
              <a:rPr sz="1450" spc="-10" dirty="0">
                <a:latin typeface="Times New Roman"/>
                <a:cs typeface="Times New Roman"/>
              </a:rPr>
              <a:t>have never heard anyone complain that the  code they were trying to figure </a:t>
            </a:r>
            <a:r>
              <a:rPr sz="1450" spc="-5" dirty="0">
                <a:latin typeface="Times New Roman"/>
                <a:cs typeface="Times New Roman"/>
              </a:rPr>
              <a:t>out </a:t>
            </a:r>
            <a:r>
              <a:rPr sz="1450" spc="-10" dirty="0">
                <a:latin typeface="Times New Roman"/>
                <a:cs typeface="Times New Roman"/>
              </a:rPr>
              <a:t>had “too many” comments distracting from the  elegance </a:t>
            </a:r>
            <a:r>
              <a:rPr sz="1450" spc="-5" dirty="0">
                <a:latin typeface="Times New Roman"/>
                <a:cs typeface="Times New Roman"/>
              </a:rPr>
              <a:t>of </a:t>
            </a:r>
            <a:r>
              <a:rPr sz="1450" spc="-10" dirty="0">
                <a:latin typeface="Times New Roman"/>
                <a:cs typeface="Times New Roman"/>
              </a:rPr>
              <a:t>the</a:t>
            </a:r>
            <a:r>
              <a:rPr sz="1450" spc="-5" dirty="0">
                <a:latin typeface="Times New Roman"/>
                <a:cs typeface="Times New Roman"/>
              </a:rPr>
              <a:t> </a:t>
            </a:r>
            <a:r>
              <a:rPr sz="1450" spc="-10" dirty="0">
                <a:latin typeface="Times New Roman"/>
                <a:cs typeface="Times New Roman"/>
              </a:rPr>
              <a:t>logic.</a:t>
            </a:r>
            <a:endParaRPr sz="1450">
              <a:latin typeface="Times New Roman"/>
              <a:cs typeface="Times New Roman"/>
            </a:endParaRPr>
          </a:p>
        </p:txBody>
      </p:sp>
      <p:sp>
        <p:nvSpPr>
          <p:cNvPr id="6" name="object 6"/>
          <p:cNvSpPr/>
          <p:nvPr/>
        </p:nvSpPr>
        <p:spPr>
          <a:xfrm>
            <a:off x="630881" y="3164610"/>
            <a:ext cx="3574181" cy="850603"/>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4313486"/>
            <a:ext cx="6426200" cy="2230120"/>
          </a:xfrm>
          <a:prstGeom prst="rect">
            <a:avLst/>
          </a:prstGeom>
        </p:spPr>
        <p:txBody>
          <a:bodyPr vert="horz" wrap="square" lIns="0" tIns="11430" rIns="0" bIns="0" rtlCol="0">
            <a:spAutoFit/>
          </a:bodyPr>
          <a:lstStyle/>
          <a:p>
            <a:pPr marL="12700">
              <a:lnSpc>
                <a:spcPts val="1700"/>
              </a:lnSpc>
              <a:spcBef>
                <a:spcPts val="90"/>
              </a:spcBef>
            </a:pPr>
            <a:r>
              <a:rPr sz="1450" b="1" spc="-10" dirty="0">
                <a:latin typeface="Times New Roman"/>
                <a:cs typeface="Times New Roman"/>
              </a:rPr>
              <a:t>Lines 10 – 13 </a:t>
            </a:r>
            <a:r>
              <a:rPr sz="1450" spc="-10" dirty="0">
                <a:latin typeface="Times New Roman"/>
                <a:cs typeface="Times New Roman"/>
              </a:rPr>
              <a:t>get the values that were on the form and assign them to variables in</a:t>
            </a:r>
            <a:r>
              <a:rPr sz="1450" spc="170" dirty="0">
                <a:latin typeface="Times New Roman"/>
                <a:cs typeface="Times New Roman"/>
              </a:rPr>
              <a:t> </a:t>
            </a:r>
            <a:r>
              <a:rPr sz="1450" spc="-50" dirty="0">
                <a:latin typeface="Times New Roman"/>
                <a:cs typeface="Times New Roman"/>
              </a:rPr>
              <a:t>PHP.</a:t>
            </a:r>
            <a:endParaRPr sz="1450">
              <a:latin typeface="Times New Roman"/>
              <a:cs typeface="Times New Roman"/>
            </a:endParaRPr>
          </a:p>
          <a:p>
            <a:pPr marL="12700" marR="212090">
              <a:lnSpc>
                <a:spcPts val="1660"/>
              </a:lnSpc>
              <a:spcBef>
                <a:spcPts val="80"/>
              </a:spcBef>
            </a:pPr>
            <a:r>
              <a:rPr sz="1450" spc="-10" dirty="0">
                <a:latin typeface="Times New Roman"/>
                <a:cs typeface="Times New Roman"/>
              </a:rPr>
              <a:t>$_REQUEST is </a:t>
            </a:r>
            <a:r>
              <a:rPr sz="1450" spc="-5" dirty="0">
                <a:latin typeface="Times New Roman"/>
                <a:cs typeface="Times New Roman"/>
              </a:rPr>
              <a:t>a </a:t>
            </a:r>
            <a:r>
              <a:rPr sz="1450" spc="-10" dirty="0">
                <a:latin typeface="Times New Roman"/>
                <a:cs typeface="Times New Roman"/>
              </a:rPr>
              <a:t>special variable that is used to collect data after submitting </a:t>
            </a:r>
            <a:r>
              <a:rPr sz="1450" spc="-15" dirty="0">
                <a:latin typeface="Times New Roman"/>
                <a:cs typeface="Times New Roman"/>
              </a:rPr>
              <a:t>HTML  </a:t>
            </a:r>
            <a:r>
              <a:rPr sz="1450" spc="-10" dirty="0">
                <a:latin typeface="Times New Roman"/>
                <a:cs typeface="Times New Roman"/>
              </a:rPr>
              <a:t>forms. </a:t>
            </a:r>
            <a:r>
              <a:rPr sz="1450" spc="-60" dirty="0">
                <a:latin typeface="Times New Roman"/>
                <a:cs typeface="Times New Roman"/>
              </a:rPr>
              <a:t>You </a:t>
            </a:r>
            <a:r>
              <a:rPr sz="1450" spc="-10" dirty="0">
                <a:latin typeface="Times New Roman"/>
                <a:cs typeface="Times New Roman"/>
              </a:rPr>
              <a:t>follow it with the name </a:t>
            </a:r>
            <a:r>
              <a:rPr sz="1450" spc="-5" dirty="0">
                <a:latin typeface="Times New Roman"/>
                <a:cs typeface="Times New Roman"/>
              </a:rPr>
              <a:t>of </a:t>
            </a:r>
            <a:r>
              <a:rPr sz="1450" spc="-10" dirty="0">
                <a:latin typeface="Times New Roman"/>
                <a:cs typeface="Times New Roman"/>
              </a:rPr>
              <a:t>the field on the </a:t>
            </a:r>
            <a:r>
              <a:rPr sz="1450" spc="-15" dirty="0">
                <a:latin typeface="Times New Roman"/>
                <a:cs typeface="Times New Roman"/>
              </a:rPr>
              <a:t>HTML </a:t>
            </a:r>
            <a:r>
              <a:rPr sz="1450" spc="-10" dirty="0">
                <a:latin typeface="Times New Roman"/>
                <a:cs typeface="Times New Roman"/>
              </a:rPr>
              <a:t>form that you want to  retrieve.</a:t>
            </a:r>
            <a:endParaRPr sz="1450">
              <a:latin typeface="Times New Roman"/>
              <a:cs typeface="Times New Roman"/>
            </a:endParaRPr>
          </a:p>
          <a:p>
            <a:pPr marL="12700" marR="26034">
              <a:lnSpc>
                <a:spcPts val="1660"/>
              </a:lnSpc>
              <a:spcBef>
                <a:spcPts val="710"/>
              </a:spcBef>
            </a:pPr>
            <a:r>
              <a:rPr sz="1450" spc="-10" dirty="0">
                <a:latin typeface="Times New Roman"/>
                <a:cs typeface="Times New Roman"/>
              </a:rPr>
              <a:t>A number </a:t>
            </a:r>
            <a:r>
              <a:rPr sz="1450" spc="-5" dirty="0">
                <a:latin typeface="Times New Roman"/>
                <a:cs typeface="Times New Roman"/>
              </a:rPr>
              <a:t>of </a:t>
            </a:r>
            <a:r>
              <a:rPr sz="1450" spc="-10" dirty="0">
                <a:latin typeface="Times New Roman"/>
                <a:cs typeface="Times New Roman"/>
              </a:rPr>
              <a:t>readers </a:t>
            </a:r>
            <a:r>
              <a:rPr sz="1450" spc="-5" dirty="0">
                <a:latin typeface="Times New Roman"/>
                <a:cs typeface="Times New Roman"/>
              </a:rPr>
              <a:t>of </a:t>
            </a:r>
            <a:r>
              <a:rPr sz="1450" spc="-10" dirty="0">
                <a:latin typeface="Times New Roman"/>
                <a:cs typeface="Times New Roman"/>
              </a:rPr>
              <a:t>the first edition </a:t>
            </a:r>
            <a:r>
              <a:rPr sz="1450" spc="-5" dirty="0">
                <a:latin typeface="Times New Roman"/>
                <a:cs typeface="Times New Roman"/>
              </a:rPr>
              <a:t>of </a:t>
            </a:r>
            <a:r>
              <a:rPr sz="1450" spc="-10" dirty="0">
                <a:latin typeface="Times New Roman"/>
                <a:cs typeface="Times New Roman"/>
              </a:rPr>
              <a:t>this book have commented that you should  </a:t>
            </a:r>
            <a:r>
              <a:rPr sz="1450" b="1" spc="-10" dirty="0">
                <a:latin typeface="Times New Roman"/>
                <a:cs typeface="Times New Roman"/>
              </a:rPr>
              <a:t>never </a:t>
            </a:r>
            <a:r>
              <a:rPr sz="1450" spc="-10" dirty="0">
                <a:latin typeface="Times New Roman"/>
                <a:cs typeface="Times New Roman"/>
              </a:rPr>
              <a:t>trust the information that users give </a:t>
            </a:r>
            <a:r>
              <a:rPr sz="1450" spc="-5" dirty="0">
                <a:latin typeface="Times New Roman"/>
                <a:cs typeface="Times New Roman"/>
              </a:rPr>
              <a:t>you, </a:t>
            </a:r>
            <a:r>
              <a:rPr sz="1450" spc="-10" dirty="0">
                <a:latin typeface="Times New Roman"/>
                <a:cs typeface="Times New Roman"/>
              </a:rPr>
              <a:t>even in </a:t>
            </a:r>
            <a:r>
              <a:rPr sz="1450" spc="-5" dirty="0">
                <a:latin typeface="Times New Roman"/>
                <a:cs typeface="Times New Roman"/>
              </a:rPr>
              <a:t>a </a:t>
            </a:r>
            <a:r>
              <a:rPr sz="1450" spc="-10" dirty="0">
                <a:latin typeface="Times New Roman"/>
                <a:cs typeface="Times New Roman"/>
              </a:rPr>
              <a:t>corporate application like this  one,where the users are generally trusted. So </a:t>
            </a:r>
            <a:r>
              <a:rPr sz="1450" spc="-5" dirty="0">
                <a:latin typeface="Times New Roman"/>
                <a:cs typeface="Times New Roman"/>
              </a:rPr>
              <a:t>a </a:t>
            </a:r>
            <a:r>
              <a:rPr sz="1450" spc="-10" dirty="0">
                <a:latin typeface="Times New Roman"/>
                <a:cs typeface="Times New Roman"/>
              </a:rPr>
              <a:t>safer way to acheive what we did above  would </a:t>
            </a:r>
            <a:r>
              <a:rPr sz="1450" spc="-5" dirty="0">
                <a:latin typeface="Times New Roman"/>
                <a:cs typeface="Times New Roman"/>
              </a:rPr>
              <a:t>be </a:t>
            </a:r>
            <a:r>
              <a:rPr sz="1450" spc="-10" dirty="0">
                <a:latin typeface="Times New Roman"/>
                <a:cs typeface="Times New Roman"/>
              </a:rPr>
              <a:t>to use the PHP function called </a:t>
            </a:r>
            <a:r>
              <a:rPr sz="1450" b="1" spc="-10" dirty="0">
                <a:latin typeface="Times New Roman"/>
                <a:cs typeface="Times New Roman"/>
              </a:rPr>
              <a:t>mysql_real_escape_string </a:t>
            </a:r>
            <a:r>
              <a:rPr sz="1450" spc="-10" dirty="0">
                <a:latin typeface="Times New Roman"/>
                <a:cs typeface="Times New Roman"/>
              </a:rPr>
              <a:t>to strip </a:t>
            </a:r>
            <a:r>
              <a:rPr sz="1450" spc="-5" dirty="0">
                <a:latin typeface="Times New Roman"/>
                <a:cs typeface="Times New Roman"/>
              </a:rPr>
              <a:t>out  </a:t>
            </a:r>
            <a:r>
              <a:rPr sz="1450" spc="-10" dirty="0">
                <a:latin typeface="Times New Roman"/>
                <a:cs typeface="Times New Roman"/>
              </a:rPr>
              <a:t>anything dangerous that users might try to </a:t>
            </a:r>
            <a:r>
              <a:rPr sz="1450" spc="-25" dirty="0">
                <a:latin typeface="Times New Roman"/>
                <a:cs typeface="Times New Roman"/>
              </a:rPr>
              <a:t>enter. </a:t>
            </a:r>
            <a:r>
              <a:rPr sz="1450" spc="-10" dirty="0">
                <a:latin typeface="Times New Roman"/>
                <a:cs typeface="Times New Roman"/>
              </a:rPr>
              <a:t>For instance, $Make =  mysql_real_escape_string($_POST[‘Make’]);</a:t>
            </a:r>
            <a:endParaRPr sz="1450">
              <a:latin typeface="Times New Roman"/>
              <a:cs typeface="Times New Roman"/>
            </a:endParaRPr>
          </a:p>
        </p:txBody>
      </p:sp>
      <p:sp>
        <p:nvSpPr>
          <p:cNvPr id="8" name="object 8"/>
          <p:cNvSpPr/>
          <p:nvPr/>
        </p:nvSpPr>
        <p:spPr>
          <a:xfrm>
            <a:off x="630881" y="6631047"/>
            <a:ext cx="5073327" cy="79572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30881" y="7518236"/>
            <a:ext cx="4890504" cy="237803"/>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8181" y="8045166"/>
            <a:ext cx="323850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15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Comments are</a:t>
            </a:r>
            <a:r>
              <a:rPr sz="1450" spc="-25" dirty="0">
                <a:latin typeface="Times New Roman"/>
                <a:cs typeface="Times New Roman"/>
              </a:rPr>
              <a:t> </a:t>
            </a:r>
            <a:r>
              <a:rPr sz="1450" spc="-5" dirty="0">
                <a:latin typeface="Times New Roman"/>
                <a:cs typeface="Times New Roman"/>
              </a:rPr>
              <a:t>good.</a:t>
            </a:r>
            <a:endParaRPr sz="1450">
              <a:latin typeface="Times New Roman"/>
              <a:cs typeface="Times New Roman"/>
            </a:endParaRPr>
          </a:p>
        </p:txBody>
      </p:sp>
      <p:sp>
        <p:nvSpPr>
          <p:cNvPr id="11" name="object 11"/>
          <p:cNvSpPr/>
          <p:nvPr/>
        </p:nvSpPr>
        <p:spPr>
          <a:xfrm>
            <a:off x="630881" y="8377986"/>
            <a:ext cx="3583322" cy="1710353"/>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673270"/>
            <a:ext cx="6431280"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17 – 24 </a:t>
            </a:r>
            <a:r>
              <a:rPr sz="1450" spc="-10" dirty="0">
                <a:latin typeface="Times New Roman"/>
                <a:cs typeface="Times New Roman"/>
              </a:rPr>
              <a:t>build </a:t>
            </a:r>
            <a:r>
              <a:rPr sz="1450" spc="-5" dirty="0">
                <a:latin typeface="Times New Roman"/>
                <a:cs typeface="Times New Roman"/>
              </a:rPr>
              <a:t>a </a:t>
            </a:r>
            <a:r>
              <a:rPr sz="1450" spc="-10" dirty="0">
                <a:latin typeface="Times New Roman"/>
                <a:cs typeface="Times New Roman"/>
              </a:rPr>
              <a:t>SQL </a:t>
            </a:r>
            <a:r>
              <a:rPr sz="1450" spc="-25" dirty="0">
                <a:latin typeface="Times New Roman"/>
                <a:cs typeface="Times New Roman"/>
              </a:rPr>
              <a:t>INSERT </a:t>
            </a:r>
            <a:r>
              <a:rPr sz="1450" spc="-10" dirty="0">
                <a:latin typeface="Times New Roman"/>
                <a:cs typeface="Times New Roman"/>
              </a:rPr>
              <a:t>command. It could have been all on </a:t>
            </a:r>
            <a:r>
              <a:rPr sz="1450" spc="-5" dirty="0">
                <a:latin typeface="Times New Roman"/>
                <a:cs typeface="Times New Roman"/>
              </a:rPr>
              <a:t>one </a:t>
            </a:r>
            <a:r>
              <a:rPr sz="1450" spc="-10" dirty="0">
                <a:latin typeface="Times New Roman"/>
                <a:cs typeface="Times New Roman"/>
              </a:rPr>
              <a:t>line, </a:t>
            </a:r>
            <a:r>
              <a:rPr sz="1450" spc="-5" dirty="0">
                <a:latin typeface="Times New Roman"/>
                <a:cs typeface="Times New Roman"/>
              </a:rPr>
              <a:t>but </a:t>
            </a:r>
            <a:r>
              <a:rPr sz="1450" spc="-10" dirty="0">
                <a:latin typeface="Times New Roman"/>
                <a:cs typeface="Times New Roman"/>
              </a:rPr>
              <a:t>it  is easier to read this </a:t>
            </a:r>
            <a:r>
              <a:rPr sz="1450" spc="-35" dirty="0">
                <a:latin typeface="Times New Roman"/>
                <a:cs typeface="Times New Roman"/>
              </a:rPr>
              <a:t>way. </a:t>
            </a:r>
            <a:r>
              <a:rPr sz="1450" spc="-10" dirty="0">
                <a:latin typeface="Times New Roman"/>
                <a:cs typeface="Times New Roman"/>
              </a:rPr>
              <a:t>Notice that the variables $VIN, $Make, $Model, and $Price  are </a:t>
            </a:r>
            <a:r>
              <a:rPr sz="1450" spc="-5" dirty="0">
                <a:latin typeface="Times New Roman"/>
                <a:cs typeface="Times New Roman"/>
              </a:rPr>
              <a:t>put </a:t>
            </a:r>
            <a:r>
              <a:rPr sz="1450" spc="-10" dirty="0">
                <a:latin typeface="Times New Roman"/>
                <a:cs typeface="Times New Roman"/>
              </a:rPr>
              <a:t>into the formula as they are. </a:t>
            </a:r>
            <a:r>
              <a:rPr sz="1450" spc="-20" dirty="0">
                <a:latin typeface="Times New Roman"/>
                <a:cs typeface="Times New Roman"/>
              </a:rPr>
              <a:t>Later, </a:t>
            </a:r>
            <a:r>
              <a:rPr sz="1450" spc="-10" dirty="0">
                <a:latin typeface="Times New Roman"/>
                <a:cs typeface="Times New Roman"/>
              </a:rPr>
              <a:t>when the code is actually executed, PHP will  substitute the variable names with their actual</a:t>
            </a:r>
            <a:r>
              <a:rPr sz="1450" spc="25" dirty="0">
                <a:latin typeface="Times New Roman"/>
                <a:cs typeface="Times New Roman"/>
              </a:rPr>
              <a:t> </a:t>
            </a:r>
            <a:r>
              <a:rPr sz="1450" spc="-10" dirty="0">
                <a:latin typeface="Times New Roman"/>
                <a:cs typeface="Times New Roman"/>
              </a:rPr>
              <a:t>values.</a:t>
            </a:r>
            <a:endParaRPr sz="1450">
              <a:latin typeface="Times New Roman"/>
              <a:cs typeface="Times New Roman"/>
            </a:endParaRPr>
          </a:p>
        </p:txBody>
      </p:sp>
      <p:sp>
        <p:nvSpPr>
          <p:cNvPr id="3" name="object 3"/>
          <p:cNvSpPr/>
          <p:nvPr/>
        </p:nvSpPr>
        <p:spPr>
          <a:xfrm>
            <a:off x="630881" y="1637182"/>
            <a:ext cx="4597988" cy="2469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182405"/>
            <a:ext cx="323850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26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Comments are</a:t>
            </a:r>
            <a:r>
              <a:rPr sz="1450" spc="-25" dirty="0">
                <a:latin typeface="Times New Roman"/>
                <a:cs typeface="Times New Roman"/>
              </a:rPr>
              <a:t> </a:t>
            </a:r>
            <a:r>
              <a:rPr sz="1450" spc="-5" dirty="0">
                <a:latin typeface="Times New Roman"/>
                <a:cs typeface="Times New Roman"/>
              </a:rPr>
              <a:t>good.</a:t>
            </a:r>
            <a:endParaRPr sz="1450">
              <a:latin typeface="Times New Roman"/>
              <a:cs typeface="Times New Roman"/>
            </a:endParaRPr>
          </a:p>
        </p:txBody>
      </p:sp>
      <p:sp>
        <p:nvSpPr>
          <p:cNvPr id="5" name="object 5"/>
          <p:cNvSpPr/>
          <p:nvPr/>
        </p:nvSpPr>
        <p:spPr>
          <a:xfrm>
            <a:off x="630881" y="2515224"/>
            <a:ext cx="2541234" cy="23780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3042155"/>
            <a:ext cx="6494780" cy="108648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27 </a:t>
            </a:r>
            <a:r>
              <a:rPr sz="1450" spc="-10" dirty="0">
                <a:latin typeface="Times New Roman"/>
                <a:cs typeface="Times New Roman"/>
              </a:rPr>
              <a:t>writes the SQL statement </a:t>
            </a:r>
            <a:r>
              <a:rPr sz="1450" spc="-5" dirty="0">
                <a:latin typeface="Times New Roman"/>
                <a:cs typeface="Times New Roman"/>
              </a:rPr>
              <a:t>out </a:t>
            </a:r>
            <a:r>
              <a:rPr sz="1450" spc="-10" dirty="0">
                <a:latin typeface="Times New Roman"/>
                <a:cs typeface="Times New Roman"/>
              </a:rPr>
              <a:t>to the </a:t>
            </a:r>
            <a:r>
              <a:rPr sz="1450" spc="-15" dirty="0">
                <a:latin typeface="Times New Roman"/>
                <a:cs typeface="Times New Roman"/>
              </a:rPr>
              <a:t>browser, </a:t>
            </a:r>
            <a:r>
              <a:rPr sz="1450" spc="-10" dirty="0">
                <a:latin typeface="Times New Roman"/>
                <a:cs typeface="Times New Roman"/>
              </a:rPr>
              <a:t>on its own line. The .”&lt;br&gt;” after  the $query adds </a:t>
            </a:r>
            <a:r>
              <a:rPr sz="1450" spc="-5" dirty="0">
                <a:latin typeface="Times New Roman"/>
                <a:cs typeface="Times New Roman"/>
              </a:rPr>
              <a:t>a </a:t>
            </a:r>
            <a:r>
              <a:rPr sz="1450" spc="-10" dirty="0">
                <a:latin typeface="Times New Roman"/>
                <a:cs typeface="Times New Roman"/>
              </a:rPr>
              <a:t>&lt;br&gt; to the end </a:t>
            </a:r>
            <a:r>
              <a:rPr sz="1450" spc="-5" dirty="0">
                <a:latin typeface="Times New Roman"/>
                <a:cs typeface="Times New Roman"/>
              </a:rPr>
              <a:t>of </a:t>
            </a:r>
            <a:r>
              <a:rPr sz="1450" spc="-10" dirty="0">
                <a:latin typeface="Times New Roman"/>
                <a:cs typeface="Times New Roman"/>
              </a:rPr>
              <a:t>the line. </a:t>
            </a:r>
            <a:r>
              <a:rPr sz="1450" spc="-25" dirty="0">
                <a:latin typeface="Times New Roman"/>
                <a:cs typeface="Times New Roman"/>
              </a:rPr>
              <a:t>That’s </a:t>
            </a:r>
            <a:r>
              <a:rPr sz="1450" spc="-10" dirty="0">
                <a:latin typeface="Times New Roman"/>
                <a:cs typeface="Times New Roman"/>
              </a:rPr>
              <a:t>what puts it on its own line. Line 27  was </a:t>
            </a:r>
            <a:r>
              <a:rPr sz="1450" spc="-5" dirty="0">
                <a:latin typeface="Times New Roman"/>
                <a:cs typeface="Times New Roman"/>
              </a:rPr>
              <a:t>not </a:t>
            </a:r>
            <a:r>
              <a:rPr sz="1450" spc="-10" dirty="0">
                <a:latin typeface="Times New Roman"/>
                <a:cs typeface="Times New Roman"/>
              </a:rPr>
              <a:t>required for the function to work. It is there so you can see how PHP translated  the variables into their values when producing the SQL statement, which in turn is  stored in the variable</a:t>
            </a:r>
            <a:r>
              <a:rPr sz="1450" spc="5" dirty="0">
                <a:latin typeface="Times New Roman"/>
                <a:cs typeface="Times New Roman"/>
              </a:rPr>
              <a:t> </a:t>
            </a:r>
            <a:r>
              <a:rPr sz="1450" spc="-20" dirty="0">
                <a:latin typeface="Times New Roman"/>
                <a:cs typeface="Times New Roman"/>
              </a:rPr>
              <a:t>$query.</a:t>
            </a:r>
            <a:endParaRPr sz="1450">
              <a:latin typeface="Times New Roman"/>
              <a:cs typeface="Times New Roman"/>
            </a:endParaRPr>
          </a:p>
        </p:txBody>
      </p:sp>
      <p:sp>
        <p:nvSpPr>
          <p:cNvPr id="7" name="object 7"/>
          <p:cNvSpPr/>
          <p:nvPr/>
        </p:nvSpPr>
        <p:spPr>
          <a:xfrm>
            <a:off x="1234196" y="4216431"/>
            <a:ext cx="5100750" cy="254266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30881" y="7152385"/>
            <a:ext cx="5192161" cy="439021"/>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7651876"/>
            <a:ext cx="6337935"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29 </a:t>
            </a:r>
            <a:r>
              <a:rPr sz="1450" spc="-10" dirty="0">
                <a:latin typeface="Times New Roman"/>
                <a:cs typeface="Times New Roman"/>
              </a:rPr>
              <a:t>makes </a:t>
            </a:r>
            <a:r>
              <a:rPr sz="1450" spc="-5" dirty="0">
                <a:latin typeface="Times New Roman"/>
                <a:cs typeface="Times New Roman"/>
              </a:rPr>
              <a:t>a </a:t>
            </a:r>
            <a:r>
              <a:rPr sz="1450" spc="-10" dirty="0">
                <a:latin typeface="Times New Roman"/>
                <a:cs typeface="Times New Roman"/>
              </a:rPr>
              <a:t>connection to the mySQL database by passing the name </a:t>
            </a:r>
            <a:r>
              <a:rPr sz="1450" spc="-5" dirty="0">
                <a:latin typeface="Times New Roman"/>
                <a:cs typeface="Times New Roman"/>
              </a:rPr>
              <a:t>of </a:t>
            </a:r>
            <a:r>
              <a:rPr sz="1450" spc="-10" dirty="0">
                <a:latin typeface="Times New Roman"/>
                <a:cs typeface="Times New Roman"/>
              </a:rPr>
              <a:t>the server  (‘localhost’), username (‘root’), password (‘password’), and initial database</a:t>
            </a:r>
            <a:r>
              <a:rPr sz="1450" spc="85" dirty="0">
                <a:latin typeface="Times New Roman"/>
                <a:cs typeface="Times New Roman"/>
              </a:rPr>
              <a:t> </a:t>
            </a:r>
            <a:r>
              <a:rPr sz="1450" spc="-10" dirty="0">
                <a:latin typeface="Times New Roman"/>
                <a:cs typeface="Times New Roman"/>
              </a:rPr>
              <a:t>(‘cars’).</a:t>
            </a:r>
            <a:endParaRPr sz="1450">
              <a:latin typeface="Times New Roman"/>
              <a:cs typeface="Times New Roman"/>
            </a:endParaRPr>
          </a:p>
          <a:p>
            <a:pPr marL="12700">
              <a:lnSpc>
                <a:spcPts val="1610"/>
              </a:lnSpc>
            </a:pPr>
            <a:r>
              <a:rPr sz="1450" spc="-10" dirty="0">
                <a:latin typeface="Times New Roman"/>
                <a:cs typeface="Times New Roman"/>
              </a:rPr>
              <a:t>Note </a:t>
            </a:r>
            <a:r>
              <a:rPr sz="1450" spc="-5" dirty="0">
                <a:latin typeface="Times New Roman"/>
                <a:cs typeface="Times New Roman"/>
              </a:rPr>
              <a:t>your </a:t>
            </a:r>
            <a:r>
              <a:rPr sz="1450" spc="-10" dirty="0">
                <a:latin typeface="Times New Roman"/>
                <a:cs typeface="Times New Roman"/>
              </a:rPr>
              <a:t>password will likely </a:t>
            </a:r>
            <a:r>
              <a:rPr sz="1450" spc="-5" dirty="0">
                <a:latin typeface="Times New Roman"/>
                <a:cs typeface="Times New Roman"/>
              </a:rPr>
              <a:t>be</a:t>
            </a:r>
            <a:r>
              <a:rPr sz="1450" spc="10" dirty="0">
                <a:latin typeface="Times New Roman"/>
                <a:cs typeface="Times New Roman"/>
              </a:rPr>
              <a:t> </a:t>
            </a:r>
            <a:r>
              <a:rPr sz="1450" spc="-10" dirty="0">
                <a:latin typeface="Times New Roman"/>
                <a:cs typeface="Times New Roman"/>
              </a:rPr>
              <a:t>different.</a:t>
            </a:r>
            <a:endParaRPr sz="1450">
              <a:latin typeface="Times New Roman"/>
              <a:cs typeface="Times New Roman"/>
            </a:endParaRPr>
          </a:p>
        </p:txBody>
      </p:sp>
      <p:sp>
        <p:nvSpPr>
          <p:cNvPr id="10" name="object 10"/>
          <p:cNvSpPr/>
          <p:nvPr/>
        </p:nvSpPr>
        <p:spPr>
          <a:xfrm>
            <a:off x="630881" y="8405424"/>
            <a:ext cx="2468105" cy="210364"/>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618181" y="8914062"/>
            <a:ext cx="5426075"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30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using the alternate syntax for denoting </a:t>
            </a:r>
            <a:r>
              <a:rPr sz="1450" spc="-5" dirty="0">
                <a:latin typeface="Times New Roman"/>
                <a:cs typeface="Times New Roman"/>
              </a:rPr>
              <a:t>a</a:t>
            </a:r>
            <a:r>
              <a:rPr sz="1450" spc="95" dirty="0">
                <a:latin typeface="Times New Roman"/>
                <a:cs typeface="Times New Roman"/>
              </a:rPr>
              <a:t> </a:t>
            </a:r>
            <a:r>
              <a:rPr sz="1450" spc="-10" dirty="0">
                <a:latin typeface="Times New Roman"/>
                <a:cs typeface="Times New Roman"/>
              </a:rPr>
              <a:t>comment.</a:t>
            </a:r>
            <a:endParaRPr sz="1450">
              <a:latin typeface="Times New Roman"/>
              <a:cs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3519334" cy="10609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1569604"/>
            <a:ext cx="6202680" cy="666115"/>
          </a:xfrm>
          <a:prstGeom prst="rect">
            <a:avLst/>
          </a:prstGeom>
        </p:spPr>
        <p:txBody>
          <a:bodyPr vert="horz" wrap="square" lIns="0" tIns="26670" rIns="0" bIns="0" rtlCol="0">
            <a:spAutoFit/>
          </a:bodyPr>
          <a:lstStyle/>
          <a:p>
            <a:pPr marL="12700" marR="5080" algn="just">
              <a:lnSpc>
                <a:spcPts val="1660"/>
              </a:lnSpc>
              <a:spcBef>
                <a:spcPts val="210"/>
              </a:spcBef>
            </a:pPr>
            <a:r>
              <a:rPr sz="1450" b="1" spc="-10" dirty="0">
                <a:latin typeface="Times New Roman"/>
                <a:cs typeface="Times New Roman"/>
              </a:rPr>
              <a:t>Lines 31 – 34 </a:t>
            </a:r>
            <a:r>
              <a:rPr sz="1450" spc="-10" dirty="0">
                <a:latin typeface="Times New Roman"/>
                <a:cs typeface="Times New Roman"/>
              </a:rPr>
              <a:t>test to see if the connection made with line 29 worked </a:t>
            </a:r>
            <a:r>
              <a:rPr sz="1450" spc="-5" dirty="0">
                <a:latin typeface="Times New Roman"/>
                <a:cs typeface="Times New Roman"/>
              </a:rPr>
              <a:t>or </a:t>
            </a:r>
            <a:r>
              <a:rPr sz="1450" spc="-10" dirty="0">
                <a:latin typeface="Times New Roman"/>
                <a:cs typeface="Times New Roman"/>
              </a:rPr>
              <a:t>not. If not, it  prints an error message then stops further code execution (line 33 – exit). </a:t>
            </a:r>
            <a:r>
              <a:rPr sz="1450" u="sng" spc="-10" dirty="0">
                <a:solidFill>
                  <a:srgbClr val="0000ED"/>
                </a:solidFill>
                <a:uFill>
                  <a:solidFill>
                    <a:srgbClr val="0000ED"/>
                  </a:solidFill>
                </a:uFill>
                <a:latin typeface="Times New Roman"/>
                <a:cs typeface="Times New Roman"/>
                <a:hlinkClick r:id="rId3"/>
              </a:rPr>
              <a:t>exit()</a:t>
            </a:r>
            <a:r>
              <a:rPr sz="1450" spc="-10" dirty="0">
                <a:solidFill>
                  <a:srgbClr val="0000ED"/>
                </a:solidFill>
                <a:latin typeface="Times New Roman"/>
                <a:cs typeface="Times New Roman"/>
                <a:hlinkClick r:id="rId3"/>
              </a:rPr>
              <a:t> </a:t>
            </a:r>
            <a:r>
              <a:rPr sz="1450" spc="-10" dirty="0">
                <a:latin typeface="Times New Roman"/>
                <a:cs typeface="Times New Roman"/>
              </a:rPr>
              <a:t>is an  alternative to the command</a:t>
            </a:r>
            <a:r>
              <a:rPr sz="1450" spc="5" dirty="0">
                <a:latin typeface="Times New Roman"/>
                <a:cs typeface="Times New Roman"/>
              </a:rPr>
              <a:t> </a:t>
            </a:r>
            <a:r>
              <a:rPr sz="1450" b="1" spc="-10" dirty="0">
                <a:latin typeface="Times New Roman"/>
                <a:cs typeface="Times New Roman"/>
              </a:rPr>
              <a:t>die</a:t>
            </a:r>
            <a:r>
              <a:rPr sz="1450" spc="-10" dirty="0">
                <a:latin typeface="Times New Roman"/>
                <a:cs typeface="Times New Roman"/>
              </a:rPr>
              <a:t>.</a:t>
            </a:r>
            <a:endParaRPr sz="1450">
              <a:latin typeface="Times New Roman"/>
              <a:cs typeface="Times New Roman"/>
            </a:endParaRPr>
          </a:p>
        </p:txBody>
      </p:sp>
      <p:sp>
        <p:nvSpPr>
          <p:cNvPr id="4" name="object 4"/>
          <p:cNvSpPr/>
          <p:nvPr/>
        </p:nvSpPr>
        <p:spPr>
          <a:xfrm>
            <a:off x="630881" y="2323152"/>
            <a:ext cx="4963633" cy="237803"/>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618181" y="2859229"/>
            <a:ext cx="6407785"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36 </a:t>
            </a:r>
            <a:r>
              <a:rPr sz="1450" spc="-10" dirty="0">
                <a:latin typeface="Times New Roman"/>
                <a:cs typeface="Times New Roman"/>
              </a:rPr>
              <a:t>prints to the browser the message ‘Connected successfully to </a:t>
            </a:r>
            <a:r>
              <a:rPr sz="1450" spc="-30" dirty="0">
                <a:latin typeface="Times New Roman"/>
                <a:cs typeface="Times New Roman"/>
              </a:rPr>
              <a:t>mySQL’. </a:t>
            </a:r>
            <a:r>
              <a:rPr sz="1450" spc="-10" dirty="0">
                <a:latin typeface="Times New Roman"/>
                <a:cs typeface="Times New Roman"/>
              </a:rPr>
              <a:t>This  line would </a:t>
            </a:r>
            <a:r>
              <a:rPr sz="1450" spc="-5" dirty="0">
                <a:latin typeface="Times New Roman"/>
                <a:cs typeface="Times New Roman"/>
              </a:rPr>
              <a:t>not </a:t>
            </a:r>
            <a:r>
              <a:rPr sz="1450" spc="-10" dirty="0">
                <a:latin typeface="Times New Roman"/>
                <a:cs typeface="Times New Roman"/>
              </a:rPr>
              <a:t>execute if line 33 was called. Since we made it this </a:t>
            </a:r>
            <a:r>
              <a:rPr sz="1450" spc="-25" dirty="0">
                <a:latin typeface="Times New Roman"/>
                <a:cs typeface="Times New Roman"/>
              </a:rPr>
              <a:t>far, </a:t>
            </a:r>
            <a:r>
              <a:rPr sz="1450" spc="-10" dirty="0">
                <a:latin typeface="Times New Roman"/>
                <a:cs typeface="Times New Roman"/>
              </a:rPr>
              <a:t>we can conclude  that we did in fact</a:t>
            </a:r>
            <a:r>
              <a:rPr sz="1450" spc="10" dirty="0">
                <a:latin typeface="Times New Roman"/>
                <a:cs typeface="Times New Roman"/>
              </a:rPr>
              <a:t> </a:t>
            </a:r>
            <a:r>
              <a:rPr sz="1450" spc="-10" dirty="0">
                <a:latin typeface="Times New Roman"/>
                <a:cs typeface="Times New Roman"/>
              </a:rPr>
              <a:t>connect.</a:t>
            </a:r>
            <a:endParaRPr sz="1450">
              <a:latin typeface="Times New Roman"/>
              <a:cs typeface="Times New Roman"/>
            </a:endParaRPr>
          </a:p>
        </p:txBody>
      </p:sp>
      <p:sp>
        <p:nvSpPr>
          <p:cNvPr id="6" name="object 6"/>
          <p:cNvSpPr/>
          <p:nvPr/>
        </p:nvSpPr>
        <p:spPr>
          <a:xfrm>
            <a:off x="630881" y="3612777"/>
            <a:ext cx="3382218" cy="237803"/>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618181" y="4139707"/>
            <a:ext cx="469011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38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that explains the purpose </a:t>
            </a:r>
            <a:r>
              <a:rPr sz="1450" spc="-5" dirty="0">
                <a:latin typeface="Times New Roman"/>
                <a:cs typeface="Times New Roman"/>
              </a:rPr>
              <a:t>of </a:t>
            </a:r>
            <a:r>
              <a:rPr sz="1450" spc="-10" dirty="0">
                <a:latin typeface="Times New Roman"/>
                <a:cs typeface="Times New Roman"/>
              </a:rPr>
              <a:t>the next</a:t>
            </a:r>
            <a:r>
              <a:rPr sz="1450" spc="95" dirty="0">
                <a:latin typeface="Times New Roman"/>
                <a:cs typeface="Times New Roman"/>
              </a:rPr>
              <a:t> </a:t>
            </a:r>
            <a:r>
              <a:rPr sz="1450" spc="-10" dirty="0">
                <a:latin typeface="Times New Roman"/>
                <a:cs typeface="Times New Roman"/>
              </a:rPr>
              <a:t>line.</a:t>
            </a:r>
            <a:endParaRPr sz="1450">
              <a:latin typeface="Times New Roman"/>
              <a:cs typeface="Times New Roman"/>
            </a:endParaRPr>
          </a:p>
        </p:txBody>
      </p:sp>
      <p:sp>
        <p:nvSpPr>
          <p:cNvPr id="8" name="object 8"/>
          <p:cNvSpPr/>
          <p:nvPr/>
        </p:nvSpPr>
        <p:spPr>
          <a:xfrm>
            <a:off x="630881" y="4472527"/>
            <a:ext cx="4524859" cy="420728"/>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18181" y="5191528"/>
            <a:ext cx="458470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39 </a:t>
            </a:r>
            <a:r>
              <a:rPr sz="1450" spc="-10" dirty="0">
                <a:latin typeface="Times New Roman"/>
                <a:cs typeface="Times New Roman"/>
              </a:rPr>
              <a:t>selects the ‘cars’ database, and </a:t>
            </a:r>
            <a:r>
              <a:rPr sz="1450" b="1" spc="-10" dirty="0">
                <a:latin typeface="Times New Roman"/>
                <a:cs typeface="Times New Roman"/>
              </a:rPr>
              <a:t>line 40 </a:t>
            </a:r>
            <a:r>
              <a:rPr sz="1450" spc="-10" dirty="0">
                <a:latin typeface="Times New Roman"/>
                <a:cs typeface="Times New Roman"/>
              </a:rPr>
              <a:t>prints this</a:t>
            </a:r>
            <a:r>
              <a:rPr sz="1450" spc="-20" dirty="0">
                <a:latin typeface="Times New Roman"/>
                <a:cs typeface="Times New Roman"/>
              </a:rPr>
              <a:t> </a:t>
            </a:r>
            <a:r>
              <a:rPr sz="1450" spc="-10" dirty="0">
                <a:latin typeface="Times New Roman"/>
                <a:cs typeface="Times New Roman"/>
              </a:rPr>
              <a:t>fact.</a:t>
            </a:r>
            <a:endParaRPr sz="1450">
              <a:latin typeface="Times New Roman"/>
              <a:cs typeface="Times New Roman"/>
            </a:endParaRPr>
          </a:p>
        </p:txBody>
      </p:sp>
      <p:sp>
        <p:nvSpPr>
          <p:cNvPr id="10" name="object 10"/>
          <p:cNvSpPr/>
          <p:nvPr/>
        </p:nvSpPr>
        <p:spPr>
          <a:xfrm>
            <a:off x="630881" y="5524348"/>
            <a:ext cx="4707681" cy="219510"/>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618181" y="6032986"/>
            <a:ext cx="628523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42 </a:t>
            </a: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comment. </a:t>
            </a:r>
            <a:r>
              <a:rPr sz="1450" spc="-60" dirty="0">
                <a:latin typeface="Times New Roman"/>
                <a:cs typeface="Times New Roman"/>
              </a:rPr>
              <a:t>You </a:t>
            </a:r>
            <a:r>
              <a:rPr sz="1450" spc="-10" dirty="0">
                <a:latin typeface="Times New Roman"/>
                <a:cs typeface="Times New Roman"/>
              </a:rPr>
              <a:t>see </a:t>
            </a:r>
            <a:r>
              <a:rPr sz="1450" spc="-5" dirty="0">
                <a:latin typeface="Times New Roman"/>
                <a:cs typeface="Times New Roman"/>
              </a:rPr>
              <a:t>a </a:t>
            </a:r>
            <a:r>
              <a:rPr sz="1450" spc="-10" dirty="0">
                <a:latin typeface="Times New Roman"/>
                <a:cs typeface="Times New Roman"/>
              </a:rPr>
              <a:t>theme here, right? The more comments you add, the  easier it will </a:t>
            </a:r>
            <a:r>
              <a:rPr sz="1450" spc="-5" dirty="0">
                <a:latin typeface="Times New Roman"/>
                <a:cs typeface="Times New Roman"/>
              </a:rPr>
              <a:t>be </a:t>
            </a:r>
            <a:r>
              <a:rPr sz="1450" spc="-10" dirty="0">
                <a:latin typeface="Times New Roman"/>
                <a:cs typeface="Times New Roman"/>
              </a:rPr>
              <a:t>to figure </a:t>
            </a:r>
            <a:r>
              <a:rPr sz="1450" spc="-5" dirty="0">
                <a:latin typeface="Times New Roman"/>
                <a:cs typeface="Times New Roman"/>
              </a:rPr>
              <a:t>out your </a:t>
            </a:r>
            <a:r>
              <a:rPr sz="1450" spc="-10" dirty="0">
                <a:latin typeface="Times New Roman"/>
                <a:cs typeface="Times New Roman"/>
              </a:rPr>
              <a:t>code when you come back later to look at</a:t>
            </a:r>
            <a:r>
              <a:rPr sz="1450" spc="95" dirty="0">
                <a:latin typeface="Times New Roman"/>
                <a:cs typeface="Times New Roman"/>
              </a:rPr>
              <a:t> </a:t>
            </a:r>
            <a:r>
              <a:rPr sz="1450" spc="-10" dirty="0">
                <a:latin typeface="Times New Roman"/>
                <a:cs typeface="Times New Roman"/>
              </a:rPr>
              <a:t>it.</a:t>
            </a:r>
            <a:endParaRPr sz="1450">
              <a:latin typeface="Times New Roman"/>
              <a:cs typeface="Times New Roman"/>
            </a:endParaRPr>
          </a:p>
        </p:txBody>
      </p:sp>
      <p:sp>
        <p:nvSpPr>
          <p:cNvPr id="12" name="object 12"/>
          <p:cNvSpPr/>
          <p:nvPr/>
        </p:nvSpPr>
        <p:spPr>
          <a:xfrm>
            <a:off x="630881" y="6576169"/>
            <a:ext cx="5109891" cy="2112789"/>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618181" y="8749429"/>
            <a:ext cx="6376670" cy="1388745"/>
          </a:xfrm>
          <a:prstGeom prst="rect">
            <a:avLst/>
          </a:prstGeom>
        </p:spPr>
        <p:txBody>
          <a:bodyPr vert="horz" wrap="square" lIns="0" tIns="26670" rIns="0" bIns="0" rtlCol="0">
            <a:spAutoFit/>
          </a:bodyPr>
          <a:lstStyle/>
          <a:p>
            <a:pPr marL="12700" marR="128905">
              <a:lnSpc>
                <a:spcPts val="1660"/>
              </a:lnSpc>
              <a:spcBef>
                <a:spcPts val="210"/>
              </a:spcBef>
            </a:pPr>
            <a:r>
              <a:rPr sz="1450" b="1" spc="-10" dirty="0">
                <a:latin typeface="Times New Roman"/>
                <a:cs typeface="Times New Roman"/>
              </a:rPr>
              <a:t>Line 43 </a:t>
            </a:r>
            <a:r>
              <a:rPr sz="1450" spc="-10" dirty="0">
                <a:latin typeface="Times New Roman"/>
                <a:cs typeface="Times New Roman"/>
              </a:rPr>
              <a:t>is the grand finale. Here we actually </a:t>
            </a:r>
            <a:r>
              <a:rPr sz="1450" b="1" spc="-10" dirty="0">
                <a:latin typeface="Times New Roman"/>
                <a:cs typeface="Times New Roman"/>
              </a:rPr>
              <a:t>execute the </a:t>
            </a:r>
            <a:r>
              <a:rPr sz="1450" b="1" spc="-15" dirty="0">
                <a:latin typeface="Times New Roman"/>
                <a:cs typeface="Times New Roman"/>
              </a:rPr>
              <a:t>SQL </a:t>
            </a:r>
            <a:r>
              <a:rPr sz="1450" b="1" spc="-10" dirty="0">
                <a:latin typeface="Times New Roman"/>
                <a:cs typeface="Times New Roman"/>
              </a:rPr>
              <a:t>statement </a:t>
            </a:r>
            <a:r>
              <a:rPr sz="1450" spc="-10" dirty="0">
                <a:latin typeface="Times New Roman"/>
                <a:cs typeface="Times New Roman"/>
              </a:rPr>
              <a:t>against the  cars database. </a:t>
            </a:r>
            <a:r>
              <a:rPr sz="1450" b="1" spc="-10" dirty="0">
                <a:latin typeface="Times New Roman"/>
                <a:cs typeface="Times New Roman"/>
              </a:rPr>
              <a:t>Line 43 </a:t>
            </a:r>
            <a:r>
              <a:rPr sz="1450" spc="-10" dirty="0">
                <a:latin typeface="Times New Roman"/>
                <a:cs typeface="Times New Roman"/>
              </a:rPr>
              <a:t>is the start </a:t>
            </a:r>
            <a:r>
              <a:rPr sz="1450" spc="-5" dirty="0">
                <a:latin typeface="Times New Roman"/>
                <a:cs typeface="Times New Roman"/>
              </a:rPr>
              <a:t>of </a:t>
            </a:r>
            <a:r>
              <a:rPr sz="1450" spc="-10" dirty="0">
                <a:latin typeface="Times New Roman"/>
                <a:cs typeface="Times New Roman"/>
              </a:rPr>
              <a:t>an if statement and </a:t>
            </a:r>
            <a:r>
              <a:rPr sz="1450" b="1" spc="-10" dirty="0">
                <a:latin typeface="Times New Roman"/>
                <a:cs typeface="Times New Roman"/>
              </a:rPr>
              <a:t>line 44 </a:t>
            </a:r>
            <a:r>
              <a:rPr sz="1450" spc="-10" dirty="0">
                <a:latin typeface="Times New Roman"/>
                <a:cs typeface="Times New Roman"/>
              </a:rPr>
              <a:t>prints </a:t>
            </a:r>
            <a:r>
              <a:rPr sz="1450" spc="-5" dirty="0">
                <a:latin typeface="Times New Roman"/>
                <a:cs typeface="Times New Roman"/>
              </a:rPr>
              <a:t>a </a:t>
            </a:r>
            <a:r>
              <a:rPr sz="1450" spc="-10" dirty="0">
                <a:latin typeface="Times New Roman"/>
                <a:cs typeface="Times New Roman"/>
              </a:rPr>
              <a:t>success  message while </a:t>
            </a:r>
            <a:r>
              <a:rPr sz="1450" b="1" spc="-10" dirty="0">
                <a:latin typeface="Times New Roman"/>
                <a:cs typeface="Times New Roman"/>
              </a:rPr>
              <a:t>line 48 </a:t>
            </a:r>
            <a:r>
              <a:rPr sz="1450" spc="-10" dirty="0">
                <a:latin typeface="Times New Roman"/>
                <a:cs typeface="Times New Roman"/>
              </a:rPr>
              <a:t>prints </a:t>
            </a:r>
            <a:r>
              <a:rPr sz="1450" spc="-5" dirty="0">
                <a:latin typeface="Times New Roman"/>
                <a:cs typeface="Times New Roman"/>
              </a:rPr>
              <a:t>a </a:t>
            </a:r>
            <a:r>
              <a:rPr sz="1450" spc="-10" dirty="0">
                <a:latin typeface="Times New Roman"/>
                <a:cs typeface="Times New Roman"/>
              </a:rPr>
              <a:t>failure</a:t>
            </a:r>
            <a:r>
              <a:rPr sz="1450" spc="15" dirty="0">
                <a:latin typeface="Times New Roman"/>
                <a:cs typeface="Times New Roman"/>
              </a:rPr>
              <a:t> </a:t>
            </a:r>
            <a:r>
              <a:rPr sz="1450" spc="-10" dirty="0">
                <a:latin typeface="Times New Roman"/>
                <a:cs typeface="Times New Roman"/>
              </a:rPr>
              <a:t>message.</a:t>
            </a:r>
            <a:endParaRPr sz="1450">
              <a:latin typeface="Times New Roman"/>
              <a:cs typeface="Times New Roman"/>
            </a:endParaRPr>
          </a:p>
          <a:p>
            <a:pPr marL="12700" marR="5080">
              <a:lnSpc>
                <a:spcPts val="1660"/>
              </a:lnSpc>
              <a:spcBef>
                <a:spcPts val="710"/>
              </a:spcBef>
            </a:pPr>
            <a:r>
              <a:rPr sz="1450" b="1" spc="-10" dirty="0">
                <a:latin typeface="Times New Roman"/>
                <a:cs typeface="Times New Roman"/>
              </a:rPr>
              <a:t>Note</a:t>
            </a:r>
            <a:r>
              <a:rPr sz="1450" spc="-10" dirty="0">
                <a:latin typeface="Times New Roman"/>
                <a:cs typeface="Times New Roman"/>
              </a:rPr>
              <a:t>: Line 48 really should read use ‘mysqli_error($mysql)’ </a:t>
            </a:r>
            <a:r>
              <a:rPr sz="1450" spc="-5" dirty="0">
                <a:latin typeface="Times New Roman"/>
                <a:cs typeface="Times New Roman"/>
              </a:rPr>
              <a:t>not </a:t>
            </a:r>
            <a:r>
              <a:rPr sz="1450" spc="-10" dirty="0">
                <a:latin typeface="Times New Roman"/>
                <a:cs typeface="Times New Roman"/>
              </a:rPr>
              <a:t>mysql_error(). This is  corrected in the sample code. As an astute reader </a:t>
            </a:r>
            <a:r>
              <a:rPr sz="1450" spc="-5" dirty="0">
                <a:latin typeface="Times New Roman"/>
                <a:cs typeface="Times New Roman"/>
              </a:rPr>
              <a:t>of </a:t>
            </a:r>
            <a:r>
              <a:rPr sz="1450" spc="-10" dirty="0">
                <a:latin typeface="Times New Roman"/>
                <a:cs typeface="Times New Roman"/>
              </a:rPr>
              <a:t>the first edition pointed out, you  </a:t>
            </a:r>
            <a:r>
              <a:rPr sz="1450" spc="-15" dirty="0">
                <a:latin typeface="Times New Roman"/>
                <a:cs typeface="Times New Roman"/>
              </a:rPr>
              <a:t>can’t </a:t>
            </a:r>
            <a:r>
              <a:rPr sz="1450" spc="-10" dirty="0">
                <a:latin typeface="Times New Roman"/>
                <a:cs typeface="Times New Roman"/>
              </a:rPr>
              <a:t>mix </a:t>
            </a:r>
            <a:r>
              <a:rPr sz="1450" b="1" spc="-10" dirty="0">
                <a:latin typeface="Times New Roman"/>
                <a:cs typeface="Times New Roman"/>
              </a:rPr>
              <a:t>mysql </a:t>
            </a:r>
            <a:r>
              <a:rPr sz="1450" spc="-10" dirty="0">
                <a:latin typeface="Times New Roman"/>
                <a:cs typeface="Times New Roman"/>
              </a:rPr>
              <a:t>and </a:t>
            </a:r>
            <a:r>
              <a:rPr sz="1450" b="1" spc="-10" dirty="0">
                <a:latin typeface="Times New Roman"/>
                <a:cs typeface="Times New Roman"/>
              </a:rPr>
              <a:t>myslqi </a:t>
            </a:r>
            <a:r>
              <a:rPr sz="1450" spc="-10" dirty="0">
                <a:latin typeface="Times New Roman"/>
                <a:cs typeface="Times New Roman"/>
              </a:rPr>
              <a:t>in the same script– they are </a:t>
            </a:r>
            <a:r>
              <a:rPr sz="1450" spc="-5" dirty="0">
                <a:latin typeface="Times New Roman"/>
                <a:cs typeface="Times New Roman"/>
              </a:rPr>
              <a:t>not </a:t>
            </a:r>
            <a:r>
              <a:rPr sz="1450" spc="-10" dirty="0">
                <a:latin typeface="Times New Roman"/>
                <a:cs typeface="Times New Roman"/>
              </a:rPr>
              <a:t>the same. In any case,</a:t>
            </a:r>
            <a:r>
              <a:rPr sz="1450" spc="130" dirty="0">
                <a:latin typeface="Times New Roman"/>
                <a:cs typeface="Times New Roman"/>
              </a:rPr>
              <a:t> </a:t>
            </a:r>
            <a:r>
              <a:rPr sz="1450" spc="-10" dirty="0">
                <a:latin typeface="Times New Roman"/>
                <a:cs typeface="Times New Roman"/>
              </a:rPr>
              <a:t>the</a:t>
            </a:r>
            <a:endParaRPr sz="1450">
              <a:latin typeface="Times New Roman"/>
              <a:cs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5156835"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mysql extension has been deprecated in favor </a:t>
            </a:r>
            <a:r>
              <a:rPr sz="1450" spc="-5" dirty="0">
                <a:latin typeface="Times New Roman"/>
                <a:cs typeface="Times New Roman"/>
              </a:rPr>
              <a:t>of </a:t>
            </a:r>
            <a:r>
              <a:rPr sz="1450" spc="-10" dirty="0">
                <a:latin typeface="Times New Roman"/>
                <a:cs typeface="Times New Roman"/>
              </a:rPr>
              <a:t>the mysqli</a:t>
            </a:r>
            <a:r>
              <a:rPr sz="1450" spc="95" dirty="0">
                <a:latin typeface="Times New Roman"/>
                <a:cs typeface="Times New Roman"/>
              </a:rPr>
              <a:t> </a:t>
            </a:r>
            <a:r>
              <a:rPr sz="1450" spc="-10" dirty="0">
                <a:latin typeface="Times New Roman"/>
                <a:cs typeface="Times New Roman"/>
              </a:rPr>
              <a:t>extension.</a:t>
            </a:r>
            <a:endParaRPr sz="1450">
              <a:latin typeface="Times New Roman"/>
              <a:cs typeface="Times New Roman"/>
            </a:endParaRPr>
          </a:p>
        </p:txBody>
      </p:sp>
      <p:sp>
        <p:nvSpPr>
          <p:cNvPr id="3" name="object 3"/>
          <p:cNvSpPr/>
          <p:nvPr/>
        </p:nvSpPr>
        <p:spPr>
          <a:xfrm>
            <a:off x="630881" y="749994"/>
            <a:ext cx="2065895" cy="22865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1276924"/>
            <a:ext cx="6421755"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50 </a:t>
            </a:r>
            <a:r>
              <a:rPr sz="1450" spc="-10" dirty="0">
                <a:latin typeface="Times New Roman"/>
                <a:cs typeface="Times New Roman"/>
              </a:rPr>
              <a:t>closes the connection to the mySQL database. This is </a:t>
            </a:r>
            <a:r>
              <a:rPr sz="1450" spc="-5" dirty="0">
                <a:latin typeface="Times New Roman"/>
                <a:cs typeface="Times New Roman"/>
              </a:rPr>
              <a:t>not </a:t>
            </a:r>
            <a:r>
              <a:rPr sz="1450" spc="-10" dirty="0">
                <a:latin typeface="Times New Roman"/>
                <a:cs typeface="Times New Roman"/>
              </a:rPr>
              <a:t>strictly required, as  the page will still work if you </a:t>
            </a:r>
            <a:r>
              <a:rPr sz="1450" spc="-15" dirty="0">
                <a:latin typeface="Times New Roman"/>
                <a:cs typeface="Times New Roman"/>
              </a:rPr>
              <a:t>don’t </a:t>
            </a:r>
            <a:r>
              <a:rPr sz="1450" spc="-10" dirty="0">
                <a:latin typeface="Times New Roman"/>
                <a:cs typeface="Times New Roman"/>
              </a:rPr>
              <a:t>do it, </a:t>
            </a:r>
            <a:r>
              <a:rPr sz="1450" spc="-5" dirty="0">
                <a:latin typeface="Times New Roman"/>
                <a:cs typeface="Times New Roman"/>
              </a:rPr>
              <a:t>but </a:t>
            </a:r>
            <a:r>
              <a:rPr sz="1450" spc="-10" dirty="0">
                <a:latin typeface="Times New Roman"/>
                <a:cs typeface="Times New Roman"/>
              </a:rPr>
              <a:t>apparently </a:t>
            </a:r>
            <a:r>
              <a:rPr sz="1450" spc="-30" dirty="0">
                <a:latin typeface="Times New Roman"/>
                <a:cs typeface="Times New Roman"/>
              </a:rPr>
              <a:t>it’s </a:t>
            </a:r>
            <a:r>
              <a:rPr sz="1450" spc="-5" dirty="0">
                <a:latin typeface="Times New Roman"/>
                <a:cs typeface="Times New Roman"/>
              </a:rPr>
              <a:t>a </a:t>
            </a:r>
            <a:r>
              <a:rPr sz="1450" spc="-10" dirty="0">
                <a:latin typeface="Times New Roman"/>
                <a:cs typeface="Times New Roman"/>
              </a:rPr>
              <a:t>good idea because if you  </a:t>
            </a:r>
            <a:r>
              <a:rPr sz="1450" spc="-15" dirty="0">
                <a:latin typeface="Times New Roman"/>
                <a:cs typeface="Times New Roman"/>
              </a:rPr>
              <a:t>don’t </a:t>
            </a:r>
            <a:r>
              <a:rPr sz="1450" spc="-10" dirty="0">
                <a:latin typeface="Times New Roman"/>
                <a:cs typeface="Times New Roman"/>
              </a:rPr>
              <a:t>do it, eventually the server will develop problems and ultimately require </a:t>
            </a:r>
            <a:r>
              <a:rPr sz="1450" spc="-5" dirty="0">
                <a:latin typeface="Times New Roman"/>
                <a:cs typeface="Times New Roman"/>
              </a:rPr>
              <a:t>a</a:t>
            </a:r>
            <a:r>
              <a:rPr sz="1450" spc="175" dirty="0">
                <a:latin typeface="Times New Roman"/>
                <a:cs typeface="Times New Roman"/>
              </a:rPr>
              <a:t> </a:t>
            </a:r>
            <a:r>
              <a:rPr sz="1450" spc="-10" dirty="0">
                <a:latin typeface="Times New Roman"/>
                <a:cs typeface="Times New Roman"/>
              </a:rPr>
              <a:t>reboot.</a:t>
            </a:r>
            <a:endParaRPr sz="1450">
              <a:latin typeface="Times New Roman"/>
              <a:cs typeface="Times New Roman"/>
            </a:endParaRPr>
          </a:p>
        </p:txBody>
      </p:sp>
      <p:sp>
        <p:nvSpPr>
          <p:cNvPr id="5" name="object 5"/>
          <p:cNvSpPr/>
          <p:nvPr/>
        </p:nvSpPr>
        <p:spPr>
          <a:xfrm>
            <a:off x="630881" y="2030472"/>
            <a:ext cx="731290" cy="21036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2529963"/>
            <a:ext cx="599249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51 </a:t>
            </a:r>
            <a:r>
              <a:rPr sz="1450" spc="-10" dirty="0">
                <a:latin typeface="Times New Roman"/>
                <a:cs typeface="Times New Roman"/>
              </a:rPr>
              <a:t>closes the PHP tag that was opened on </a:t>
            </a:r>
            <a:r>
              <a:rPr sz="1450" b="1" spc="-10" dirty="0">
                <a:latin typeface="Times New Roman"/>
                <a:cs typeface="Times New Roman"/>
              </a:rPr>
              <a:t>line </a:t>
            </a:r>
            <a:r>
              <a:rPr sz="1450" b="1" spc="-5" dirty="0">
                <a:latin typeface="Times New Roman"/>
                <a:cs typeface="Times New Roman"/>
              </a:rPr>
              <a:t>7</a:t>
            </a:r>
            <a:r>
              <a:rPr sz="1450" spc="-5" dirty="0">
                <a:latin typeface="Times New Roman"/>
                <a:cs typeface="Times New Roman"/>
              </a:rPr>
              <a:t>, </a:t>
            </a:r>
            <a:r>
              <a:rPr sz="1450" spc="-10" dirty="0">
                <a:latin typeface="Times New Roman"/>
                <a:cs typeface="Times New Roman"/>
              </a:rPr>
              <a:t>signaling that the lines that  follow are html </a:t>
            </a:r>
            <a:r>
              <a:rPr sz="1450" spc="-5" dirty="0">
                <a:latin typeface="Times New Roman"/>
                <a:cs typeface="Times New Roman"/>
              </a:rPr>
              <a:t>not </a:t>
            </a:r>
            <a:r>
              <a:rPr sz="1450" spc="-10" dirty="0">
                <a:latin typeface="Times New Roman"/>
                <a:cs typeface="Times New Roman"/>
              </a:rPr>
              <a:t>PHP</a:t>
            </a:r>
            <a:r>
              <a:rPr sz="1450" spc="-50" dirty="0">
                <a:latin typeface="Times New Roman"/>
                <a:cs typeface="Times New Roman"/>
              </a:rPr>
              <a:t> </a:t>
            </a:r>
            <a:r>
              <a:rPr sz="1450" spc="-10" dirty="0">
                <a:latin typeface="Times New Roman"/>
                <a:cs typeface="Times New Roman"/>
              </a:rPr>
              <a:t>code.</a:t>
            </a:r>
            <a:endParaRPr sz="1450">
              <a:latin typeface="Times New Roman"/>
              <a:cs typeface="Times New Roman"/>
            </a:endParaRPr>
          </a:p>
        </p:txBody>
      </p:sp>
      <p:sp>
        <p:nvSpPr>
          <p:cNvPr id="7" name="object 7"/>
          <p:cNvSpPr/>
          <p:nvPr/>
        </p:nvSpPr>
        <p:spPr>
          <a:xfrm>
            <a:off x="630881" y="3073147"/>
            <a:ext cx="1179205" cy="41158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44500" y="3700686"/>
            <a:ext cx="6635750" cy="5440045"/>
          </a:xfrm>
          <a:prstGeom prst="rect">
            <a:avLst/>
          </a:prstGeom>
        </p:spPr>
        <p:txBody>
          <a:bodyPr vert="horz" wrap="square" lIns="0" tIns="93345" rIns="0" bIns="0" rtlCol="0">
            <a:spAutoFit/>
          </a:bodyPr>
          <a:lstStyle/>
          <a:p>
            <a:pPr marL="186055">
              <a:lnSpc>
                <a:spcPct val="100000"/>
              </a:lnSpc>
              <a:spcBef>
                <a:spcPts val="735"/>
              </a:spcBef>
            </a:pPr>
            <a:r>
              <a:rPr sz="1450" b="1" spc="-10" dirty="0">
                <a:latin typeface="Times New Roman"/>
                <a:cs typeface="Times New Roman"/>
              </a:rPr>
              <a:t>Lines 52 and 53 </a:t>
            </a:r>
            <a:r>
              <a:rPr sz="1450" spc="-10" dirty="0">
                <a:latin typeface="Times New Roman"/>
                <a:cs typeface="Times New Roman"/>
              </a:rPr>
              <a:t>close the body tag and the </a:t>
            </a:r>
            <a:r>
              <a:rPr sz="1450" spc="-15" dirty="0">
                <a:latin typeface="Times New Roman"/>
                <a:cs typeface="Times New Roman"/>
              </a:rPr>
              <a:t>HTML </a:t>
            </a:r>
            <a:r>
              <a:rPr sz="1450" spc="-10" dirty="0">
                <a:latin typeface="Times New Roman"/>
                <a:cs typeface="Times New Roman"/>
              </a:rPr>
              <a:t>tags,</a:t>
            </a:r>
            <a:r>
              <a:rPr sz="1450" spc="10" dirty="0">
                <a:latin typeface="Times New Roman"/>
                <a:cs typeface="Times New Roman"/>
              </a:rPr>
              <a:t> </a:t>
            </a:r>
            <a:r>
              <a:rPr sz="1450" spc="-15" dirty="0">
                <a:latin typeface="Times New Roman"/>
                <a:cs typeface="Times New Roman"/>
              </a:rPr>
              <a:t>respectively.</a:t>
            </a:r>
            <a:endParaRPr sz="1450">
              <a:latin typeface="Times New Roman"/>
              <a:cs typeface="Times New Roman"/>
            </a:endParaRPr>
          </a:p>
          <a:p>
            <a:pPr marL="186055" marR="295910">
              <a:lnSpc>
                <a:spcPts val="1660"/>
              </a:lnSpc>
              <a:spcBef>
                <a:spcPts val="760"/>
              </a:spcBef>
            </a:pPr>
            <a:r>
              <a:rPr sz="1450" spc="-65" dirty="0">
                <a:latin typeface="Times New Roman"/>
                <a:cs typeface="Times New Roman"/>
              </a:rPr>
              <a:t>Wow, </a:t>
            </a:r>
            <a:r>
              <a:rPr sz="1450" spc="-10" dirty="0">
                <a:latin typeface="Times New Roman"/>
                <a:cs typeface="Times New Roman"/>
              </a:rPr>
              <a:t>we made it through the whole script. If you are still with me, you have </a:t>
            </a:r>
            <a:r>
              <a:rPr sz="1450" spc="-5" dirty="0">
                <a:latin typeface="Times New Roman"/>
                <a:cs typeface="Times New Roman"/>
              </a:rPr>
              <a:t>a </a:t>
            </a:r>
            <a:r>
              <a:rPr sz="1450" spc="-10" dirty="0">
                <a:latin typeface="Times New Roman"/>
                <a:cs typeface="Times New Roman"/>
              </a:rPr>
              <a:t>good  future in PHP development! Stay with</a:t>
            </a:r>
            <a:r>
              <a:rPr sz="1450" spc="-40"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2700">
              <a:lnSpc>
                <a:spcPct val="100000"/>
              </a:lnSpc>
              <a:spcBef>
                <a:spcPts val="680"/>
              </a:spcBef>
            </a:pPr>
            <a:r>
              <a:rPr sz="1650" b="1" dirty="0">
                <a:solidFill>
                  <a:srgbClr val="003366"/>
                </a:solidFill>
                <a:latin typeface="Times New Roman"/>
                <a:cs typeface="Times New Roman"/>
              </a:rPr>
              <a:t>A </a:t>
            </a:r>
            <a:r>
              <a:rPr sz="1650" b="1" spc="-5" dirty="0">
                <a:solidFill>
                  <a:srgbClr val="003366"/>
                </a:solidFill>
                <a:latin typeface="Times New Roman"/>
                <a:cs typeface="Times New Roman"/>
              </a:rPr>
              <a:t>Brief </a:t>
            </a:r>
            <a:r>
              <a:rPr sz="1650" b="1" spc="-10" dirty="0">
                <a:solidFill>
                  <a:srgbClr val="003366"/>
                </a:solidFill>
                <a:latin typeface="Times New Roman"/>
                <a:cs typeface="Times New Roman"/>
              </a:rPr>
              <a:t>Time </a:t>
            </a:r>
            <a:r>
              <a:rPr sz="1650" b="1" spc="-5" dirty="0">
                <a:solidFill>
                  <a:srgbClr val="003366"/>
                </a:solidFill>
                <a:latin typeface="Times New Roman"/>
                <a:cs typeface="Times New Roman"/>
              </a:rPr>
              <a:t>Out…include files </a:t>
            </a:r>
            <a:r>
              <a:rPr sz="1650" b="1" dirty="0">
                <a:solidFill>
                  <a:srgbClr val="003366"/>
                </a:solidFill>
                <a:latin typeface="Times New Roman"/>
                <a:cs typeface="Times New Roman"/>
              </a:rPr>
              <a:t>and SQL</a:t>
            </a:r>
            <a:r>
              <a:rPr sz="1650" b="1" spc="-160" dirty="0">
                <a:solidFill>
                  <a:srgbClr val="003366"/>
                </a:solidFill>
                <a:latin typeface="Times New Roman"/>
                <a:cs typeface="Times New Roman"/>
              </a:rPr>
              <a:t> </a:t>
            </a:r>
            <a:r>
              <a:rPr sz="1650" b="1" spc="-5" dirty="0">
                <a:solidFill>
                  <a:srgbClr val="003366"/>
                </a:solidFill>
                <a:latin typeface="Times New Roman"/>
                <a:cs typeface="Times New Roman"/>
              </a:rPr>
              <a:t>Injection</a:t>
            </a:r>
            <a:endParaRPr sz="1650">
              <a:latin typeface="Times New Roman"/>
              <a:cs typeface="Times New Roman"/>
            </a:endParaRPr>
          </a:p>
          <a:p>
            <a:pPr marL="186055">
              <a:lnSpc>
                <a:spcPct val="100000"/>
              </a:lnSpc>
              <a:spcBef>
                <a:spcPts val="740"/>
              </a:spcBef>
            </a:pPr>
            <a:r>
              <a:rPr sz="1450" b="1" i="1" spc="-10" dirty="0">
                <a:solidFill>
                  <a:srgbClr val="003366"/>
                </a:solidFill>
                <a:latin typeface="Times New Roman"/>
                <a:cs typeface="Times New Roman"/>
              </a:rPr>
              <a:t>Include Files</a:t>
            </a:r>
            <a:endParaRPr sz="1450">
              <a:latin typeface="Times New Roman"/>
              <a:cs typeface="Times New Roman"/>
            </a:endParaRPr>
          </a:p>
          <a:p>
            <a:pPr marL="186055" marR="10795">
              <a:lnSpc>
                <a:spcPts val="1660"/>
              </a:lnSpc>
              <a:spcBef>
                <a:spcPts val="760"/>
              </a:spcBef>
            </a:pPr>
            <a:r>
              <a:rPr sz="1450" spc="-60" dirty="0">
                <a:latin typeface="Times New Roman"/>
                <a:cs typeface="Times New Roman"/>
              </a:rPr>
              <a:t>You </a:t>
            </a:r>
            <a:r>
              <a:rPr sz="1450" spc="-10" dirty="0">
                <a:latin typeface="Times New Roman"/>
                <a:cs typeface="Times New Roman"/>
              </a:rPr>
              <a:t>may recall from the earlier section on </a:t>
            </a:r>
            <a:r>
              <a:rPr sz="1450" i="1" spc="-10" dirty="0">
                <a:latin typeface="Times New Roman"/>
                <a:cs typeface="Times New Roman"/>
              </a:rPr>
              <a:t>Includes </a:t>
            </a:r>
            <a:r>
              <a:rPr sz="1450" spc="-10" dirty="0">
                <a:latin typeface="Times New Roman"/>
                <a:cs typeface="Times New Roman"/>
              </a:rPr>
              <a:t>the notion </a:t>
            </a:r>
            <a:r>
              <a:rPr sz="1450" spc="-5" dirty="0">
                <a:latin typeface="Times New Roman"/>
                <a:cs typeface="Times New Roman"/>
              </a:rPr>
              <a:t>of </a:t>
            </a:r>
            <a:r>
              <a:rPr sz="1450" spc="-10" dirty="0">
                <a:latin typeface="Times New Roman"/>
                <a:cs typeface="Times New Roman"/>
              </a:rPr>
              <a:t>reusing code by  including the contents </a:t>
            </a:r>
            <a:r>
              <a:rPr sz="1450" spc="-5" dirty="0">
                <a:latin typeface="Times New Roman"/>
                <a:cs typeface="Times New Roman"/>
              </a:rPr>
              <a:t>of one </a:t>
            </a:r>
            <a:r>
              <a:rPr sz="1450" spc="-10" dirty="0">
                <a:latin typeface="Times New Roman"/>
                <a:cs typeface="Times New Roman"/>
              </a:rPr>
              <a:t>file in </a:t>
            </a:r>
            <a:r>
              <a:rPr sz="1450" spc="-20" dirty="0">
                <a:latin typeface="Times New Roman"/>
                <a:cs typeface="Times New Roman"/>
              </a:rPr>
              <a:t>another. </a:t>
            </a:r>
            <a:r>
              <a:rPr sz="1450" spc="-10" dirty="0">
                <a:latin typeface="Times New Roman"/>
                <a:cs typeface="Times New Roman"/>
              </a:rPr>
              <a:t>This is </a:t>
            </a:r>
            <a:r>
              <a:rPr sz="1450" spc="-5" dirty="0">
                <a:latin typeface="Times New Roman"/>
                <a:cs typeface="Times New Roman"/>
              </a:rPr>
              <a:t>a </a:t>
            </a:r>
            <a:r>
              <a:rPr sz="1450" spc="-10" dirty="0">
                <a:latin typeface="Times New Roman"/>
                <a:cs typeface="Times New Roman"/>
              </a:rPr>
              <a:t>good time to revisit this important  topic.</a:t>
            </a:r>
            <a:endParaRPr sz="1450">
              <a:latin typeface="Times New Roman"/>
              <a:cs typeface="Times New Roman"/>
            </a:endParaRPr>
          </a:p>
          <a:p>
            <a:pPr marL="186055" marR="17780">
              <a:lnSpc>
                <a:spcPts val="1660"/>
              </a:lnSpc>
              <a:spcBef>
                <a:spcPts val="710"/>
              </a:spcBef>
            </a:pPr>
            <a:r>
              <a:rPr sz="1450" spc="-10" dirty="0">
                <a:latin typeface="Times New Roman"/>
                <a:cs typeface="Times New Roman"/>
              </a:rPr>
              <a:t>So far we’ve made two </a:t>
            </a:r>
            <a:r>
              <a:rPr sz="1450" spc="-15" dirty="0">
                <a:latin typeface="Times New Roman"/>
                <a:cs typeface="Times New Roman"/>
              </a:rPr>
              <a:t>different </a:t>
            </a:r>
            <a:r>
              <a:rPr sz="1450" spc="-10" dirty="0">
                <a:latin typeface="Times New Roman"/>
                <a:cs typeface="Times New Roman"/>
              </a:rPr>
              <a:t>PHP files—the </a:t>
            </a:r>
            <a:r>
              <a:rPr sz="1450" b="1" spc="-10" dirty="0">
                <a:latin typeface="Times New Roman"/>
                <a:cs typeface="Times New Roman"/>
              </a:rPr>
              <a:t>first </a:t>
            </a:r>
            <a:r>
              <a:rPr sz="1450" spc="-5" dirty="0">
                <a:latin typeface="Times New Roman"/>
                <a:cs typeface="Times New Roman"/>
              </a:rPr>
              <a:t>one </a:t>
            </a:r>
            <a:r>
              <a:rPr sz="1450" spc="-10" dirty="0">
                <a:latin typeface="Times New Roman"/>
                <a:cs typeface="Times New Roman"/>
              </a:rPr>
              <a:t>to create </a:t>
            </a:r>
            <a:r>
              <a:rPr sz="1450" spc="-5" dirty="0">
                <a:latin typeface="Times New Roman"/>
                <a:cs typeface="Times New Roman"/>
              </a:rPr>
              <a:t>a </a:t>
            </a:r>
            <a:r>
              <a:rPr sz="1450" spc="-10" dirty="0">
                <a:latin typeface="Times New Roman"/>
                <a:cs typeface="Times New Roman"/>
              </a:rPr>
              <a:t>database and table,  and the </a:t>
            </a:r>
            <a:r>
              <a:rPr sz="1450" b="1" spc="-10" dirty="0">
                <a:latin typeface="Times New Roman"/>
                <a:cs typeface="Times New Roman"/>
              </a:rPr>
              <a:t>second </a:t>
            </a:r>
            <a:r>
              <a:rPr sz="1450" spc="-5" dirty="0">
                <a:latin typeface="Times New Roman"/>
                <a:cs typeface="Times New Roman"/>
              </a:rPr>
              <a:t>one </a:t>
            </a:r>
            <a:r>
              <a:rPr sz="1450" spc="-10" dirty="0">
                <a:latin typeface="Times New Roman"/>
                <a:cs typeface="Times New Roman"/>
              </a:rPr>
              <a:t>in the section above to insert data into the database using </a:t>
            </a:r>
            <a:r>
              <a:rPr sz="1450" spc="-5" dirty="0">
                <a:latin typeface="Times New Roman"/>
                <a:cs typeface="Times New Roman"/>
              </a:rPr>
              <a:t>a </a:t>
            </a:r>
            <a:r>
              <a:rPr sz="1450" spc="-10" dirty="0">
                <a:latin typeface="Times New Roman"/>
                <a:cs typeface="Times New Roman"/>
              </a:rPr>
              <a:t>web  form. As you can guess from the section headings coming up later in this </a:t>
            </a:r>
            <a:r>
              <a:rPr sz="1450" spc="-15" dirty="0">
                <a:latin typeface="Times New Roman"/>
                <a:cs typeface="Times New Roman"/>
              </a:rPr>
              <a:t>chapter, </a:t>
            </a:r>
            <a:r>
              <a:rPr sz="1450" spc="-10" dirty="0">
                <a:latin typeface="Times New Roman"/>
                <a:cs typeface="Times New Roman"/>
              </a:rPr>
              <a:t>we’re  about to make </a:t>
            </a:r>
            <a:r>
              <a:rPr sz="1450" b="1" spc="-10" dirty="0">
                <a:latin typeface="Times New Roman"/>
                <a:cs typeface="Times New Roman"/>
              </a:rPr>
              <a:t>even </a:t>
            </a:r>
            <a:r>
              <a:rPr sz="1450" b="1" spc="-15" dirty="0">
                <a:latin typeface="Times New Roman"/>
                <a:cs typeface="Times New Roman"/>
              </a:rPr>
              <a:t>more </a:t>
            </a:r>
            <a:r>
              <a:rPr sz="1450" spc="-10" dirty="0">
                <a:latin typeface="Times New Roman"/>
                <a:cs typeface="Times New Roman"/>
              </a:rPr>
              <a:t>scripts that will allow </a:t>
            </a:r>
            <a:r>
              <a:rPr sz="1450" spc="-5" dirty="0">
                <a:latin typeface="Times New Roman"/>
                <a:cs typeface="Times New Roman"/>
              </a:rPr>
              <a:t>us </a:t>
            </a:r>
            <a:r>
              <a:rPr sz="1450" spc="-10" dirty="0">
                <a:latin typeface="Times New Roman"/>
                <a:cs typeface="Times New Roman"/>
              </a:rPr>
              <a:t>to edit and delete data as</a:t>
            </a:r>
            <a:r>
              <a:rPr sz="1450" spc="114" dirty="0">
                <a:latin typeface="Times New Roman"/>
                <a:cs typeface="Times New Roman"/>
              </a:rPr>
              <a:t> </a:t>
            </a:r>
            <a:r>
              <a:rPr sz="1450" spc="-10" dirty="0">
                <a:latin typeface="Times New Roman"/>
                <a:cs typeface="Times New Roman"/>
              </a:rPr>
              <a:t>well.</a:t>
            </a:r>
            <a:endParaRPr sz="1450">
              <a:latin typeface="Times New Roman"/>
              <a:cs typeface="Times New Roman"/>
            </a:endParaRPr>
          </a:p>
          <a:p>
            <a:pPr marL="186055" marR="5080">
              <a:lnSpc>
                <a:spcPts val="1660"/>
              </a:lnSpc>
              <a:spcBef>
                <a:spcPts val="705"/>
              </a:spcBef>
            </a:pPr>
            <a:r>
              <a:rPr sz="1450" spc="-10" dirty="0">
                <a:latin typeface="Times New Roman"/>
                <a:cs typeface="Times New Roman"/>
              </a:rPr>
              <a:t>Each </a:t>
            </a:r>
            <a:r>
              <a:rPr sz="1450" spc="-5" dirty="0">
                <a:latin typeface="Times New Roman"/>
                <a:cs typeface="Times New Roman"/>
              </a:rPr>
              <a:t>of </a:t>
            </a:r>
            <a:r>
              <a:rPr sz="1450" spc="-10" dirty="0">
                <a:latin typeface="Times New Roman"/>
                <a:cs typeface="Times New Roman"/>
              </a:rPr>
              <a:t>these scripts will have </a:t>
            </a:r>
            <a:r>
              <a:rPr sz="1450" spc="-5" dirty="0">
                <a:latin typeface="Times New Roman"/>
                <a:cs typeface="Times New Roman"/>
              </a:rPr>
              <a:t>a </a:t>
            </a:r>
            <a:r>
              <a:rPr sz="1450" spc="-10" dirty="0">
                <a:latin typeface="Times New Roman"/>
                <a:cs typeface="Times New Roman"/>
              </a:rPr>
              <a:t>something in common—code that connects to the  mySQL database, and in each case that code will </a:t>
            </a:r>
            <a:r>
              <a:rPr sz="1450" spc="-5" dirty="0">
                <a:latin typeface="Times New Roman"/>
                <a:cs typeface="Times New Roman"/>
              </a:rPr>
              <a:t>be </a:t>
            </a:r>
            <a:r>
              <a:rPr sz="1450" spc="-10" dirty="0">
                <a:latin typeface="Times New Roman"/>
                <a:cs typeface="Times New Roman"/>
              </a:rPr>
              <a:t>exactly the same. So </a:t>
            </a:r>
            <a:r>
              <a:rPr sz="1450" spc="-25" dirty="0">
                <a:latin typeface="Times New Roman"/>
                <a:cs typeface="Times New Roman"/>
              </a:rPr>
              <a:t>far, </a:t>
            </a:r>
            <a:r>
              <a:rPr sz="1450" spc="-10" dirty="0">
                <a:latin typeface="Times New Roman"/>
                <a:cs typeface="Times New Roman"/>
              </a:rPr>
              <a:t>we’ve  been developing on </a:t>
            </a:r>
            <a:r>
              <a:rPr sz="1450" spc="-5" dirty="0">
                <a:latin typeface="Times New Roman"/>
                <a:cs typeface="Times New Roman"/>
              </a:rPr>
              <a:t>our </a:t>
            </a:r>
            <a:r>
              <a:rPr sz="1450" spc="-10" dirty="0">
                <a:latin typeface="Times New Roman"/>
                <a:cs typeface="Times New Roman"/>
              </a:rPr>
              <a:t>own </a:t>
            </a:r>
            <a:r>
              <a:rPr sz="1450" spc="-15" dirty="0">
                <a:latin typeface="Times New Roman"/>
                <a:cs typeface="Times New Roman"/>
              </a:rPr>
              <a:t>computer, </a:t>
            </a:r>
            <a:r>
              <a:rPr sz="1450" spc="-10" dirty="0">
                <a:latin typeface="Times New Roman"/>
                <a:cs typeface="Times New Roman"/>
              </a:rPr>
              <a:t>so the host name has been ‘LocalHost’. Imagine  yourself, sometime in the near future, having written </a:t>
            </a:r>
            <a:r>
              <a:rPr sz="1450" spc="-5" dirty="0">
                <a:latin typeface="Times New Roman"/>
                <a:cs typeface="Times New Roman"/>
              </a:rPr>
              <a:t>a </a:t>
            </a:r>
            <a:r>
              <a:rPr sz="1450" spc="-10" dirty="0">
                <a:latin typeface="Times New Roman"/>
                <a:cs typeface="Times New Roman"/>
              </a:rPr>
              <a:t>dozen </a:t>
            </a:r>
            <a:r>
              <a:rPr sz="1450" spc="-5" dirty="0">
                <a:latin typeface="Times New Roman"/>
                <a:cs typeface="Times New Roman"/>
              </a:rPr>
              <a:t>or </a:t>
            </a:r>
            <a:r>
              <a:rPr sz="1450" spc="-10" dirty="0">
                <a:latin typeface="Times New Roman"/>
                <a:cs typeface="Times New Roman"/>
              </a:rPr>
              <a:t>more scripts into the  future, and suddenly you decide to move </a:t>
            </a:r>
            <a:r>
              <a:rPr sz="1450" spc="-5" dirty="0">
                <a:latin typeface="Times New Roman"/>
                <a:cs typeface="Times New Roman"/>
              </a:rPr>
              <a:t>your </a:t>
            </a:r>
            <a:r>
              <a:rPr sz="1450" spc="-10" dirty="0">
                <a:latin typeface="Times New Roman"/>
                <a:cs typeface="Times New Roman"/>
              </a:rPr>
              <a:t>application to another computer—one  accessible from the Internet. The host name will </a:t>
            </a:r>
            <a:r>
              <a:rPr sz="1450" spc="-5" dirty="0">
                <a:latin typeface="Times New Roman"/>
                <a:cs typeface="Times New Roman"/>
              </a:rPr>
              <a:t>not be </a:t>
            </a:r>
            <a:r>
              <a:rPr sz="1450" spc="-10" dirty="0">
                <a:latin typeface="Times New Roman"/>
                <a:cs typeface="Times New Roman"/>
              </a:rPr>
              <a:t>the same. </a:t>
            </a:r>
            <a:r>
              <a:rPr sz="1450" spc="-25" dirty="0">
                <a:latin typeface="Times New Roman"/>
                <a:cs typeface="Times New Roman"/>
              </a:rPr>
              <a:t>Nor, </a:t>
            </a:r>
            <a:r>
              <a:rPr sz="1450" spc="-10" dirty="0">
                <a:latin typeface="Times New Roman"/>
                <a:cs typeface="Times New Roman"/>
              </a:rPr>
              <a:t>most </a:t>
            </a:r>
            <a:r>
              <a:rPr sz="1450" spc="-25" dirty="0">
                <a:latin typeface="Times New Roman"/>
                <a:cs typeface="Times New Roman"/>
              </a:rPr>
              <a:t>likely, </a:t>
            </a:r>
            <a:r>
              <a:rPr sz="1450" spc="-10" dirty="0">
                <a:latin typeface="Times New Roman"/>
                <a:cs typeface="Times New Roman"/>
              </a:rPr>
              <a:t>will  the username and password </a:t>
            </a:r>
            <a:r>
              <a:rPr sz="1450" spc="-5" dirty="0">
                <a:latin typeface="Times New Roman"/>
                <a:cs typeface="Times New Roman"/>
              </a:rPr>
              <a:t>be </a:t>
            </a:r>
            <a:r>
              <a:rPr sz="1450" spc="-10" dirty="0">
                <a:latin typeface="Times New Roman"/>
                <a:cs typeface="Times New Roman"/>
              </a:rPr>
              <a:t>the same. What if </a:t>
            </a:r>
            <a:r>
              <a:rPr sz="1450" spc="-5" dirty="0">
                <a:latin typeface="Times New Roman"/>
                <a:cs typeface="Times New Roman"/>
              </a:rPr>
              <a:t>your </a:t>
            </a:r>
            <a:r>
              <a:rPr sz="1450" spc="-10" dirty="0">
                <a:latin typeface="Times New Roman"/>
                <a:cs typeface="Times New Roman"/>
              </a:rPr>
              <a:t>password </a:t>
            </a:r>
            <a:r>
              <a:rPr sz="1450" spc="-5" dirty="0">
                <a:latin typeface="Times New Roman"/>
                <a:cs typeface="Times New Roman"/>
              </a:rPr>
              <a:t>got out </a:t>
            </a:r>
            <a:r>
              <a:rPr sz="1450" spc="-10" dirty="0">
                <a:latin typeface="Times New Roman"/>
                <a:cs typeface="Times New Roman"/>
              </a:rPr>
              <a:t>and you needed  to change</a:t>
            </a:r>
            <a:r>
              <a:rPr sz="1450" spc="-5" dirty="0">
                <a:latin typeface="Times New Roman"/>
                <a:cs typeface="Times New Roman"/>
              </a:rPr>
              <a:t> </a:t>
            </a:r>
            <a:r>
              <a:rPr sz="1450" spc="-10" dirty="0">
                <a:latin typeface="Times New Roman"/>
                <a:cs typeface="Times New Roman"/>
              </a:rPr>
              <a:t>it?</a:t>
            </a:r>
            <a:endParaRPr sz="1450">
              <a:latin typeface="Times New Roman"/>
              <a:cs typeface="Times New Roman"/>
            </a:endParaRPr>
          </a:p>
          <a:p>
            <a:pPr marL="186055" marR="502920">
              <a:lnSpc>
                <a:spcPts val="1660"/>
              </a:lnSpc>
              <a:spcBef>
                <a:spcPts val="690"/>
              </a:spcBef>
            </a:pPr>
            <a:r>
              <a:rPr sz="1450" spc="-15" dirty="0">
                <a:latin typeface="Times New Roman"/>
                <a:cs typeface="Times New Roman"/>
              </a:rPr>
              <a:t>Without </a:t>
            </a:r>
            <a:r>
              <a:rPr sz="1450" spc="-10" dirty="0">
                <a:latin typeface="Times New Roman"/>
                <a:cs typeface="Times New Roman"/>
              </a:rPr>
              <a:t>my helpful intervention </a:t>
            </a:r>
            <a:r>
              <a:rPr sz="1450" b="1" spc="-10" dirty="0">
                <a:latin typeface="Times New Roman"/>
                <a:cs typeface="Times New Roman"/>
              </a:rPr>
              <a:t>right </a:t>
            </a:r>
            <a:r>
              <a:rPr sz="1450" b="1" spc="-15" dirty="0">
                <a:latin typeface="Times New Roman"/>
                <a:cs typeface="Times New Roman"/>
              </a:rPr>
              <a:t>here</a:t>
            </a:r>
            <a:r>
              <a:rPr sz="1450" spc="-15" dirty="0">
                <a:latin typeface="Times New Roman"/>
                <a:cs typeface="Times New Roman"/>
              </a:rPr>
              <a:t>, </a:t>
            </a:r>
            <a:r>
              <a:rPr sz="1450" spc="-10" dirty="0">
                <a:latin typeface="Times New Roman"/>
                <a:cs typeface="Times New Roman"/>
              </a:rPr>
              <a:t>you would </a:t>
            </a:r>
            <a:r>
              <a:rPr sz="1450" spc="-5" dirty="0">
                <a:latin typeface="Times New Roman"/>
                <a:cs typeface="Times New Roman"/>
              </a:rPr>
              <a:t>be </a:t>
            </a:r>
            <a:r>
              <a:rPr sz="1450" spc="-10" dirty="0">
                <a:latin typeface="Times New Roman"/>
                <a:cs typeface="Times New Roman"/>
              </a:rPr>
              <a:t>facing the prospect </a:t>
            </a:r>
            <a:r>
              <a:rPr sz="1450" spc="-5" dirty="0">
                <a:latin typeface="Times New Roman"/>
                <a:cs typeface="Times New Roman"/>
              </a:rPr>
              <a:t>of  </a:t>
            </a:r>
            <a:r>
              <a:rPr sz="1450" spc="-10" dirty="0">
                <a:latin typeface="Times New Roman"/>
                <a:cs typeface="Times New Roman"/>
              </a:rPr>
              <a:t>changing dozens </a:t>
            </a:r>
            <a:r>
              <a:rPr sz="1450" spc="-5" dirty="0">
                <a:latin typeface="Times New Roman"/>
                <a:cs typeface="Times New Roman"/>
              </a:rPr>
              <a:t>of .php </a:t>
            </a:r>
            <a:r>
              <a:rPr sz="1450" spc="-10" dirty="0">
                <a:latin typeface="Times New Roman"/>
                <a:cs typeface="Times New Roman"/>
              </a:rPr>
              <a:t>files—searching for the line that reads something</a:t>
            </a:r>
            <a:r>
              <a:rPr sz="1450" spc="105" dirty="0">
                <a:latin typeface="Times New Roman"/>
                <a:cs typeface="Times New Roman"/>
              </a:rPr>
              <a:t> </a:t>
            </a:r>
            <a:r>
              <a:rPr sz="1450" spc="-10" dirty="0">
                <a:latin typeface="Times New Roman"/>
                <a:cs typeface="Times New Roman"/>
              </a:rPr>
              <a:t>like…</a:t>
            </a:r>
            <a:endParaRPr sz="1450">
              <a:latin typeface="Times New Roman"/>
              <a:cs typeface="Times New Roman"/>
            </a:endParaRPr>
          </a:p>
        </p:txBody>
      </p:sp>
      <p:sp>
        <p:nvSpPr>
          <p:cNvPr id="9" name="object 9"/>
          <p:cNvSpPr/>
          <p:nvPr/>
        </p:nvSpPr>
        <p:spPr>
          <a:xfrm>
            <a:off x="1014808" y="9228589"/>
            <a:ext cx="5539524" cy="210364"/>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18181" y="9737226"/>
            <a:ext cx="620776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…and changing it to reflect the new host name, username, </a:t>
            </a:r>
            <a:r>
              <a:rPr sz="1450" spc="-5" dirty="0">
                <a:latin typeface="Times New Roman"/>
                <a:cs typeface="Times New Roman"/>
              </a:rPr>
              <a:t>or </a:t>
            </a:r>
            <a:r>
              <a:rPr sz="1450" spc="-10" dirty="0">
                <a:latin typeface="Times New Roman"/>
                <a:cs typeface="Times New Roman"/>
              </a:rPr>
              <a:t>password. Uck— there  would </a:t>
            </a:r>
            <a:r>
              <a:rPr sz="1450" spc="-5" dirty="0">
                <a:latin typeface="Times New Roman"/>
                <a:cs typeface="Times New Roman"/>
              </a:rPr>
              <a:t>be </a:t>
            </a:r>
            <a:r>
              <a:rPr sz="1450" i="1" spc="-10" dirty="0">
                <a:latin typeface="Times New Roman"/>
                <a:cs typeface="Times New Roman"/>
              </a:rPr>
              <a:t>no joy </a:t>
            </a:r>
            <a:r>
              <a:rPr sz="1450" spc="-10" dirty="0">
                <a:latin typeface="Times New Roman"/>
                <a:cs typeface="Times New Roman"/>
              </a:rPr>
              <a:t>in that task at</a:t>
            </a:r>
            <a:r>
              <a:rPr sz="1450" spc="20" dirty="0">
                <a:latin typeface="Times New Roman"/>
                <a:cs typeface="Times New Roman"/>
              </a:rPr>
              <a:t> </a:t>
            </a:r>
            <a:r>
              <a:rPr sz="1450" spc="-10" dirty="0">
                <a:latin typeface="Times New Roman"/>
                <a:cs typeface="Times New Roman"/>
              </a:rPr>
              <a:t>all.</a:t>
            </a:r>
            <a:endParaRPr sz="1450">
              <a:latin typeface="Times New Roman"/>
              <a:cs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415405" cy="1900555"/>
          </a:xfrm>
          <a:prstGeom prst="rect">
            <a:avLst/>
          </a:prstGeom>
        </p:spPr>
        <p:txBody>
          <a:bodyPr vert="horz" wrap="square" lIns="0" tIns="26670" rIns="0" bIns="0" rtlCol="0">
            <a:spAutoFit/>
          </a:bodyPr>
          <a:lstStyle/>
          <a:p>
            <a:pPr marL="12700" marR="80645">
              <a:lnSpc>
                <a:spcPts val="1660"/>
              </a:lnSpc>
              <a:spcBef>
                <a:spcPts val="210"/>
              </a:spcBef>
            </a:pPr>
            <a:r>
              <a:rPr sz="1450" spc="-10" dirty="0">
                <a:latin typeface="Times New Roman"/>
                <a:cs typeface="Times New Roman"/>
              </a:rPr>
              <a:t>From now </a:t>
            </a:r>
            <a:r>
              <a:rPr sz="1450" spc="-5" dirty="0">
                <a:latin typeface="Times New Roman"/>
                <a:cs typeface="Times New Roman"/>
              </a:rPr>
              <a:t>on, </a:t>
            </a:r>
            <a:r>
              <a:rPr sz="1450" spc="-10" dirty="0">
                <a:latin typeface="Times New Roman"/>
                <a:cs typeface="Times New Roman"/>
              </a:rPr>
              <a:t>we’re going move the part </a:t>
            </a:r>
            <a:r>
              <a:rPr sz="1450" spc="-5" dirty="0">
                <a:latin typeface="Times New Roman"/>
                <a:cs typeface="Times New Roman"/>
              </a:rPr>
              <a:t>of </a:t>
            </a:r>
            <a:r>
              <a:rPr sz="1450" spc="-10" dirty="0">
                <a:latin typeface="Times New Roman"/>
                <a:cs typeface="Times New Roman"/>
              </a:rPr>
              <a:t>the code that connects to the database to </a:t>
            </a:r>
            <a:r>
              <a:rPr sz="1450" spc="-5" dirty="0">
                <a:latin typeface="Times New Roman"/>
                <a:cs typeface="Times New Roman"/>
              </a:rPr>
              <a:t>a  </a:t>
            </a:r>
            <a:r>
              <a:rPr sz="1450" spc="-10" dirty="0">
                <a:latin typeface="Times New Roman"/>
                <a:cs typeface="Times New Roman"/>
              </a:rPr>
              <a:t>separate file, and all </a:t>
            </a:r>
            <a:r>
              <a:rPr sz="1450" spc="-5" dirty="0">
                <a:latin typeface="Times New Roman"/>
                <a:cs typeface="Times New Roman"/>
              </a:rPr>
              <a:t>our </a:t>
            </a:r>
            <a:r>
              <a:rPr sz="1450" spc="-10" dirty="0">
                <a:latin typeface="Times New Roman"/>
                <a:cs typeface="Times New Roman"/>
              </a:rPr>
              <a:t>new scripts from this point forward will simply refer to that  code using an </a:t>
            </a:r>
            <a:r>
              <a:rPr sz="1450" b="1" spc="-10" dirty="0">
                <a:latin typeface="Times New Roman"/>
                <a:cs typeface="Times New Roman"/>
              </a:rPr>
              <a:t>include </a:t>
            </a:r>
            <a:r>
              <a:rPr sz="1450" spc="-10" dirty="0">
                <a:latin typeface="Times New Roman"/>
                <a:cs typeface="Times New Roman"/>
              </a:rPr>
              <a:t>statement. If any </a:t>
            </a:r>
            <a:r>
              <a:rPr sz="1450" spc="-5" dirty="0">
                <a:latin typeface="Times New Roman"/>
                <a:cs typeface="Times New Roman"/>
              </a:rPr>
              <a:t>of </a:t>
            </a:r>
            <a:r>
              <a:rPr sz="1450" spc="-10" dirty="0">
                <a:latin typeface="Times New Roman"/>
                <a:cs typeface="Times New Roman"/>
              </a:rPr>
              <a:t>the values change, we will only have to  change it in </a:t>
            </a:r>
            <a:r>
              <a:rPr sz="1450" spc="-5" dirty="0">
                <a:latin typeface="Times New Roman"/>
                <a:cs typeface="Times New Roman"/>
              </a:rPr>
              <a:t>one </a:t>
            </a:r>
            <a:r>
              <a:rPr sz="1450" spc="-10" dirty="0">
                <a:latin typeface="Times New Roman"/>
                <a:cs typeface="Times New Roman"/>
              </a:rPr>
              <a:t>place… the file that all the others point</a:t>
            </a:r>
            <a:r>
              <a:rPr sz="1450" spc="55" dirty="0">
                <a:latin typeface="Times New Roman"/>
                <a:cs typeface="Times New Roman"/>
              </a:rPr>
              <a:t> </a:t>
            </a:r>
            <a:r>
              <a:rPr sz="1450" spc="-10" dirty="0">
                <a:latin typeface="Times New Roman"/>
                <a:cs typeface="Times New Roman"/>
              </a:rPr>
              <a:t>to.</a:t>
            </a:r>
            <a:endParaRPr sz="1450">
              <a:latin typeface="Times New Roman"/>
              <a:cs typeface="Times New Roman"/>
            </a:endParaRPr>
          </a:p>
          <a:p>
            <a:pPr marL="12700" marR="5080">
              <a:lnSpc>
                <a:spcPts val="1660"/>
              </a:lnSpc>
              <a:spcBef>
                <a:spcPts val="705"/>
              </a:spcBef>
            </a:pPr>
            <a:r>
              <a:rPr sz="1450" spc="-10" dirty="0">
                <a:latin typeface="Times New Roman"/>
                <a:cs typeface="Times New Roman"/>
              </a:rPr>
              <a:t>Just imagine the joy </a:t>
            </a:r>
            <a:r>
              <a:rPr sz="1450" spc="-5" dirty="0">
                <a:latin typeface="Times New Roman"/>
                <a:cs typeface="Times New Roman"/>
              </a:rPr>
              <a:t>of </a:t>
            </a:r>
            <a:r>
              <a:rPr sz="1450" spc="-10" dirty="0">
                <a:latin typeface="Times New Roman"/>
                <a:cs typeface="Times New Roman"/>
              </a:rPr>
              <a:t>changing </a:t>
            </a:r>
            <a:r>
              <a:rPr sz="1450" spc="-5" dirty="0">
                <a:latin typeface="Times New Roman"/>
                <a:cs typeface="Times New Roman"/>
              </a:rPr>
              <a:t>one </a:t>
            </a:r>
            <a:r>
              <a:rPr sz="1450" spc="-10" dirty="0">
                <a:latin typeface="Times New Roman"/>
                <a:cs typeface="Times New Roman"/>
              </a:rPr>
              <a:t>line </a:t>
            </a:r>
            <a:r>
              <a:rPr sz="1450" spc="-5" dirty="0">
                <a:latin typeface="Times New Roman"/>
                <a:cs typeface="Times New Roman"/>
              </a:rPr>
              <a:t>of </a:t>
            </a:r>
            <a:r>
              <a:rPr sz="1450" spc="-10" dirty="0">
                <a:latin typeface="Times New Roman"/>
                <a:cs typeface="Times New Roman"/>
              </a:rPr>
              <a:t>code and seeing that change propagate  across dozens </a:t>
            </a:r>
            <a:r>
              <a:rPr sz="1450" spc="-5" dirty="0">
                <a:latin typeface="Times New Roman"/>
                <a:cs typeface="Times New Roman"/>
              </a:rPr>
              <a:t>of </a:t>
            </a:r>
            <a:r>
              <a:rPr sz="1450" spc="-10" dirty="0">
                <a:latin typeface="Times New Roman"/>
                <a:cs typeface="Times New Roman"/>
              </a:rPr>
              <a:t>pages. </a:t>
            </a:r>
            <a:r>
              <a:rPr sz="1450" spc="-25" dirty="0">
                <a:latin typeface="Times New Roman"/>
                <a:cs typeface="Times New Roman"/>
              </a:rPr>
              <a:t>That’s </a:t>
            </a:r>
            <a:r>
              <a:rPr sz="1450" spc="-10" dirty="0">
                <a:latin typeface="Times New Roman"/>
                <a:cs typeface="Times New Roman"/>
              </a:rPr>
              <a:t>what I’m talking about. The include feature is </a:t>
            </a:r>
            <a:r>
              <a:rPr sz="1450" spc="-5" dirty="0">
                <a:latin typeface="Times New Roman"/>
                <a:cs typeface="Times New Roman"/>
              </a:rPr>
              <a:t>one of </a:t>
            </a:r>
            <a:r>
              <a:rPr sz="1450" spc="-10" dirty="0">
                <a:latin typeface="Times New Roman"/>
                <a:cs typeface="Times New Roman"/>
              </a:rPr>
              <a:t>the  most helpful and important features </a:t>
            </a:r>
            <a:r>
              <a:rPr sz="1450" spc="-5" dirty="0">
                <a:latin typeface="Times New Roman"/>
                <a:cs typeface="Times New Roman"/>
              </a:rPr>
              <a:t>of </a:t>
            </a:r>
            <a:r>
              <a:rPr sz="1450" spc="-50" dirty="0">
                <a:latin typeface="Times New Roman"/>
                <a:cs typeface="Times New Roman"/>
              </a:rPr>
              <a:t>PHP, </a:t>
            </a:r>
            <a:r>
              <a:rPr sz="1450" spc="-10" dirty="0">
                <a:latin typeface="Times New Roman"/>
                <a:cs typeface="Times New Roman"/>
              </a:rPr>
              <a:t>in my humble</a:t>
            </a:r>
            <a:r>
              <a:rPr sz="1450" spc="85" dirty="0">
                <a:latin typeface="Times New Roman"/>
                <a:cs typeface="Times New Roman"/>
              </a:rPr>
              <a:t> </a:t>
            </a:r>
            <a:r>
              <a:rPr sz="1450" spc="-10" dirty="0">
                <a:latin typeface="Times New Roman"/>
                <a:cs typeface="Times New Roman"/>
              </a:rPr>
              <a:t>opinion.</a:t>
            </a:r>
            <a:endParaRPr sz="1450">
              <a:latin typeface="Times New Roman"/>
              <a:cs typeface="Times New Roman"/>
            </a:endParaRPr>
          </a:p>
          <a:p>
            <a:pPr marL="12700">
              <a:lnSpc>
                <a:spcPct val="100000"/>
              </a:lnSpc>
              <a:spcBef>
                <a:spcPts val="590"/>
              </a:spcBef>
            </a:pPr>
            <a:r>
              <a:rPr sz="1450" spc="-35" dirty="0">
                <a:latin typeface="Times New Roman"/>
                <a:cs typeface="Times New Roman"/>
              </a:rPr>
              <a:t>We’ll </a:t>
            </a:r>
            <a:r>
              <a:rPr sz="1450" spc="-10" dirty="0">
                <a:latin typeface="Times New Roman"/>
                <a:cs typeface="Times New Roman"/>
              </a:rPr>
              <a:t>use the line</a:t>
            </a:r>
            <a:r>
              <a:rPr sz="1450" spc="30" dirty="0">
                <a:latin typeface="Times New Roman"/>
                <a:cs typeface="Times New Roman"/>
              </a:rPr>
              <a:t> </a:t>
            </a:r>
            <a:r>
              <a:rPr sz="1450" spc="-15" dirty="0">
                <a:latin typeface="Times New Roman"/>
                <a:cs typeface="Times New Roman"/>
              </a:rPr>
              <a:t>…</a:t>
            </a:r>
            <a:endParaRPr sz="1450">
              <a:latin typeface="Times New Roman"/>
              <a:cs typeface="Times New Roman"/>
            </a:endParaRPr>
          </a:p>
        </p:txBody>
      </p:sp>
      <p:sp>
        <p:nvSpPr>
          <p:cNvPr id="3" name="object 3"/>
          <p:cNvSpPr/>
          <p:nvPr/>
        </p:nvSpPr>
        <p:spPr>
          <a:xfrm>
            <a:off x="2961869" y="2405469"/>
            <a:ext cx="1636262" cy="23780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941545"/>
            <a:ext cx="6486525" cy="2321560"/>
          </a:xfrm>
          <a:prstGeom prst="rect">
            <a:avLst/>
          </a:prstGeom>
        </p:spPr>
        <p:txBody>
          <a:bodyPr vert="horz" wrap="square" lIns="0" tIns="26670" rIns="0" bIns="0" rtlCol="0">
            <a:spAutoFit/>
          </a:bodyPr>
          <a:lstStyle/>
          <a:p>
            <a:pPr marL="12700" marR="5080">
              <a:lnSpc>
                <a:spcPts val="1660"/>
              </a:lnSpc>
              <a:spcBef>
                <a:spcPts val="210"/>
              </a:spcBef>
            </a:pPr>
            <a:r>
              <a:rPr sz="1450" spc="-15" dirty="0">
                <a:latin typeface="Times New Roman"/>
                <a:cs typeface="Times New Roman"/>
              </a:rPr>
              <a:t>… </a:t>
            </a:r>
            <a:r>
              <a:rPr sz="1450" spc="-10" dirty="0">
                <a:latin typeface="Times New Roman"/>
                <a:cs typeface="Times New Roman"/>
              </a:rPr>
              <a:t>to tell PHP to insert the contents </a:t>
            </a:r>
            <a:r>
              <a:rPr sz="1450" spc="-5" dirty="0">
                <a:latin typeface="Times New Roman"/>
                <a:cs typeface="Times New Roman"/>
              </a:rPr>
              <a:t>of </a:t>
            </a:r>
            <a:r>
              <a:rPr sz="1450" spc="-10" dirty="0">
                <a:latin typeface="Times New Roman"/>
                <a:cs typeface="Times New Roman"/>
              </a:rPr>
              <a:t>the </a:t>
            </a:r>
            <a:r>
              <a:rPr sz="1450" spc="-5" dirty="0">
                <a:latin typeface="Times New Roman"/>
                <a:cs typeface="Times New Roman"/>
              </a:rPr>
              <a:t>db.php </a:t>
            </a:r>
            <a:r>
              <a:rPr sz="1450" spc="-10" dirty="0">
                <a:latin typeface="Times New Roman"/>
                <a:cs typeface="Times New Roman"/>
              </a:rPr>
              <a:t>file into the current script. Be sure to  use include files whenever you can, as the extra few minutes it takes to move some code  </a:t>
            </a:r>
            <a:r>
              <a:rPr sz="1450" spc="-5" dirty="0">
                <a:latin typeface="Times New Roman"/>
                <a:cs typeface="Times New Roman"/>
              </a:rPr>
              <a:t>out </a:t>
            </a:r>
            <a:r>
              <a:rPr sz="1450" spc="-10" dirty="0">
                <a:latin typeface="Times New Roman"/>
                <a:cs typeface="Times New Roman"/>
              </a:rPr>
              <a:t>to </a:t>
            </a:r>
            <a:r>
              <a:rPr sz="1450" spc="-5" dirty="0">
                <a:latin typeface="Times New Roman"/>
                <a:cs typeface="Times New Roman"/>
              </a:rPr>
              <a:t>a </a:t>
            </a:r>
            <a:r>
              <a:rPr sz="1450" spc="-10" dirty="0">
                <a:latin typeface="Times New Roman"/>
                <a:cs typeface="Times New Roman"/>
              </a:rPr>
              <a:t>separate file is more than paid back when that code has to</a:t>
            </a:r>
            <a:r>
              <a:rPr sz="1450" spc="80" dirty="0">
                <a:latin typeface="Times New Roman"/>
                <a:cs typeface="Times New Roman"/>
              </a:rPr>
              <a:t> </a:t>
            </a:r>
            <a:r>
              <a:rPr sz="1450" spc="-10" dirty="0">
                <a:latin typeface="Times New Roman"/>
                <a:cs typeface="Times New Roman"/>
              </a:rPr>
              <a:t>change.</a:t>
            </a:r>
            <a:endParaRPr sz="1450">
              <a:latin typeface="Times New Roman"/>
              <a:cs typeface="Times New Roman"/>
            </a:endParaRPr>
          </a:p>
          <a:p>
            <a:pPr marL="12700">
              <a:lnSpc>
                <a:spcPct val="100000"/>
              </a:lnSpc>
              <a:spcBef>
                <a:spcPts val="590"/>
              </a:spcBef>
            </a:pPr>
            <a:r>
              <a:rPr sz="1450" b="1" i="1" spc="-10" dirty="0">
                <a:solidFill>
                  <a:srgbClr val="003366"/>
                </a:solidFill>
                <a:latin typeface="Times New Roman"/>
                <a:cs typeface="Times New Roman"/>
              </a:rPr>
              <a:t>SQL</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Injection</a:t>
            </a:r>
            <a:endParaRPr sz="1450">
              <a:latin typeface="Times New Roman"/>
              <a:cs typeface="Times New Roman"/>
            </a:endParaRPr>
          </a:p>
          <a:p>
            <a:pPr marL="12700" marR="108585">
              <a:lnSpc>
                <a:spcPts val="1660"/>
              </a:lnSpc>
              <a:spcBef>
                <a:spcPts val="755"/>
              </a:spcBef>
            </a:pPr>
            <a:r>
              <a:rPr sz="1450" spc="-10" dirty="0">
                <a:latin typeface="Times New Roman"/>
                <a:cs typeface="Times New Roman"/>
              </a:rPr>
              <a:t>In general, it is </a:t>
            </a:r>
            <a:r>
              <a:rPr sz="1450" b="1" spc="-10" dirty="0">
                <a:latin typeface="Times New Roman"/>
                <a:cs typeface="Times New Roman"/>
              </a:rPr>
              <a:t>not </a:t>
            </a:r>
            <a:r>
              <a:rPr sz="1450" spc="-5" dirty="0">
                <a:latin typeface="Times New Roman"/>
                <a:cs typeface="Times New Roman"/>
              </a:rPr>
              <a:t>a </a:t>
            </a:r>
            <a:r>
              <a:rPr sz="1450" spc="-10" dirty="0">
                <a:latin typeface="Times New Roman"/>
                <a:cs typeface="Times New Roman"/>
              </a:rPr>
              <a:t>good idea to take </a:t>
            </a:r>
            <a:r>
              <a:rPr sz="1450" i="1" spc="-10" dirty="0">
                <a:latin typeface="Times New Roman"/>
                <a:cs typeface="Times New Roman"/>
              </a:rPr>
              <a:t>whatever </a:t>
            </a:r>
            <a:r>
              <a:rPr sz="1450" spc="-10" dirty="0">
                <a:latin typeface="Times New Roman"/>
                <a:cs typeface="Times New Roman"/>
              </a:rPr>
              <a:t>the user enters into </a:t>
            </a:r>
            <a:r>
              <a:rPr sz="1450" spc="-5" dirty="0">
                <a:latin typeface="Times New Roman"/>
                <a:cs typeface="Times New Roman"/>
              </a:rPr>
              <a:t>a </a:t>
            </a:r>
            <a:r>
              <a:rPr sz="1450" spc="-10" dirty="0">
                <a:latin typeface="Times New Roman"/>
                <a:cs typeface="Times New Roman"/>
              </a:rPr>
              <a:t>form and pass  that directly to </a:t>
            </a:r>
            <a:r>
              <a:rPr sz="1450" spc="-5" dirty="0">
                <a:latin typeface="Times New Roman"/>
                <a:cs typeface="Times New Roman"/>
              </a:rPr>
              <a:t>a </a:t>
            </a:r>
            <a:r>
              <a:rPr sz="1450" spc="-10" dirty="0">
                <a:latin typeface="Times New Roman"/>
                <a:cs typeface="Times New Roman"/>
              </a:rPr>
              <a:t>SQL script as we did in the above example. If the user were malicious  (and skilled) they might enter SQL code into </a:t>
            </a:r>
            <a:r>
              <a:rPr sz="1450" spc="-5" dirty="0">
                <a:latin typeface="Times New Roman"/>
                <a:cs typeface="Times New Roman"/>
              </a:rPr>
              <a:t>one of your </a:t>
            </a:r>
            <a:r>
              <a:rPr sz="1450" spc="-10" dirty="0">
                <a:latin typeface="Times New Roman"/>
                <a:cs typeface="Times New Roman"/>
              </a:rPr>
              <a:t>forms and this could have </a:t>
            </a:r>
            <a:r>
              <a:rPr sz="1450" spc="-5" dirty="0">
                <a:latin typeface="Times New Roman"/>
                <a:cs typeface="Times New Roman"/>
              </a:rPr>
              <a:t>a  </a:t>
            </a:r>
            <a:r>
              <a:rPr sz="1450" spc="-10" dirty="0">
                <a:latin typeface="Times New Roman"/>
                <a:cs typeface="Times New Roman"/>
              </a:rPr>
              <a:t>big impact on what the script actually does. For example, imagine </a:t>
            </a:r>
            <a:r>
              <a:rPr sz="1450" spc="-5" dirty="0">
                <a:latin typeface="Times New Roman"/>
                <a:cs typeface="Times New Roman"/>
              </a:rPr>
              <a:t>a </a:t>
            </a:r>
            <a:r>
              <a:rPr sz="1450" spc="-10" dirty="0">
                <a:latin typeface="Times New Roman"/>
                <a:cs typeface="Times New Roman"/>
              </a:rPr>
              <a:t>basic  username/password form and the user entering ‘or 1=1– into the Password field, as  shown:</a:t>
            </a:r>
            <a:endParaRPr sz="1450">
              <a:latin typeface="Times New Roman"/>
              <a:cs typeface="Times New Roman"/>
            </a:endParaRPr>
          </a:p>
        </p:txBody>
      </p:sp>
      <p:sp>
        <p:nvSpPr>
          <p:cNvPr id="5" name="object 5"/>
          <p:cNvSpPr/>
          <p:nvPr/>
        </p:nvSpPr>
        <p:spPr>
          <a:xfrm>
            <a:off x="630881" y="5350569"/>
            <a:ext cx="2011048" cy="740848"/>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6170180"/>
            <a:ext cx="6447155" cy="3738879"/>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Now the statement that is executed in the database is the</a:t>
            </a:r>
            <a:r>
              <a:rPr sz="1450" spc="60" dirty="0">
                <a:latin typeface="Times New Roman"/>
                <a:cs typeface="Times New Roman"/>
              </a:rPr>
              <a:t> </a:t>
            </a:r>
            <a:r>
              <a:rPr sz="1450" spc="-10" dirty="0">
                <a:latin typeface="Times New Roman"/>
                <a:cs typeface="Times New Roman"/>
              </a:rPr>
              <a:t>following:</a:t>
            </a:r>
            <a:endParaRPr sz="1450">
              <a:latin typeface="Times New Roman"/>
              <a:cs typeface="Times New Roman"/>
            </a:endParaRPr>
          </a:p>
          <a:p>
            <a:pPr>
              <a:lnSpc>
                <a:spcPct val="100000"/>
              </a:lnSpc>
            </a:pPr>
            <a:endParaRPr sz="1600">
              <a:latin typeface="Times New Roman"/>
              <a:cs typeface="Times New Roman"/>
            </a:endParaRPr>
          </a:p>
          <a:p>
            <a:pPr marL="30480">
              <a:lnSpc>
                <a:spcPct val="100000"/>
              </a:lnSpc>
              <a:spcBef>
                <a:spcPts val="1285"/>
              </a:spcBef>
            </a:pPr>
            <a:r>
              <a:rPr sz="1050" b="1" spc="15" dirty="0">
                <a:latin typeface="Times New Roman"/>
                <a:cs typeface="Times New Roman"/>
              </a:rPr>
              <a:t>SELECT </a:t>
            </a:r>
            <a:r>
              <a:rPr sz="1050" b="1" spc="10" dirty="0">
                <a:latin typeface="Times New Roman"/>
                <a:cs typeface="Times New Roman"/>
              </a:rPr>
              <a:t>* </a:t>
            </a:r>
            <a:r>
              <a:rPr sz="1050" b="1" spc="15" dirty="0">
                <a:latin typeface="Times New Roman"/>
                <a:cs typeface="Times New Roman"/>
              </a:rPr>
              <a:t>FROM </a:t>
            </a:r>
            <a:r>
              <a:rPr sz="1050" b="1" spc="10" dirty="0">
                <a:latin typeface="Times New Roman"/>
                <a:cs typeface="Times New Roman"/>
              </a:rPr>
              <a:t>Users </a:t>
            </a:r>
            <a:r>
              <a:rPr sz="1050" b="1" spc="15" dirty="0">
                <a:latin typeface="Times New Roman"/>
                <a:cs typeface="Times New Roman"/>
              </a:rPr>
              <a:t>WHERE </a:t>
            </a:r>
            <a:r>
              <a:rPr sz="1050" b="1" spc="10" dirty="0">
                <a:latin typeface="Times New Roman"/>
                <a:cs typeface="Times New Roman"/>
              </a:rPr>
              <a:t>Username= </a:t>
            </a:r>
            <a:r>
              <a:rPr sz="1050" b="1" spc="5" dirty="0">
                <a:latin typeface="Times New Roman"/>
                <a:cs typeface="Times New Roman"/>
              </a:rPr>
              <a:t>‘Brian’ </a:t>
            </a:r>
            <a:r>
              <a:rPr sz="1050" b="1" spc="10" dirty="0">
                <a:latin typeface="Times New Roman"/>
                <a:cs typeface="Times New Roman"/>
              </a:rPr>
              <a:t>and Password= ”or 1 </a:t>
            </a:r>
            <a:r>
              <a:rPr sz="1050" b="1" spc="15" dirty="0">
                <a:latin typeface="Times New Roman"/>
                <a:cs typeface="Times New Roman"/>
              </a:rPr>
              <a:t>=</a:t>
            </a:r>
            <a:r>
              <a:rPr sz="1050" b="1" spc="-170" dirty="0">
                <a:latin typeface="Times New Roman"/>
                <a:cs typeface="Times New Roman"/>
              </a:rPr>
              <a:t> </a:t>
            </a:r>
            <a:r>
              <a:rPr sz="1050" b="1" spc="15" dirty="0">
                <a:latin typeface="Times New Roman"/>
                <a:cs typeface="Times New Roman"/>
              </a:rPr>
              <a:t>1—’</a:t>
            </a:r>
            <a:endParaRPr sz="1050">
              <a:latin typeface="Times New Roman"/>
              <a:cs typeface="Times New Roman"/>
            </a:endParaRPr>
          </a:p>
          <a:p>
            <a:pPr>
              <a:lnSpc>
                <a:spcPct val="100000"/>
              </a:lnSpc>
            </a:pPr>
            <a:endParaRPr sz="1200">
              <a:latin typeface="Times New Roman"/>
              <a:cs typeface="Times New Roman"/>
            </a:endParaRPr>
          </a:p>
          <a:p>
            <a:pPr>
              <a:lnSpc>
                <a:spcPct val="100000"/>
              </a:lnSpc>
              <a:spcBef>
                <a:spcPts val="35"/>
              </a:spcBef>
            </a:pPr>
            <a:endParaRPr sz="1500">
              <a:latin typeface="Times New Roman"/>
              <a:cs typeface="Times New Roman"/>
            </a:endParaRPr>
          </a:p>
          <a:p>
            <a:pPr marL="12700" marR="5080">
              <a:lnSpc>
                <a:spcPts val="1660"/>
              </a:lnSpc>
              <a:spcBef>
                <a:spcPts val="5"/>
              </a:spcBef>
            </a:pPr>
            <a:r>
              <a:rPr sz="1450" spc="-10" dirty="0">
                <a:latin typeface="Times New Roman"/>
                <a:cs typeface="Times New Roman"/>
              </a:rPr>
              <a:t>Because 1=1 is </a:t>
            </a:r>
            <a:r>
              <a:rPr sz="1450" b="1" spc="-10" dirty="0">
                <a:latin typeface="Times New Roman"/>
                <a:cs typeface="Times New Roman"/>
              </a:rPr>
              <a:t>always </a:t>
            </a:r>
            <a:r>
              <a:rPr sz="1450" spc="-10" dirty="0">
                <a:latin typeface="Times New Roman"/>
                <a:cs typeface="Times New Roman"/>
              </a:rPr>
              <a:t>true, this query will return all users. (Note that the last quotation  is commented </a:t>
            </a:r>
            <a:r>
              <a:rPr sz="1450" spc="-5" dirty="0">
                <a:latin typeface="Times New Roman"/>
                <a:cs typeface="Times New Roman"/>
              </a:rPr>
              <a:t>out.) </a:t>
            </a:r>
            <a:r>
              <a:rPr sz="1450" spc="-10" dirty="0">
                <a:latin typeface="Times New Roman"/>
                <a:cs typeface="Times New Roman"/>
              </a:rPr>
              <a:t>So, in the script above, sqlsrv_has_rows is true, and all the  username password rows will </a:t>
            </a:r>
            <a:r>
              <a:rPr sz="1450" spc="-5" dirty="0">
                <a:latin typeface="Times New Roman"/>
                <a:cs typeface="Times New Roman"/>
              </a:rPr>
              <a:t>be</a:t>
            </a:r>
            <a:r>
              <a:rPr sz="1450" spc="10" dirty="0">
                <a:latin typeface="Times New Roman"/>
                <a:cs typeface="Times New Roman"/>
              </a:rPr>
              <a:t> </a:t>
            </a:r>
            <a:r>
              <a:rPr sz="1450" spc="-10" dirty="0">
                <a:latin typeface="Times New Roman"/>
                <a:cs typeface="Times New Roman"/>
              </a:rPr>
              <a:t>returned.</a:t>
            </a:r>
            <a:endParaRPr sz="1450">
              <a:latin typeface="Times New Roman"/>
              <a:cs typeface="Times New Roman"/>
            </a:endParaRPr>
          </a:p>
          <a:p>
            <a:pPr marL="12700" marR="276225">
              <a:lnSpc>
                <a:spcPts val="1660"/>
              </a:lnSpc>
              <a:spcBef>
                <a:spcPts val="705"/>
              </a:spcBef>
            </a:pPr>
            <a:r>
              <a:rPr sz="1450" spc="-10" dirty="0">
                <a:latin typeface="Times New Roman"/>
                <a:cs typeface="Times New Roman"/>
              </a:rPr>
              <a:t>SQL injection is possible here because user input is concatenated with the executed  SQL code. One way to prevent against this is to strip </a:t>
            </a:r>
            <a:r>
              <a:rPr sz="1450" spc="-5" dirty="0">
                <a:latin typeface="Times New Roman"/>
                <a:cs typeface="Times New Roman"/>
              </a:rPr>
              <a:t>out </a:t>
            </a:r>
            <a:r>
              <a:rPr sz="1450" spc="-10" dirty="0">
                <a:latin typeface="Times New Roman"/>
                <a:cs typeface="Times New Roman"/>
              </a:rPr>
              <a:t>any slashes </a:t>
            </a:r>
            <a:r>
              <a:rPr sz="1450" spc="-5" dirty="0">
                <a:latin typeface="Times New Roman"/>
                <a:cs typeface="Times New Roman"/>
              </a:rPr>
              <a:t>or </a:t>
            </a:r>
            <a:r>
              <a:rPr sz="1450" spc="-10" dirty="0">
                <a:latin typeface="Times New Roman"/>
                <a:cs typeface="Times New Roman"/>
              </a:rPr>
              <a:t>quote marks  from the the </a:t>
            </a:r>
            <a:r>
              <a:rPr sz="1450" dirty="0">
                <a:latin typeface="Times New Roman"/>
                <a:cs typeface="Times New Roman"/>
              </a:rPr>
              <a:t>user’ </a:t>
            </a:r>
            <a:r>
              <a:rPr sz="1450" spc="-10" dirty="0">
                <a:latin typeface="Times New Roman"/>
                <a:cs typeface="Times New Roman"/>
              </a:rPr>
              <a:t>input. The following code snippet demostrates</a:t>
            </a:r>
            <a:r>
              <a:rPr sz="1450" spc="-50" dirty="0">
                <a:latin typeface="Times New Roman"/>
                <a:cs typeface="Times New Roman"/>
              </a:rPr>
              <a:t> </a:t>
            </a:r>
            <a:r>
              <a:rPr sz="1450" spc="-10" dirty="0">
                <a:latin typeface="Times New Roman"/>
                <a:cs typeface="Times New Roman"/>
              </a:rPr>
              <a:t>this:</a:t>
            </a:r>
            <a:endParaRPr sz="1450">
              <a:latin typeface="Times New Roman"/>
              <a:cs typeface="Times New Roman"/>
            </a:endParaRPr>
          </a:p>
          <a:p>
            <a:pPr marL="30480">
              <a:lnSpc>
                <a:spcPct val="100000"/>
              </a:lnSpc>
              <a:spcBef>
                <a:spcPts val="700"/>
              </a:spcBef>
            </a:pPr>
            <a:r>
              <a:rPr sz="1050" b="1" spc="5" dirty="0">
                <a:latin typeface="Times New Roman"/>
                <a:cs typeface="Times New Roman"/>
              </a:rPr>
              <a:t>// </a:t>
            </a:r>
            <a:r>
              <a:rPr sz="1050" b="1" spc="-35" dirty="0">
                <a:latin typeface="Times New Roman"/>
                <a:cs typeface="Times New Roman"/>
              </a:rPr>
              <a:t>To </a:t>
            </a:r>
            <a:r>
              <a:rPr sz="1050" b="1" spc="5" dirty="0">
                <a:latin typeface="Times New Roman"/>
                <a:cs typeface="Times New Roman"/>
              </a:rPr>
              <a:t>protect </a:t>
            </a:r>
            <a:r>
              <a:rPr sz="1050" b="1" spc="10" dirty="0">
                <a:latin typeface="Times New Roman"/>
                <a:cs typeface="Times New Roman"/>
              </a:rPr>
              <a:t>against </a:t>
            </a:r>
            <a:r>
              <a:rPr sz="1050" b="1" spc="15" dirty="0">
                <a:latin typeface="Times New Roman"/>
                <a:cs typeface="Times New Roman"/>
              </a:rPr>
              <a:t>SQL</a:t>
            </a:r>
            <a:r>
              <a:rPr sz="1050" b="1" spc="-25" dirty="0">
                <a:latin typeface="Times New Roman"/>
                <a:cs typeface="Times New Roman"/>
              </a:rPr>
              <a:t> </a:t>
            </a:r>
            <a:r>
              <a:rPr sz="1050" b="1" spc="5" dirty="0">
                <a:latin typeface="Times New Roman"/>
                <a:cs typeface="Times New Roman"/>
              </a:rPr>
              <a:t>injection</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$make </a:t>
            </a:r>
            <a:r>
              <a:rPr sz="1050" b="1" spc="15" dirty="0">
                <a:latin typeface="Times New Roman"/>
                <a:cs typeface="Times New Roman"/>
              </a:rPr>
              <a:t>=</a:t>
            </a:r>
            <a:r>
              <a:rPr sz="1050" b="1" spc="45" dirty="0">
                <a:latin typeface="Times New Roman"/>
                <a:cs typeface="Times New Roman"/>
              </a:rPr>
              <a:t> </a:t>
            </a:r>
            <a:r>
              <a:rPr sz="1050" b="1" spc="5" dirty="0">
                <a:latin typeface="Times New Roman"/>
                <a:cs typeface="Times New Roman"/>
              </a:rPr>
              <a:t>stripslashes($myusername);</a:t>
            </a:r>
            <a:endParaRPr sz="1050">
              <a:latin typeface="Times New Roman"/>
              <a:cs typeface="Times New Roman"/>
            </a:endParaRPr>
          </a:p>
          <a:p>
            <a:pPr marL="30480">
              <a:lnSpc>
                <a:spcPct val="100000"/>
              </a:lnSpc>
              <a:spcBef>
                <a:spcPts val="615"/>
              </a:spcBef>
            </a:pPr>
            <a:r>
              <a:rPr sz="1050" b="1" spc="10" dirty="0">
                <a:latin typeface="Times New Roman"/>
                <a:cs typeface="Times New Roman"/>
              </a:rPr>
              <a:t>$model </a:t>
            </a:r>
            <a:r>
              <a:rPr sz="1050" b="1" spc="15" dirty="0">
                <a:latin typeface="Times New Roman"/>
                <a:cs typeface="Times New Roman"/>
              </a:rPr>
              <a:t>=</a:t>
            </a:r>
            <a:r>
              <a:rPr sz="1050" b="1" spc="40" dirty="0">
                <a:latin typeface="Times New Roman"/>
                <a:cs typeface="Times New Roman"/>
              </a:rPr>
              <a:t> </a:t>
            </a:r>
            <a:r>
              <a:rPr sz="1050" b="1" spc="5" dirty="0">
                <a:latin typeface="Times New Roman"/>
                <a:cs typeface="Times New Roman"/>
              </a:rPr>
              <a:t>stripslashes($mypassword);</a:t>
            </a:r>
            <a:endParaRPr sz="1050">
              <a:latin typeface="Times New Roman"/>
              <a:cs typeface="Times New Roman"/>
            </a:endParaRPr>
          </a:p>
          <a:p>
            <a:pPr marL="30480">
              <a:lnSpc>
                <a:spcPct val="100000"/>
              </a:lnSpc>
              <a:spcBef>
                <a:spcPts val="540"/>
              </a:spcBef>
            </a:pPr>
            <a:r>
              <a:rPr sz="1050" b="1" spc="10" dirty="0">
                <a:latin typeface="Times New Roman"/>
                <a:cs typeface="Times New Roman"/>
              </a:rPr>
              <a:t>$make </a:t>
            </a:r>
            <a:r>
              <a:rPr sz="1050" b="1" spc="15" dirty="0">
                <a:latin typeface="Times New Roman"/>
                <a:cs typeface="Times New Roman"/>
              </a:rPr>
              <a:t>=</a:t>
            </a:r>
            <a:r>
              <a:rPr sz="1050" b="1" spc="-75" dirty="0">
                <a:latin typeface="Times New Roman"/>
                <a:cs typeface="Times New Roman"/>
              </a:rPr>
              <a:t> </a:t>
            </a:r>
            <a:r>
              <a:rPr sz="1050" b="1" spc="10" dirty="0">
                <a:latin typeface="Times New Roman"/>
                <a:cs typeface="Times New Roman"/>
              </a:rPr>
              <a:t>mysql_real_escape_string($myusername);</a:t>
            </a:r>
            <a:endParaRPr sz="1050">
              <a:latin typeface="Times New Roman"/>
              <a:cs typeface="Times New Roman"/>
            </a:endParaRPr>
          </a:p>
          <a:p>
            <a:pPr marL="30480">
              <a:lnSpc>
                <a:spcPct val="100000"/>
              </a:lnSpc>
              <a:spcBef>
                <a:spcPts val="610"/>
              </a:spcBef>
            </a:pPr>
            <a:r>
              <a:rPr sz="1050" b="1" spc="10" dirty="0">
                <a:latin typeface="Times New Roman"/>
                <a:cs typeface="Times New Roman"/>
              </a:rPr>
              <a:t>$model </a:t>
            </a:r>
            <a:r>
              <a:rPr sz="1050" b="1" spc="15" dirty="0">
                <a:latin typeface="Times New Roman"/>
                <a:cs typeface="Times New Roman"/>
              </a:rPr>
              <a:t>=</a:t>
            </a:r>
            <a:r>
              <a:rPr sz="1050" b="1" spc="-80" dirty="0">
                <a:latin typeface="Times New Roman"/>
                <a:cs typeface="Times New Roman"/>
              </a:rPr>
              <a:t> </a:t>
            </a:r>
            <a:r>
              <a:rPr sz="1050" b="1" spc="10" dirty="0">
                <a:latin typeface="Times New Roman"/>
                <a:cs typeface="Times New Roman"/>
              </a:rPr>
              <a:t>mysql_real_escape_string($mypassword);</a:t>
            </a:r>
            <a:endParaRPr sz="1050">
              <a:latin typeface="Times New Roman"/>
              <a:cs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44500" y="417174"/>
            <a:ext cx="6614795" cy="3620135"/>
          </a:xfrm>
          <a:prstGeom prst="rect">
            <a:avLst/>
          </a:prstGeom>
        </p:spPr>
        <p:txBody>
          <a:bodyPr vert="horz" wrap="square" lIns="0" tIns="26670" rIns="0" bIns="0" rtlCol="0">
            <a:spAutoFit/>
          </a:bodyPr>
          <a:lstStyle/>
          <a:p>
            <a:pPr marL="186055" marR="186690">
              <a:lnSpc>
                <a:spcPts val="1660"/>
              </a:lnSpc>
              <a:spcBef>
                <a:spcPts val="210"/>
              </a:spcBef>
            </a:pPr>
            <a:r>
              <a:rPr sz="1450" spc="-10" dirty="0">
                <a:latin typeface="Times New Roman"/>
                <a:cs typeface="Times New Roman"/>
              </a:rPr>
              <a:t>At the risk </a:t>
            </a:r>
            <a:r>
              <a:rPr sz="1450" spc="-5" dirty="0">
                <a:latin typeface="Times New Roman"/>
                <a:cs typeface="Times New Roman"/>
              </a:rPr>
              <a:t>of </a:t>
            </a:r>
            <a:r>
              <a:rPr sz="1450" spc="-10" dirty="0">
                <a:latin typeface="Times New Roman"/>
                <a:cs typeface="Times New Roman"/>
              </a:rPr>
              <a:t>stating the obvious, the </a:t>
            </a:r>
            <a:r>
              <a:rPr sz="1450" b="1" spc="-10" dirty="0">
                <a:latin typeface="Times New Roman"/>
                <a:cs typeface="Times New Roman"/>
              </a:rPr>
              <a:t>stripslashes </a:t>
            </a:r>
            <a:r>
              <a:rPr sz="1450" spc="-10" dirty="0">
                <a:latin typeface="Times New Roman"/>
                <a:cs typeface="Times New Roman"/>
              </a:rPr>
              <a:t>command removes any slashes the  users and </a:t>
            </a:r>
            <a:r>
              <a:rPr sz="1450" b="1" spc="-10" dirty="0">
                <a:latin typeface="Times New Roman"/>
                <a:cs typeface="Times New Roman"/>
              </a:rPr>
              <a:t>mysql_real_escape </a:t>
            </a:r>
            <a:r>
              <a:rPr sz="1450" spc="-10" dirty="0">
                <a:latin typeface="Times New Roman"/>
                <a:cs typeface="Times New Roman"/>
              </a:rPr>
              <a:t>command removes the quote</a:t>
            </a:r>
            <a:r>
              <a:rPr sz="1450" spc="25" dirty="0">
                <a:latin typeface="Times New Roman"/>
                <a:cs typeface="Times New Roman"/>
              </a:rPr>
              <a:t> </a:t>
            </a:r>
            <a:r>
              <a:rPr sz="1450" spc="-10" dirty="0">
                <a:latin typeface="Times New Roman"/>
                <a:cs typeface="Times New Roman"/>
              </a:rPr>
              <a:t>characters.</a:t>
            </a:r>
            <a:endParaRPr sz="1450">
              <a:latin typeface="Times New Roman"/>
              <a:cs typeface="Times New Roman"/>
            </a:endParaRPr>
          </a:p>
          <a:p>
            <a:pPr marL="186055" marR="47625">
              <a:lnSpc>
                <a:spcPts val="1660"/>
              </a:lnSpc>
              <a:spcBef>
                <a:spcPts val="715"/>
              </a:spcBef>
            </a:pPr>
            <a:r>
              <a:rPr sz="1450" spc="-10" dirty="0">
                <a:latin typeface="Times New Roman"/>
                <a:cs typeface="Times New Roman"/>
              </a:rPr>
              <a:t>An even better way to reduce the chance for SQL injection is to use prepared  statements, </a:t>
            </a:r>
            <a:r>
              <a:rPr sz="1450" spc="-5" dirty="0">
                <a:latin typeface="Times New Roman"/>
                <a:cs typeface="Times New Roman"/>
              </a:rPr>
              <a:t>but </a:t>
            </a:r>
            <a:r>
              <a:rPr sz="1450" spc="-10" dirty="0">
                <a:latin typeface="Times New Roman"/>
                <a:cs typeface="Times New Roman"/>
              </a:rPr>
              <a:t>this is </a:t>
            </a:r>
            <a:r>
              <a:rPr sz="1450" spc="-5" dirty="0">
                <a:latin typeface="Times New Roman"/>
                <a:cs typeface="Times New Roman"/>
              </a:rPr>
              <a:t>a </a:t>
            </a:r>
            <a:r>
              <a:rPr sz="1450" spc="-10" dirty="0">
                <a:latin typeface="Times New Roman"/>
                <a:cs typeface="Times New Roman"/>
              </a:rPr>
              <a:t>topic that is beyond the scope </a:t>
            </a:r>
            <a:r>
              <a:rPr sz="1450" spc="-5" dirty="0">
                <a:latin typeface="Times New Roman"/>
                <a:cs typeface="Times New Roman"/>
              </a:rPr>
              <a:t>of </a:t>
            </a:r>
            <a:r>
              <a:rPr sz="1450" spc="-10" dirty="0">
                <a:latin typeface="Times New Roman"/>
                <a:cs typeface="Times New Roman"/>
              </a:rPr>
              <a:t>this beginner’s </a:t>
            </a:r>
            <a:r>
              <a:rPr sz="1450" spc="-5" dirty="0">
                <a:latin typeface="Times New Roman"/>
                <a:cs typeface="Times New Roman"/>
              </a:rPr>
              <a:t>book. </a:t>
            </a:r>
            <a:r>
              <a:rPr sz="1450" spc="-10" dirty="0">
                <a:latin typeface="Times New Roman"/>
                <a:cs typeface="Times New Roman"/>
              </a:rPr>
              <a:t>If you  want to learn more, </a:t>
            </a:r>
            <a:r>
              <a:rPr sz="1450" spc="-25" dirty="0">
                <a:latin typeface="Times New Roman"/>
                <a:cs typeface="Times New Roman"/>
              </a:rPr>
              <a:t>here’s </a:t>
            </a:r>
            <a:r>
              <a:rPr sz="1450" spc="-5" dirty="0">
                <a:latin typeface="Times New Roman"/>
                <a:cs typeface="Times New Roman"/>
              </a:rPr>
              <a:t>a </a:t>
            </a:r>
            <a:r>
              <a:rPr sz="1450" spc="-10" dirty="0">
                <a:latin typeface="Times New Roman"/>
                <a:cs typeface="Times New Roman"/>
              </a:rPr>
              <a:t>good place to start —&gt;  </a:t>
            </a:r>
            <a:r>
              <a:rPr sz="1450" u="sng" spc="-10" dirty="0">
                <a:solidFill>
                  <a:srgbClr val="0000ED"/>
                </a:solidFill>
                <a:uFill>
                  <a:solidFill>
                    <a:srgbClr val="0000ED"/>
                  </a:solidFill>
                </a:uFill>
                <a:latin typeface="Times New Roman"/>
                <a:cs typeface="Times New Roman"/>
                <a:hlinkClick r:id="rId2"/>
              </a:rPr>
              <a:t>http://www.dreamincode.net/forums/topic/54239-introduction-to-mysqli-and-prepared- </a:t>
            </a:r>
            <a:r>
              <a:rPr sz="1450" spc="-10" dirty="0">
                <a:solidFill>
                  <a:srgbClr val="0000ED"/>
                </a:solidFill>
                <a:latin typeface="Times New Roman"/>
                <a:cs typeface="Times New Roman"/>
                <a:hlinkClick r:id="rId2"/>
              </a:rPr>
              <a:t> </a:t>
            </a:r>
            <a:r>
              <a:rPr sz="1450" u="sng" spc="-10" dirty="0">
                <a:solidFill>
                  <a:srgbClr val="0000ED"/>
                </a:solidFill>
                <a:uFill>
                  <a:solidFill>
                    <a:srgbClr val="0000ED"/>
                  </a:solidFill>
                </a:uFill>
                <a:latin typeface="Times New Roman"/>
                <a:cs typeface="Times New Roman"/>
                <a:hlinkClick r:id="rId2"/>
              </a:rPr>
              <a:t>statements/</a:t>
            </a:r>
            <a:endParaRPr sz="1450">
              <a:latin typeface="Times New Roman"/>
              <a:cs typeface="Times New Roman"/>
            </a:endParaRPr>
          </a:p>
          <a:p>
            <a:pPr marL="12700">
              <a:lnSpc>
                <a:spcPct val="100000"/>
              </a:lnSpc>
              <a:spcBef>
                <a:spcPts val="665"/>
              </a:spcBef>
            </a:pPr>
            <a:r>
              <a:rPr sz="1650" b="1" dirty="0">
                <a:solidFill>
                  <a:srgbClr val="003366"/>
                </a:solidFill>
                <a:latin typeface="Times New Roman"/>
                <a:cs typeface="Times New Roman"/>
              </a:rPr>
              <a:t>Forms </a:t>
            </a:r>
            <a:r>
              <a:rPr sz="1650" b="1" spc="-5" dirty="0">
                <a:solidFill>
                  <a:srgbClr val="003366"/>
                </a:solidFill>
                <a:latin typeface="Times New Roman"/>
                <a:cs typeface="Times New Roman"/>
              </a:rPr>
              <a:t>that Display Summary</a:t>
            </a:r>
            <a:r>
              <a:rPr sz="1650" b="1" spc="5" dirty="0">
                <a:solidFill>
                  <a:srgbClr val="003366"/>
                </a:solidFill>
                <a:latin typeface="Times New Roman"/>
                <a:cs typeface="Times New Roman"/>
              </a:rPr>
              <a:t> </a:t>
            </a:r>
            <a:r>
              <a:rPr sz="1650" b="1" dirty="0">
                <a:solidFill>
                  <a:srgbClr val="003366"/>
                </a:solidFill>
                <a:latin typeface="Times New Roman"/>
                <a:cs typeface="Times New Roman"/>
              </a:rPr>
              <a:t>Data</a:t>
            </a:r>
            <a:endParaRPr sz="1650">
              <a:latin typeface="Times New Roman"/>
              <a:cs typeface="Times New Roman"/>
            </a:endParaRPr>
          </a:p>
          <a:p>
            <a:pPr marL="186055" marR="5080">
              <a:lnSpc>
                <a:spcPts val="1660"/>
              </a:lnSpc>
              <a:spcBef>
                <a:spcPts val="935"/>
              </a:spcBef>
            </a:pPr>
            <a:r>
              <a:rPr sz="1450" spc="-10" dirty="0">
                <a:latin typeface="Times New Roman"/>
                <a:cs typeface="Times New Roman"/>
              </a:rPr>
              <a:t>One </a:t>
            </a:r>
            <a:r>
              <a:rPr sz="1450" spc="-5" dirty="0">
                <a:latin typeface="Times New Roman"/>
                <a:cs typeface="Times New Roman"/>
              </a:rPr>
              <a:t>of </a:t>
            </a:r>
            <a:r>
              <a:rPr sz="1450" spc="-10" dirty="0">
                <a:latin typeface="Times New Roman"/>
                <a:cs typeface="Times New Roman"/>
              </a:rPr>
              <a:t>the first things we’ll want to do for </a:t>
            </a:r>
            <a:r>
              <a:rPr sz="1450" spc="-30" dirty="0">
                <a:latin typeface="Times New Roman"/>
                <a:cs typeface="Times New Roman"/>
              </a:rPr>
              <a:t>Sam’s </a:t>
            </a:r>
            <a:r>
              <a:rPr sz="1450" spc="-10" dirty="0">
                <a:latin typeface="Times New Roman"/>
                <a:cs typeface="Times New Roman"/>
              </a:rPr>
              <a:t>Used Cars is to display </a:t>
            </a:r>
            <a:r>
              <a:rPr sz="1450" spc="-5" dirty="0">
                <a:latin typeface="Times New Roman"/>
                <a:cs typeface="Times New Roman"/>
              </a:rPr>
              <a:t>a </a:t>
            </a:r>
            <a:r>
              <a:rPr sz="1450" spc="-10" dirty="0">
                <a:latin typeface="Times New Roman"/>
                <a:cs typeface="Times New Roman"/>
              </a:rPr>
              <a:t>list </a:t>
            </a:r>
            <a:r>
              <a:rPr sz="1450" spc="-5" dirty="0">
                <a:latin typeface="Times New Roman"/>
                <a:cs typeface="Times New Roman"/>
              </a:rPr>
              <a:t>of </a:t>
            </a:r>
            <a:r>
              <a:rPr sz="1450" spc="-10" dirty="0">
                <a:latin typeface="Times New Roman"/>
                <a:cs typeface="Times New Roman"/>
              </a:rPr>
              <a:t>all the  cars that meet the selected criteria. At first, </a:t>
            </a:r>
            <a:r>
              <a:rPr sz="1450" spc="-5" dirty="0">
                <a:latin typeface="Times New Roman"/>
                <a:cs typeface="Times New Roman"/>
              </a:rPr>
              <a:t>our </a:t>
            </a:r>
            <a:r>
              <a:rPr sz="1450" spc="-10" dirty="0">
                <a:latin typeface="Times New Roman"/>
                <a:cs typeface="Times New Roman"/>
              </a:rPr>
              <a:t>criteria will </a:t>
            </a:r>
            <a:r>
              <a:rPr sz="1450" spc="-5" dirty="0">
                <a:latin typeface="Times New Roman"/>
                <a:cs typeface="Times New Roman"/>
              </a:rPr>
              <a:t>be </a:t>
            </a:r>
            <a:r>
              <a:rPr sz="1450" spc="-10" dirty="0">
                <a:latin typeface="Times New Roman"/>
                <a:cs typeface="Times New Roman"/>
              </a:rPr>
              <a:t>to select </a:t>
            </a:r>
            <a:r>
              <a:rPr sz="1450" b="1" spc="-10" dirty="0">
                <a:latin typeface="Times New Roman"/>
                <a:cs typeface="Times New Roman"/>
              </a:rPr>
              <a:t>all </a:t>
            </a:r>
            <a:r>
              <a:rPr sz="1450" spc="-10" dirty="0">
                <a:latin typeface="Times New Roman"/>
                <a:cs typeface="Times New Roman"/>
              </a:rPr>
              <a:t>the cars, </a:t>
            </a:r>
            <a:r>
              <a:rPr sz="1450" spc="-5" dirty="0">
                <a:latin typeface="Times New Roman"/>
                <a:cs typeface="Times New Roman"/>
              </a:rPr>
              <a:t>but  </a:t>
            </a:r>
            <a:r>
              <a:rPr sz="1450" spc="-10" dirty="0">
                <a:latin typeface="Times New Roman"/>
                <a:cs typeface="Times New Roman"/>
              </a:rPr>
              <a:t>later on </a:t>
            </a:r>
            <a:r>
              <a:rPr sz="1450" b="1" spc="-10" dirty="0">
                <a:latin typeface="Times New Roman"/>
                <a:cs typeface="Times New Roman"/>
              </a:rPr>
              <a:t>you </a:t>
            </a:r>
            <a:r>
              <a:rPr sz="1450" spc="-10" dirty="0">
                <a:latin typeface="Times New Roman"/>
                <a:cs typeface="Times New Roman"/>
              </a:rPr>
              <a:t>can modify the query to return only certain cars simply by modifying the  </a:t>
            </a:r>
            <a:r>
              <a:rPr sz="1450" spc="-15" dirty="0">
                <a:latin typeface="Times New Roman"/>
                <a:cs typeface="Times New Roman"/>
              </a:rPr>
              <a:t>SELECT </a:t>
            </a:r>
            <a:r>
              <a:rPr sz="1450" spc="-10" dirty="0">
                <a:latin typeface="Times New Roman"/>
                <a:cs typeface="Times New Roman"/>
              </a:rPr>
              <a:t>statement in the</a:t>
            </a:r>
            <a:r>
              <a:rPr sz="1450" spc="-15" dirty="0">
                <a:latin typeface="Times New Roman"/>
                <a:cs typeface="Times New Roman"/>
              </a:rPr>
              <a:t> </a:t>
            </a:r>
            <a:r>
              <a:rPr sz="1450" spc="-10" dirty="0">
                <a:latin typeface="Times New Roman"/>
                <a:cs typeface="Times New Roman"/>
              </a:rPr>
              <a:t>code.</a:t>
            </a:r>
            <a:endParaRPr sz="1450">
              <a:latin typeface="Times New Roman"/>
              <a:cs typeface="Times New Roman"/>
            </a:endParaRPr>
          </a:p>
          <a:p>
            <a:pPr marL="186055" marR="162560">
              <a:lnSpc>
                <a:spcPts val="1660"/>
              </a:lnSpc>
              <a:spcBef>
                <a:spcPts val="710"/>
              </a:spcBef>
            </a:pPr>
            <a:r>
              <a:rPr sz="1450" spc="-10" dirty="0">
                <a:latin typeface="Times New Roman"/>
                <a:cs typeface="Times New Roman"/>
              </a:rPr>
              <a:t>The way this will work is that we will execute </a:t>
            </a:r>
            <a:r>
              <a:rPr sz="1450" spc="-5" dirty="0">
                <a:latin typeface="Times New Roman"/>
                <a:cs typeface="Times New Roman"/>
              </a:rPr>
              <a:t>a </a:t>
            </a:r>
            <a:r>
              <a:rPr sz="1450" spc="-10" dirty="0">
                <a:latin typeface="Times New Roman"/>
                <a:cs typeface="Times New Roman"/>
              </a:rPr>
              <a:t>SQL Select statement to retrieve the  cars that match the criteria, then loop through all the rows. </a:t>
            </a:r>
            <a:r>
              <a:rPr sz="1450" spc="-35" dirty="0">
                <a:latin typeface="Times New Roman"/>
                <a:cs typeface="Times New Roman"/>
              </a:rPr>
              <a:t>We’ll </a:t>
            </a:r>
            <a:r>
              <a:rPr sz="1450" spc="-5" dirty="0">
                <a:latin typeface="Times New Roman"/>
                <a:cs typeface="Times New Roman"/>
              </a:rPr>
              <a:t>put </a:t>
            </a:r>
            <a:r>
              <a:rPr sz="1450" spc="-10" dirty="0">
                <a:latin typeface="Times New Roman"/>
                <a:cs typeface="Times New Roman"/>
              </a:rPr>
              <a:t>each row </a:t>
            </a:r>
            <a:r>
              <a:rPr sz="1450" spc="-5" dirty="0">
                <a:latin typeface="Times New Roman"/>
                <a:cs typeface="Times New Roman"/>
              </a:rPr>
              <a:t>of </a:t>
            </a:r>
            <a:r>
              <a:rPr sz="1450" spc="-10" dirty="0">
                <a:latin typeface="Times New Roman"/>
                <a:cs typeface="Times New Roman"/>
              </a:rPr>
              <a:t>data  into </a:t>
            </a:r>
            <a:r>
              <a:rPr sz="1450" spc="-5" dirty="0">
                <a:latin typeface="Times New Roman"/>
                <a:cs typeface="Times New Roman"/>
              </a:rPr>
              <a:t>a </a:t>
            </a:r>
            <a:r>
              <a:rPr sz="1450" spc="-10" dirty="0">
                <a:latin typeface="Times New Roman"/>
                <a:cs typeface="Times New Roman"/>
              </a:rPr>
              <a:t>nicely formatted</a:t>
            </a:r>
            <a:r>
              <a:rPr sz="1450" dirty="0">
                <a:latin typeface="Times New Roman"/>
                <a:cs typeface="Times New Roman"/>
              </a:rPr>
              <a:t> </a:t>
            </a:r>
            <a:r>
              <a:rPr sz="1450" spc="-10" dirty="0">
                <a:latin typeface="Times New Roman"/>
                <a:cs typeface="Times New Roman"/>
              </a:rPr>
              <a:t>table.</a:t>
            </a:r>
            <a:endParaRPr sz="1450">
              <a:latin typeface="Times New Roman"/>
              <a:cs typeface="Times New Roman"/>
            </a:endParaRPr>
          </a:p>
        </p:txBody>
      </p:sp>
      <p:sp>
        <p:nvSpPr>
          <p:cNvPr id="3" name="object 3"/>
          <p:cNvSpPr/>
          <p:nvPr/>
        </p:nvSpPr>
        <p:spPr>
          <a:xfrm>
            <a:off x="457200" y="4124968"/>
            <a:ext cx="6645600" cy="224083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6426275"/>
            <a:ext cx="6491605" cy="9677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source code can </a:t>
            </a:r>
            <a:r>
              <a:rPr sz="1450" spc="-5" dirty="0">
                <a:latin typeface="Times New Roman"/>
                <a:cs typeface="Times New Roman"/>
              </a:rPr>
              <a:t>be </a:t>
            </a:r>
            <a:r>
              <a:rPr sz="1450" spc="-10" dirty="0">
                <a:latin typeface="Times New Roman"/>
                <a:cs typeface="Times New Roman"/>
              </a:rPr>
              <a:t>found as viewcars.php. If all goes well the page should look like  this:</a:t>
            </a:r>
            <a:endParaRPr sz="1450">
              <a:latin typeface="Times New Roman"/>
              <a:cs typeface="Times New Roman"/>
            </a:endParaRPr>
          </a:p>
          <a:p>
            <a:pPr marL="12700" marR="127000">
              <a:lnSpc>
                <a:spcPts val="1660"/>
              </a:lnSpc>
              <a:spcBef>
                <a:spcPts val="715"/>
              </a:spcBef>
            </a:pPr>
            <a:r>
              <a:rPr sz="1450" spc="-10" dirty="0">
                <a:latin typeface="Times New Roman"/>
                <a:cs typeface="Times New Roman"/>
              </a:rPr>
              <a:t>Of course, the output </a:t>
            </a:r>
            <a:r>
              <a:rPr sz="1450" spc="-5" dirty="0">
                <a:latin typeface="Times New Roman"/>
                <a:cs typeface="Times New Roman"/>
              </a:rPr>
              <a:t>of a </a:t>
            </a:r>
            <a:r>
              <a:rPr sz="1450" spc="-10" dirty="0">
                <a:latin typeface="Times New Roman"/>
                <a:cs typeface="Times New Roman"/>
              </a:rPr>
              <a:t>simple script is </a:t>
            </a:r>
            <a:r>
              <a:rPr sz="1450" spc="-5" dirty="0">
                <a:latin typeface="Times New Roman"/>
                <a:cs typeface="Times New Roman"/>
              </a:rPr>
              <a:t>not </a:t>
            </a:r>
            <a:r>
              <a:rPr sz="1450" spc="-10" dirty="0">
                <a:latin typeface="Times New Roman"/>
                <a:cs typeface="Times New Roman"/>
              </a:rPr>
              <a:t>particularly attractive to look at, </a:t>
            </a:r>
            <a:r>
              <a:rPr sz="1450" spc="-5" dirty="0">
                <a:latin typeface="Times New Roman"/>
                <a:cs typeface="Times New Roman"/>
              </a:rPr>
              <a:t>but </a:t>
            </a:r>
            <a:r>
              <a:rPr sz="1450" spc="-10" dirty="0">
                <a:latin typeface="Times New Roman"/>
                <a:cs typeface="Times New Roman"/>
              </a:rPr>
              <a:t>with  the addition </a:t>
            </a:r>
            <a:r>
              <a:rPr sz="1450" spc="-5" dirty="0">
                <a:latin typeface="Times New Roman"/>
                <a:cs typeface="Times New Roman"/>
              </a:rPr>
              <a:t>of a </a:t>
            </a:r>
            <a:r>
              <a:rPr sz="1450" spc="-10" dirty="0">
                <a:latin typeface="Times New Roman"/>
                <a:cs typeface="Times New Roman"/>
              </a:rPr>
              <a:t>bit </a:t>
            </a:r>
            <a:r>
              <a:rPr sz="1450" spc="-5" dirty="0">
                <a:latin typeface="Times New Roman"/>
                <a:cs typeface="Times New Roman"/>
              </a:rPr>
              <a:t>of </a:t>
            </a:r>
            <a:r>
              <a:rPr sz="1450" spc="-10" dirty="0">
                <a:latin typeface="Times New Roman"/>
                <a:cs typeface="Times New Roman"/>
              </a:rPr>
              <a:t>CSS we can make it look like</a:t>
            </a:r>
            <a:r>
              <a:rPr sz="1450" spc="45" dirty="0">
                <a:latin typeface="Times New Roman"/>
                <a:cs typeface="Times New Roman"/>
              </a:rPr>
              <a:t> </a:t>
            </a:r>
            <a:r>
              <a:rPr sz="1450" spc="-10" dirty="0">
                <a:latin typeface="Times New Roman"/>
                <a:cs typeface="Times New Roman"/>
              </a:rPr>
              <a:t>this:</a:t>
            </a:r>
            <a:endParaRPr sz="1450">
              <a:latin typeface="Times New Roman"/>
              <a:cs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448167"/>
            <a:ext cx="6645600" cy="272401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500" y="3307396"/>
            <a:ext cx="6544945" cy="1430655"/>
          </a:xfrm>
          <a:prstGeom prst="rect">
            <a:avLst/>
          </a:prstGeom>
        </p:spPr>
        <p:txBody>
          <a:bodyPr vert="horz" wrap="square" lIns="0" tIns="26670" rIns="0" bIns="0" rtlCol="0">
            <a:spAutoFit/>
          </a:bodyPr>
          <a:lstStyle/>
          <a:p>
            <a:pPr marL="186055" marR="5080">
              <a:lnSpc>
                <a:spcPts val="1660"/>
              </a:lnSpc>
              <a:spcBef>
                <a:spcPts val="210"/>
              </a:spcBef>
            </a:pPr>
            <a:r>
              <a:rPr sz="1450" spc="-10" dirty="0">
                <a:latin typeface="Times New Roman"/>
                <a:cs typeface="Times New Roman"/>
              </a:rPr>
              <a:t>But </a:t>
            </a:r>
            <a:r>
              <a:rPr sz="1450" spc="-25" dirty="0">
                <a:latin typeface="Times New Roman"/>
                <a:cs typeface="Times New Roman"/>
              </a:rPr>
              <a:t>let’s </a:t>
            </a:r>
            <a:r>
              <a:rPr sz="1450" spc="-5" dirty="0">
                <a:latin typeface="Times New Roman"/>
                <a:cs typeface="Times New Roman"/>
              </a:rPr>
              <a:t>not </a:t>
            </a:r>
            <a:r>
              <a:rPr sz="1450" spc="-10" dirty="0">
                <a:latin typeface="Times New Roman"/>
                <a:cs typeface="Times New Roman"/>
              </a:rPr>
              <a:t>get too far ahead </a:t>
            </a:r>
            <a:r>
              <a:rPr sz="1450" spc="-5" dirty="0">
                <a:latin typeface="Times New Roman"/>
                <a:cs typeface="Times New Roman"/>
              </a:rPr>
              <a:t>of </a:t>
            </a:r>
            <a:r>
              <a:rPr sz="1450" spc="-10" dirty="0">
                <a:latin typeface="Times New Roman"/>
                <a:cs typeface="Times New Roman"/>
              </a:rPr>
              <a:t>ourselves. First, here is the code that produces the  basic version </a:t>
            </a:r>
            <a:r>
              <a:rPr sz="1450" spc="-5" dirty="0">
                <a:latin typeface="Times New Roman"/>
                <a:cs typeface="Times New Roman"/>
              </a:rPr>
              <a:t>of </a:t>
            </a:r>
            <a:r>
              <a:rPr sz="1450" spc="-10" dirty="0">
                <a:latin typeface="Times New Roman"/>
                <a:cs typeface="Times New Roman"/>
              </a:rPr>
              <a:t>the table. The output </a:t>
            </a:r>
            <a:r>
              <a:rPr sz="1450" spc="-5" dirty="0">
                <a:latin typeface="Times New Roman"/>
                <a:cs typeface="Times New Roman"/>
              </a:rPr>
              <a:t>of </a:t>
            </a:r>
            <a:r>
              <a:rPr sz="1450" spc="-10" dirty="0">
                <a:latin typeface="Times New Roman"/>
                <a:cs typeface="Times New Roman"/>
              </a:rPr>
              <a:t>this script is more interesting if you have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cars in </a:t>
            </a:r>
            <a:r>
              <a:rPr sz="1450" spc="-5" dirty="0">
                <a:latin typeface="Times New Roman"/>
                <a:cs typeface="Times New Roman"/>
              </a:rPr>
              <a:t>your </a:t>
            </a:r>
            <a:r>
              <a:rPr sz="1450" spc="-10" dirty="0">
                <a:latin typeface="Times New Roman"/>
                <a:cs typeface="Times New Roman"/>
              </a:rPr>
              <a:t>database, so if you </a:t>
            </a:r>
            <a:r>
              <a:rPr sz="1450" spc="-15" dirty="0">
                <a:latin typeface="Times New Roman"/>
                <a:cs typeface="Times New Roman"/>
              </a:rPr>
              <a:t>haven’t </a:t>
            </a:r>
            <a:r>
              <a:rPr sz="1450" spc="-10" dirty="0">
                <a:latin typeface="Times New Roman"/>
                <a:cs typeface="Times New Roman"/>
              </a:rPr>
              <a:t>done so </a:t>
            </a:r>
            <a:r>
              <a:rPr sz="1450" spc="-20" dirty="0">
                <a:latin typeface="Times New Roman"/>
                <a:cs typeface="Times New Roman"/>
              </a:rPr>
              <a:t>already, </a:t>
            </a:r>
            <a:r>
              <a:rPr sz="1450" spc="-10" dirty="0">
                <a:latin typeface="Times New Roman"/>
                <a:cs typeface="Times New Roman"/>
              </a:rPr>
              <a:t>use the script  </a:t>
            </a:r>
            <a:r>
              <a:rPr sz="1450" spc="-15" dirty="0">
                <a:latin typeface="Times New Roman"/>
                <a:cs typeface="Times New Roman"/>
              </a:rPr>
              <a:t>“</a:t>
            </a:r>
            <a:r>
              <a:rPr sz="1450" b="1" spc="-15" dirty="0">
                <a:latin typeface="Times New Roman"/>
                <a:cs typeface="Times New Roman"/>
              </a:rPr>
              <a:t>createdb.php</a:t>
            </a:r>
            <a:r>
              <a:rPr sz="1450" spc="-15" dirty="0">
                <a:latin typeface="Times New Roman"/>
                <a:cs typeface="Times New Roman"/>
              </a:rPr>
              <a:t>” </a:t>
            </a:r>
            <a:r>
              <a:rPr sz="1450" spc="-10" dirty="0">
                <a:latin typeface="Times New Roman"/>
                <a:cs typeface="Times New Roman"/>
              </a:rPr>
              <a:t>included with the sample code to populate </a:t>
            </a:r>
            <a:r>
              <a:rPr sz="1450" spc="-5" dirty="0">
                <a:latin typeface="Times New Roman"/>
                <a:cs typeface="Times New Roman"/>
              </a:rPr>
              <a:t>your </a:t>
            </a:r>
            <a:r>
              <a:rPr sz="1450" spc="-10" dirty="0">
                <a:latin typeface="Times New Roman"/>
                <a:cs typeface="Times New Roman"/>
              </a:rPr>
              <a:t>inventory table with </a:t>
            </a:r>
            <a:r>
              <a:rPr sz="1450" spc="-5" dirty="0">
                <a:latin typeface="Times New Roman"/>
                <a:cs typeface="Times New Roman"/>
              </a:rPr>
              <a:t>a  </a:t>
            </a:r>
            <a:r>
              <a:rPr sz="1450" spc="-10" dirty="0">
                <a:latin typeface="Times New Roman"/>
                <a:cs typeface="Times New Roman"/>
              </a:rPr>
              <a:t>lot </a:t>
            </a:r>
            <a:r>
              <a:rPr sz="1450" spc="-5" dirty="0">
                <a:latin typeface="Times New Roman"/>
                <a:cs typeface="Times New Roman"/>
              </a:rPr>
              <a:t>of </a:t>
            </a:r>
            <a:r>
              <a:rPr sz="1450" spc="-10" dirty="0">
                <a:latin typeface="Times New Roman"/>
                <a:cs typeface="Times New Roman"/>
              </a:rPr>
              <a:t>cars.</a:t>
            </a:r>
            <a:endParaRPr sz="1450">
              <a:latin typeface="Times New Roman"/>
              <a:cs typeface="Times New Roman"/>
            </a:endParaRPr>
          </a:p>
          <a:p>
            <a:pPr marL="12700">
              <a:lnSpc>
                <a:spcPct val="100000"/>
              </a:lnSpc>
              <a:spcBef>
                <a:spcPts val="670"/>
              </a:spcBef>
            </a:pPr>
            <a:r>
              <a:rPr sz="1650" b="1" dirty="0">
                <a:solidFill>
                  <a:srgbClr val="003366"/>
                </a:solidFill>
                <a:latin typeface="Times New Roman"/>
                <a:cs typeface="Times New Roman"/>
              </a:rPr>
              <a:t>Code</a:t>
            </a:r>
            <a:endParaRPr sz="1650">
              <a:latin typeface="Times New Roman"/>
              <a:cs typeface="Times New Roman"/>
            </a:endParaRPr>
          </a:p>
        </p:txBody>
      </p:sp>
      <p:sp>
        <p:nvSpPr>
          <p:cNvPr id="4" name="object 4"/>
          <p:cNvSpPr/>
          <p:nvPr/>
        </p:nvSpPr>
        <p:spPr>
          <a:xfrm>
            <a:off x="1334748" y="4847524"/>
            <a:ext cx="4899645" cy="30457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41306" y="380223"/>
            <a:ext cx="4954905" cy="9608185"/>
          </a:xfrm>
          <a:prstGeom prst="rect">
            <a:avLst/>
          </a:prstGeom>
        </p:spPr>
        <p:txBody>
          <a:bodyPr vert="horz" wrap="square" lIns="0" tIns="32384" rIns="0" bIns="0" rtlCol="0">
            <a:spAutoFit/>
          </a:bodyPr>
          <a:lstStyle/>
          <a:p>
            <a:pPr marL="325120" indent="-229870">
              <a:lnSpc>
                <a:spcPct val="100000"/>
              </a:lnSpc>
              <a:spcBef>
                <a:spcPts val="254"/>
              </a:spcBef>
              <a:buSzPct val="93548"/>
              <a:buAutoNum type="arabicPeriod" startAt="13"/>
              <a:tabLst>
                <a:tab pos="325120" algn="l"/>
              </a:tabLst>
            </a:pPr>
            <a:r>
              <a:rPr sz="1550" spc="-60" dirty="0">
                <a:latin typeface="Calibri"/>
                <a:cs typeface="Calibri"/>
              </a:rPr>
              <a:t>/* </a:t>
            </a:r>
            <a:r>
              <a:rPr sz="1550" spc="-25" dirty="0">
                <a:latin typeface="Calibri"/>
                <a:cs typeface="Calibri"/>
              </a:rPr>
              <a:t>Try </a:t>
            </a:r>
            <a:r>
              <a:rPr sz="1550" spc="10" dirty="0">
                <a:latin typeface="Calibri"/>
                <a:cs typeface="Calibri"/>
              </a:rPr>
              <a:t>to </a:t>
            </a:r>
            <a:r>
              <a:rPr sz="1550" spc="-5" dirty="0">
                <a:latin typeface="Calibri"/>
                <a:cs typeface="Calibri"/>
              </a:rPr>
              <a:t>query </a:t>
            </a:r>
            <a:r>
              <a:rPr sz="1550" spc="-40" dirty="0">
                <a:latin typeface="Calibri"/>
                <a:cs typeface="Calibri"/>
              </a:rPr>
              <a:t>the </a:t>
            </a:r>
            <a:r>
              <a:rPr sz="1550" spc="-5" dirty="0">
                <a:latin typeface="Calibri"/>
                <a:cs typeface="Calibri"/>
              </a:rPr>
              <a:t>database</a:t>
            </a:r>
            <a:r>
              <a:rPr sz="1550" spc="225" dirty="0">
                <a:latin typeface="Calibri"/>
                <a:cs typeface="Calibri"/>
              </a:rPr>
              <a:t> </a:t>
            </a:r>
            <a:r>
              <a:rPr sz="1550" spc="-110" dirty="0">
                <a:latin typeface="Calibri"/>
                <a:cs typeface="Calibri"/>
              </a:rPr>
              <a:t>*/</a:t>
            </a:r>
            <a:endParaRPr sz="1550">
              <a:latin typeface="Calibri"/>
              <a:cs typeface="Calibri"/>
            </a:endParaRPr>
          </a:p>
          <a:p>
            <a:pPr marL="332105" indent="-237490">
              <a:lnSpc>
                <a:spcPct val="100000"/>
              </a:lnSpc>
              <a:spcBef>
                <a:spcPts val="155"/>
              </a:spcBef>
              <a:buSzPct val="93548"/>
              <a:buAutoNum type="arabicPeriod" startAt="13"/>
              <a:tabLst>
                <a:tab pos="332740" algn="l"/>
              </a:tabLst>
            </a:pPr>
            <a:r>
              <a:rPr sz="1550" spc="-25" dirty="0">
                <a:latin typeface="Calibri"/>
                <a:cs typeface="Calibri"/>
              </a:rPr>
              <a:t>if </a:t>
            </a:r>
            <a:r>
              <a:rPr sz="1550" spc="-50" dirty="0">
                <a:latin typeface="Calibri"/>
                <a:cs typeface="Calibri"/>
              </a:rPr>
              <a:t>($resu!t </a:t>
            </a:r>
            <a:r>
              <a:rPr sz="1550" spc="-55" dirty="0">
                <a:latin typeface="Calibri"/>
                <a:cs typeface="Calibri"/>
              </a:rPr>
              <a:t>= </a:t>
            </a:r>
            <a:r>
              <a:rPr sz="1550" spc="-40" dirty="0">
                <a:latin typeface="Calibri"/>
                <a:cs typeface="Calibri"/>
              </a:rPr>
              <a:t>$mysq!</a:t>
            </a:r>
            <a:r>
              <a:rPr sz="1550" spc="-40" dirty="0">
                <a:solidFill>
                  <a:srgbClr val="0E0E0E"/>
                </a:solidFill>
                <a:latin typeface="Calibri"/>
                <a:cs typeface="Calibri"/>
              </a:rPr>
              <a:t>i </a:t>
            </a:r>
            <a:r>
              <a:rPr sz="1550" spc="-450" dirty="0">
                <a:latin typeface="Calibri"/>
                <a:cs typeface="Calibri"/>
              </a:rPr>
              <a:t>—&gt;</a:t>
            </a:r>
            <a:r>
              <a:rPr sz="1550" spc="-90" dirty="0">
                <a:latin typeface="Calibri"/>
                <a:cs typeface="Calibri"/>
              </a:rPr>
              <a:t> </a:t>
            </a:r>
            <a:r>
              <a:rPr sz="1550" spc="-5" dirty="0">
                <a:latin typeface="Calibri"/>
                <a:cs typeface="Calibri"/>
              </a:rPr>
              <a:t>query($query))</a:t>
            </a:r>
            <a:r>
              <a:rPr sz="1550" spc="-180" dirty="0">
                <a:latin typeface="Calibri"/>
                <a:cs typeface="Calibri"/>
              </a:rPr>
              <a:t> </a:t>
            </a:r>
            <a:r>
              <a:rPr sz="1550" dirty="0">
                <a:solidFill>
                  <a:srgbClr val="282828"/>
                </a:solidFill>
                <a:latin typeface="Calibri"/>
                <a:cs typeface="Calibri"/>
              </a:rPr>
              <a:t>(</a:t>
            </a:r>
            <a:endParaRPr sz="1550">
              <a:latin typeface="Calibri"/>
              <a:cs typeface="Calibri"/>
            </a:endParaRPr>
          </a:p>
          <a:p>
            <a:pPr marL="95250" marR="1741805">
              <a:lnSpc>
                <a:spcPct val="108400"/>
              </a:lnSpc>
              <a:buClr>
                <a:srgbClr val="000000"/>
              </a:buClr>
              <a:buSzPct val="93548"/>
              <a:buFont typeface="Calibri"/>
              <a:buAutoNum type="arabicPeriod" startAt="13"/>
              <a:tabLst>
                <a:tab pos="514350" algn="l"/>
                <a:tab pos="515620" algn="l"/>
              </a:tabLst>
            </a:pPr>
            <a:r>
              <a:rPr sz="1550" i="1" spc="-95" dirty="0">
                <a:solidFill>
                  <a:srgbClr val="131313"/>
                </a:solidFill>
                <a:latin typeface="Calibri"/>
                <a:cs typeface="Calibri"/>
              </a:rPr>
              <a:t>f/ </a:t>
            </a:r>
            <a:r>
              <a:rPr sz="1550" spc="-15" dirty="0">
                <a:latin typeface="Calibri"/>
                <a:cs typeface="Calibri"/>
              </a:rPr>
              <a:t>Don't </a:t>
            </a:r>
            <a:r>
              <a:rPr sz="1550" spc="30" dirty="0">
                <a:latin typeface="Calibri"/>
                <a:cs typeface="Calibri"/>
              </a:rPr>
              <a:t>do </a:t>
            </a:r>
            <a:r>
              <a:rPr sz="1550" spc="-25" dirty="0">
                <a:latin typeface="Calibri"/>
                <a:cs typeface="Calibri"/>
              </a:rPr>
              <a:t>anything </a:t>
            </a:r>
            <a:r>
              <a:rPr sz="1550" spc="15" dirty="0">
                <a:latin typeface="Calibri"/>
                <a:cs typeface="Calibri"/>
              </a:rPr>
              <a:t>if </a:t>
            </a:r>
            <a:r>
              <a:rPr sz="1550" spc="-45" dirty="0">
                <a:latin typeface="Calibri"/>
                <a:cs typeface="Calibri"/>
              </a:rPr>
              <a:t>successfu!.  </a:t>
            </a:r>
            <a:r>
              <a:rPr sz="1550" spc="-50" dirty="0">
                <a:latin typeface="Calibri"/>
                <a:cs typeface="Calibri"/>
              </a:rPr>
              <a:t>16.)</a:t>
            </a:r>
            <a:endParaRPr sz="1550">
              <a:latin typeface="Calibri"/>
              <a:cs typeface="Calibri"/>
            </a:endParaRPr>
          </a:p>
          <a:p>
            <a:pPr marL="95250">
              <a:lnSpc>
                <a:spcPct val="100000"/>
              </a:lnSpc>
              <a:spcBef>
                <a:spcPts val="155"/>
              </a:spcBef>
            </a:pPr>
            <a:r>
              <a:rPr sz="1550" spc="-35" dirty="0">
                <a:latin typeface="Calibri"/>
                <a:cs typeface="Calibri"/>
              </a:rPr>
              <a:t>17.else</a:t>
            </a:r>
            <a:endParaRPr sz="1550">
              <a:latin typeface="Calibri"/>
              <a:cs typeface="Calibri"/>
            </a:endParaRPr>
          </a:p>
          <a:p>
            <a:pPr marL="95885">
              <a:lnSpc>
                <a:spcPct val="100000"/>
              </a:lnSpc>
              <a:spcBef>
                <a:spcPts val="204"/>
              </a:spcBef>
            </a:pPr>
            <a:r>
              <a:rPr sz="1500" spc="-10" dirty="0">
                <a:latin typeface="Calibri"/>
                <a:cs typeface="Calibri"/>
              </a:rPr>
              <a:t>18.(</a:t>
            </a:r>
            <a:endParaRPr sz="1500">
              <a:latin typeface="Calibri"/>
              <a:cs typeface="Calibri"/>
            </a:endParaRPr>
          </a:p>
          <a:p>
            <a:pPr marL="106045" marR="681990" indent="-11430">
              <a:lnSpc>
                <a:spcPts val="2039"/>
              </a:lnSpc>
              <a:spcBef>
                <a:spcPts val="85"/>
              </a:spcBef>
              <a:tabLst>
                <a:tab pos="551180" algn="l"/>
              </a:tabLst>
            </a:pPr>
            <a:r>
              <a:rPr sz="1550" spc="-40" dirty="0">
                <a:latin typeface="Calibri"/>
                <a:cs typeface="Calibri"/>
              </a:rPr>
              <a:t>19.	</a:t>
            </a:r>
            <a:r>
              <a:rPr sz="1550" spc="-30" dirty="0">
                <a:latin typeface="Calibri"/>
                <a:cs typeface="Calibri"/>
              </a:rPr>
              <a:t>echo </a:t>
            </a:r>
            <a:r>
              <a:rPr sz="1550" spc="-45" dirty="0">
                <a:latin typeface="Calibri"/>
                <a:cs typeface="Calibri"/>
              </a:rPr>
              <a:t>"Error </a:t>
            </a:r>
            <a:r>
              <a:rPr sz="1550" spc="-15" dirty="0">
                <a:latin typeface="Calibri"/>
                <a:cs typeface="Calibri"/>
              </a:rPr>
              <a:t>getting </a:t>
            </a:r>
            <a:r>
              <a:rPr sz="1550" spc="-25" dirty="0">
                <a:latin typeface="Calibri"/>
                <a:cs typeface="Calibri"/>
              </a:rPr>
              <a:t>cars </a:t>
            </a:r>
            <a:r>
              <a:rPr sz="1550" spc="-15" dirty="0">
                <a:latin typeface="Calibri"/>
                <a:cs typeface="Calibri"/>
              </a:rPr>
              <a:t>from </a:t>
            </a:r>
            <a:r>
              <a:rPr sz="1550" spc="-40" dirty="0">
                <a:latin typeface="Calibri"/>
                <a:cs typeface="Calibri"/>
              </a:rPr>
              <a:t>the </a:t>
            </a:r>
            <a:r>
              <a:rPr sz="1550" spc="-25" dirty="0">
                <a:latin typeface="Calibri"/>
                <a:cs typeface="Calibri"/>
              </a:rPr>
              <a:t>database: </a:t>
            </a:r>
            <a:r>
              <a:rPr sz="1550" spc="-190" dirty="0">
                <a:solidFill>
                  <a:srgbClr val="262626"/>
                </a:solidFill>
                <a:latin typeface="Calibri"/>
                <a:cs typeface="Calibri"/>
              </a:rPr>
              <a:t>" </a:t>
            </a:r>
            <a:r>
              <a:rPr sz="1550" spc="-55" dirty="0">
                <a:latin typeface="Calibri"/>
                <a:cs typeface="Calibri"/>
              </a:rPr>
              <a:t>.  </a:t>
            </a:r>
            <a:r>
              <a:rPr sz="1550" spc="-35" dirty="0">
                <a:latin typeface="Calibri"/>
                <a:cs typeface="Calibri"/>
              </a:rPr>
              <a:t>mysq!</a:t>
            </a:r>
            <a:r>
              <a:rPr sz="1550" spc="-55" dirty="0">
                <a:latin typeface="Calibri"/>
                <a:cs typeface="Calibri"/>
              </a:rPr>
              <a:t> </a:t>
            </a:r>
            <a:r>
              <a:rPr sz="2325" spc="-60" baseline="1792" dirty="0">
                <a:latin typeface="Calibri"/>
                <a:cs typeface="Calibri"/>
              </a:rPr>
              <a:t>error</a:t>
            </a:r>
            <a:r>
              <a:rPr sz="2325" spc="-60" baseline="-5376" dirty="0">
                <a:latin typeface="Calibri"/>
                <a:cs typeface="Calibri"/>
              </a:rPr>
              <a:t>0." </a:t>
            </a:r>
            <a:r>
              <a:rPr sz="1550" spc="-95" dirty="0">
                <a:latin typeface="Calibri"/>
                <a:cs typeface="Calibri"/>
              </a:rPr>
              <a:t>&lt; </a:t>
            </a:r>
            <a:r>
              <a:rPr sz="1550" spc="-10" dirty="0">
                <a:latin typeface="Calibri"/>
                <a:cs typeface="Calibri"/>
              </a:rPr>
              <a:t>br </a:t>
            </a:r>
            <a:r>
              <a:rPr sz="1550" spc="-105" dirty="0">
                <a:latin typeface="Calibri"/>
                <a:cs typeface="Calibri"/>
              </a:rPr>
              <a:t>&gt; </a:t>
            </a:r>
            <a:r>
              <a:rPr sz="1550" spc="-125" dirty="0">
                <a:solidFill>
                  <a:srgbClr val="161616"/>
                </a:solidFill>
                <a:latin typeface="Calibri"/>
                <a:cs typeface="Calibri"/>
              </a:rPr>
              <a:t>";</a:t>
            </a:r>
            <a:endParaRPr sz="1550">
              <a:latin typeface="Calibri"/>
              <a:cs typeface="Calibri"/>
            </a:endParaRPr>
          </a:p>
          <a:p>
            <a:pPr marL="91440">
              <a:lnSpc>
                <a:spcPts val="1905"/>
              </a:lnSpc>
            </a:pPr>
            <a:r>
              <a:rPr sz="1600" spc="-65" dirty="0">
                <a:latin typeface="Calibri"/>
                <a:cs typeface="Calibri"/>
              </a:rPr>
              <a:t>20.)</a:t>
            </a:r>
            <a:endParaRPr sz="1600">
              <a:latin typeface="Calibri"/>
              <a:cs typeface="Calibri"/>
            </a:endParaRPr>
          </a:p>
          <a:p>
            <a:pPr marL="88900">
              <a:lnSpc>
                <a:spcPct val="100000"/>
              </a:lnSpc>
              <a:spcBef>
                <a:spcPts val="145"/>
              </a:spcBef>
            </a:pPr>
            <a:r>
              <a:rPr sz="1550" spc="-185" dirty="0">
                <a:latin typeface="Consolas"/>
                <a:cs typeface="Consolas"/>
              </a:rPr>
              <a:t>21.</a:t>
            </a:r>
            <a:endParaRPr sz="1550">
              <a:latin typeface="Consolas"/>
              <a:cs typeface="Consolas"/>
            </a:endParaRPr>
          </a:p>
          <a:p>
            <a:pPr marL="326390" indent="-235585">
              <a:lnSpc>
                <a:spcPct val="100000"/>
              </a:lnSpc>
              <a:spcBef>
                <a:spcPts val="160"/>
              </a:spcBef>
              <a:buSzPct val="93548"/>
              <a:buAutoNum type="arabicPeriod" startAt="22"/>
              <a:tabLst>
                <a:tab pos="327025" algn="l"/>
              </a:tabLst>
            </a:pPr>
            <a:r>
              <a:rPr sz="1550" spc="-40" dirty="0">
                <a:latin typeface="Calibri"/>
                <a:cs typeface="Calibri"/>
              </a:rPr>
              <a:t>// </a:t>
            </a:r>
            <a:r>
              <a:rPr sz="1550" spc="-25" dirty="0">
                <a:latin typeface="Calibri"/>
                <a:cs typeface="Calibri"/>
              </a:rPr>
              <a:t>Create </a:t>
            </a:r>
            <a:r>
              <a:rPr sz="1550" spc="-15" dirty="0">
                <a:latin typeface="Calibri"/>
                <a:cs typeface="Calibri"/>
              </a:rPr>
              <a:t>the </a:t>
            </a:r>
            <a:r>
              <a:rPr sz="1550" spc="-20" dirty="0">
                <a:latin typeface="Calibri"/>
                <a:cs typeface="Calibri"/>
              </a:rPr>
              <a:t>table</a:t>
            </a:r>
            <a:r>
              <a:rPr sz="1550" spc="140" dirty="0">
                <a:latin typeface="Calibri"/>
                <a:cs typeface="Calibri"/>
              </a:rPr>
              <a:t> </a:t>
            </a:r>
            <a:r>
              <a:rPr sz="1550" spc="-45" dirty="0">
                <a:latin typeface="Calibri"/>
                <a:cs typeface="Calibri"/>
              </a:rPr>
              <a:t>headers</a:t>
            </a:r>
            <a:endParaRPr sz="1550">
              <a:latin typeface="Calibri"/>
              <a:cs typeface="Calibri"/>
            </a:endParaRPr>
          </a:p>
          <a:p>
            <a:pPr marL="331470" indent="-240665">
              <a:lnSpc>
                <a:spcPct val="100000"/>
              </a:lnSpc>
              <a:spcBef>
                <a:spcPts val="155"/>
              </a:spcBef>
              <a:buSzPct val="93548"/>
              <a:buAutoNum type="arabicPeriod" startAt="22"/>
              <a:tabLst>
                <a:tab pos="332105" algn="l"/>
              </a:tabLst>
            </a:pPr>
            <a:r>
              <a:rPr sz="1550" spc="-35" dirty="0">
                <a:latin typeface="Calibri"/>
                <a:cs typeface="Calibri"/>
              </a:rPr>
              <a:t>echo</a:t>
            </a:r>
            <a:r>
              <a:rPr sz="1550" dirty="0">
                <a:latin typeface="Calibri"/>
                <a:cs typeface="Calibri"/>
              </a:rPr>
              <a:t> </a:t>
            </a:r>
            <a:r>
              <a:rPr sz="1550" spc="-135" dirty="0">
                <a:latin typeface="Calibri"/>
                <a:cs typeface="Calibri"/>
              </a:rPr>
              <a:t> </a:t>
            </a:r>
            <a:r>
              <a:rPr sz="1550" spc="-190" dirty="0">
                <a:solidFill>
                  <a:srgbClr val="0C0C0C"/>
                </a:solidFill>
                <a:latin typeface="Calibri"/>
                <a:cs typeface="Calibri"/>
              </a:rPr>
              <a:t>"</a:t>
            </a:r>
            <a:r>
              <a:rPr sz="1550" spc="-85" dirty="0">
                <a:solidFill>
                  <a:srgbClr val="0C0C0C"/>
                </a:solidFill>
                <a:latin typeface="Calibri"/>
                <a:cs typeface="Calibri"/>
              </a:rPr>
              <a:t> </a:t>
            </a:r>
            <a:r>
              <a:rPr sz="1550" spc="-95" dirty="0">
                <a:latin typeface="Calibri"/>
                <a:cs typeface="Calibri"/>
              </a:rPr>
              <a:t>&lt;</a:t>
            </a:r>
            <a:r>
              <a:rPr sz="1550" spc="-140" dirty="0">
                <a:latin typeface="Calibri"/>
                <a:cs typeface="Calibri"/>
              </a:rPr>
              <a:t> </a:t>
            </a:r>
            <a:r>
              <a:rPr sz="1550" spc="-20" dirty="0">
                <a:latin typeface="Calibri"/>
                <a:cs typeface="Calibri"/>
              </a:rPr>
              <a:t>table</a:t>
            </a:r>
            <a:r>
              <a:rPr sz="1550" spc="110" dirty="0">
                <a:latin typeface="Calibri"/>
                <a:cs typeface="Calibri"/>
              </a:rPr>
              <a:t> </a:t>
            </a:r>
            <a:r>
              <a:rPr sz="1550" spc="35" dirty="0">
                <a:latin typeface="Calibri"/>
                <a:cs typeface="Calibri"/>
              </a:rPr>
              <a:t>id='</a:t>
            </a:r>
            <a:r>
              <a:rPr sz="1550" spc="160" dirty="0">
                <a:latin typeface="Calibri"/>
                <a:cs typeface="Calibri"/>
              </a:rPr>
              <a:t>G</a:t>
            </a:r>
            <a:r>
              <a:rPr sz="1550" spc="-55" dirty="0">
                <a:latin typeface="Calibri"/>
                <a:cs typeface="Calibri"/>
              </a:rPr>
              <a:t>rid</a:t>
            </a:r>
            <a:r>
              <a:rPr sz="1550" spc="-30" dirty="0">
                <a:latin typeface="Calibri"/>
                <a:cs typeface="Calibri"/>
              </a:rPr>
              <a:t>'</a:t>
            </a:r>
            <a:r>
              <a:rPr sz="1550" dirty="0">
                <a:latin typeface="Calibri"/>
                <a:cs typeface="Calibri"/>
              </a:rPr>
              <a:t> </a:t>
            </a:r>
            <a:r>
              <a:rPr sz="1550" spc="-160" dirty="0">
                <a:latin typeface="Calibri"/>
                <a:cs typeface="Calibri"/>
              </a:rPr>
              <a:t> </a:t>
            </a:r>
            <a:r>
              <a:rPr sz="1550" spc="-25" dirty="0">
                <a:latin typeface="Calibri"/>
                <a:cs typeface="Calibri"/>
              </a:rPr>
              <a:t>sty!e='width</a:t>
            </a:r>
            <a:r>
              <a:rPr sz="1550" spc="-15" dirty="0">
                <a:latin typeface="Calibri"/>
                <a:cs typeface="Calibri"/>
              </a:rPr>
              <a:t>:</a:t>
            </a:r>
            <a:r>
              <a:rPr sz="1550" dirty="0">
                <a:latin typeface="Calibri"/>
                <a:cs typeface="Calibri"/>
              </a:rPr>
              <a:t> </a:t>
            </a:r>
            <a:r>
              <a:rPr sz="1550" spc="-130" dirty="0">
                <a:latin typeface="Calibri"/>
                <a:cs typeface="Calibri"/>
              </a:rPr>
              <a:t> </a:t>
            </a:r>
            <a:r>
              <a:rPr sz="1550" spc="-30" dirty="0">
                <a:latin typeface="Calibri"/>
                <a:cs typeface="Calibri"/>
              </a:rPr>
              <a:t>8</a:t>
            </a:r>
            <a:r>
              <a:rPr sz="1550" spc="70" dirty="0">
                <a:latin typeface="Calibri"/>
                <a:cs typeface="Calibri"/>
              </a:rPr>
              <a:t>0</a:t>
            </a:r>
            <a:r>
              <a:rPr sz="1050" spc="-292" baseline="39682" dirty="0">
                <a:latin typeface="Calibri"/>
                <a:cs typeface="Calibri"/>
              </a:rPr>
              <a:t>0</a:t>
            </a:r>
            <a:r>
              <a:rPr sz="1550" spc="-25" dirty="0">
                <a:latin typeface="Calibri"/>
                <a:cs typeface="Calibri"/>
              </a:rPr>
              <a:t>/</a:t>
            </a:r>
            <a:r>
              <a:rPr sz="1550" spc="-15" dirty="0">
                <a:latin typeface="Calibri"/>
                <a:cs typeface="Calibri"/>
              </a:rPr>
              <a:t>'</a:t>
            </a:r>
            <a:r>
              <a:rPr sz="1550" spc="170" dirty="0">
                <a:latin typeface="Calibri"/>
                <a:cs typeface="Calibri"/>
              </a:rPr>
              <a:t> </a:t>
            </a:r>
            <a:r>
              <a:rPr sz="1550" spc="-105" dirty="0">
                <a:latin typeface="Calibri"/>
                <a:cs typeface="Calibri"/>
              </a:rPr>
              <a:t>&gt;</a:t>
            </a:r>
            <a:r>
              <a:rPr sz="1550" spc="10" dirty="0">
                <a:latin typeface="Calibri"/>
                <a:cs typeface="Calibri"/>
              </a:rPr>
              <a:t> </a:t>
            </a:r>
            <a:r>
              <a:rPr sz="1550" spc="5" dirty="0">
                <a:latin typeface="Calibri"/>
                <a:cs typeface="Calibri"/>
              </a:rPr>
              <a:t>&lt;tr</a:t>
            </a:r>
            <a:r>
              <a:rPr sz="1550" spc="15" dirty="0">
                <a:latin typeface="Calibri"/>
                <a:cs typeface="Calibri"/>
              </a:rPr>
              <a:t>&gt;</a:t>
            </a:r>
            <a:r>
              <a:rPr sz="1550" spc="-110" dirty="0">
                <a:latin typeface="Calibri"/>
                <a:cs typeface="Calibri"/>
              </a:rPr>
              <a:t> </a:t>
            </a:r>
            <a:r>
              <a:rPr sz="1550" spc="-125" dirty="0">
                <a:solidFill>
                  <a:srgbClr val="161616"/>
                </a:solidFill>
                <a:latin typeface="Calibri"/>
                <a:cs typeface="Calibri"/>
              </a:rPr>
              <a:t>";</a:t>
            </a:r>
            <a:endParaRPr sz="1550">
              <a:latin typeface="Calibri"/>
              <a:cs typeface="Calibri"/>
            </a:endParaRPr>
          </a:p>
          <a:p>
            <a:pPr marL="91440" marR="513080">
              <a:lnSpc>
                <a:spcPct val="108400"/>
              </a:lnSpc>
              <a:spcBef>
                <a:spcPts val="430"/>
              </a:spcBef>
              <a:buSzPct val="93548"/>
              <a:buAutoNum type="arabicPeriod" startAt="22"/>
              <a:tabLst>
                <a:tab pos="332105" algn="l"/>
              </a:tabLst>
            </a:pPr>
            <a:r>
              <a:rPr sz="1550" spc="-35" dirty="0">
                <a:latin typeface="Calibri"/>
                <a:cs typeface="Calibri"/>
              </a:rPr>
              <a:t>echo </a:t>
            </a:r>
            <a:r>
              <a:rPr sz="1550" spc="-75" dirty="0">
                <a:solidFill>
                  <a:srgbClr val="111111"/>
                </a:solidFill>
                <a:latin typeface="Calibri"/>
                <a:cs typeface="Calibri"/>
              </a:rPr>
              <a:t>" </a:t>
            </a:r>
            <a:r>
              <a:rPr sz="1550" spc="10" dirty="0">
                <a:latin typeface="Calibri"/>
                <a:cs typeface="Calibri"/>
              </a:rPr>
              <a:t>&lt;th </a:t>
            </a:r>
            <a:r>
              <a:rPr sz="1550" spc="-25" dirty="0">
                <a:latin typeface="Calibri"/>
                <a:cs typeface="Calibri"/>
              </a:rPr>
              <a:t>sty!e='width: 50px' </a:t>
            </a:r>
            <a:r>
              <a:rPr sz="1550" spc="-105" dirty="0">
                <a:latin typeface="Calibri"/>
                <a:cs typeface="Calibri"/>
              </a:rPr>
              <a:t>&gt; </a:t>
            </a:r>
            <a:r>
              <a:rPr sz="1550" spc="-5" dirty="0">
                <a:latin typeface="Calibri"/>
                <a:cs typeface="Calibri"/>
              </a:rPr>
              <a:t>Make&lt;/th </a:t>
            </a:r>
            <a:r>
              <a:rPr sz="1550" spc="-30" dirty="0">
                <a:latin typeface="Calibri"/>
                <a:cs typeface="Calibri"/>
              </a:rPr>
              <a:t>&gt;";  </a:t>
            </a:r>
            <a:r>
              <a:rPr sz="1550" spc="-35" dirty="0">
                <a:latin typeface="Calibri"/>
                <a:cs typeface="Calibri"/>
              </a:rPr>
              <a:t>25.echo </a:t>
            </a:r>
            <a:r>
              <a:rPr sz="1550" spc="-190" dirty="0">
                <a:solidFill>
                  <a:srgbClr val="333333"/>
                </a:solidFill>
                <a:latin typeface="Calibri"/>
                <a:cs typeface="Calibri"/>
              </a:rPr>
              <a:t>" </a:t>
            </a:r>
            <a:r>
              <a:rPr sz="1550" spc="10" dirty="0">
                <a:latin typeface="Calibri"/>
                <a:cs typeface="Calibri"/>
              </a:rPr>
              <a:t>&lt;th </a:t>
            </a:r>
            <a:r>
              <a:rPr sz="1550" spc="-25" dirty="0">
                <a:latin typeface="Calibri"/>
                <a:cs typeface="Calibri"/>
              </a:rPr>
              <a:t>sty!e='width: 50px' </a:t>
            </a:r>
            <a:r>
              <a:rPr sz="1550" spc="-105" dirty="0">
                <a:latin typeface="Calibri"/>
                <a:cs typeface="Calibri"/>
              </a:rPr>
              <a:t>&gt; </a:t>
            </a:r>
            <a:r>
              <a:rPr sz="1550" spc="-55" dirty="0">
                <a:latin typeface="Calibri"/>
                <a:cs typeface="Calibri"/>
              </a:rPr>
              <a:t>Mode! </a:t>
            </a:r>
            <a:r>
              <a:rPr sz="1550" spc="-5" dirty="0">
                <a:latin typeface="Calibri"/>
                <a:cs typeface="Calibri"/>
              </a:rPr>
              <a:t>&lt;/th </a:t>
            </a:r>
            <a:r>
              <a:rPr sz="1550" spc="-105" dirty="0">
                <a:latin typeface="Calibri"/>
                <a:cs typeface="Calibri"/>
              </a:rPr>
              <a:t>&gt; </a:t>
            </a:r>
            <a:r>
              <a:rPr sz="1550" spc="-125" dirty="0">
                <a:solidFill>
                  <a:srgbClr val="1F1F1F"/>
                </a:solidFill>
                <a:latin typeface="Calibri"/>
                <a:cs typeface="Calibri"/>
              </a:rPr>
              <a:t>"; </a:t>
            </a:r>
            <a:r>
              <a:rPr sz="1550" spc="-125" dirty="0">
                <a:latin typeface="Calibri"/>
                <a:cs typeface="Calibri"/>
              </a:rPr>
              <a:t> </a:t>
            </a:r>
            <a:r>
              <a:rPr sz="1550" spc="-35" dirty="0">
                <a:latin typeface="Calibri"/>
                <a:cs typeface="Calibri"/>
              </a:rPr>
              <a:t>26.echo </a:t>
            </a:r>
            <a:r>
              <a:rPr sz="1550" spc="-75" dirty="0">
                <a:solidFill>
                  <a:srgbClr val="131313"/>
                </a:solidFill>
                <a:latin typeface="Calibri"/>
                <a:cs typeface="Calibri"/>
              </a:rPr>
              <a:t>" </a:t>
            </a:r>
            <a:r>
              <a:rPr sz="1550" spc="10" dirty="0">
                <a:latin typeface="Calibri"/>
                <a:cs typeface="Calibri"/>
              </a:rPr>
              <a:t>&lt;th </a:t>
            </a:r>
            <a:r>
              <a:rPr sz="1550" spc="-25" dirty="0">
                <a:latin typeface="Calibri"/>
                <a:cs typeface="Calibri"/>
              </a:rPr>
              <a:t>sty!e='width: 50px' </a:t>
            </a:r>
            <a:r>
              <a:rPr sz="1550" spc="20" dirty="0">
                <a:latin typeface="Calibri"/>
                <a:cs typeface="Calibri"/>
              </a:rPr>
              <a:t>&gt;Asking </a:t>
            </a:r>
            <a:r>
              <a:rPr sz="1550" spc="-5" dirty="0">
                <a:latin typeface="Calibri"/>
                <a:cs typeface="Calibri"/>
              </a:rPr>
              <a:t>Price&lt;/th </a:t>
            </a:r>
            <a:r>
              <a:rPr sz="1550" spc="-105" dirty="0">
                <a:latin typeface="Calibri"/>
                <a:cs typeface="Calibri"/>
              </a:rPr>
              <a:t>&gt; </a:t>
            </a:r>
            <a:r>
              <a:rPr sz="1550" spc="-125" dirty="0">
                <a:latin typeface="Calibri"/>
                <a:cs typeface="Calibri"/>
              </a:rPr>
              <a:t>";  </a:t>
            </a:r>
            <a:r>
              <a:rPr sz="1550" spc="-35" dirty="0">
                <a:latin typeface="Calibri"/>
                <a:cs typeface="Calibri"/>
              </a:rPr>
              <a:t>27.echo </a:t>
            </a:r>
            <a:r>
              <a:rPr sz="1550" spc="-190" dirty="0">
                <a:latin typeface="Calibri"/>
                <a:cs typeface="Calibri"/>
              </a:rPr>
              <a:t>"</a:t>
            </a:r>
            <a:r>
              <a:rPr sz="1550" spc="-155" dirty="0">
                <a:latin typeface="Calibri"/>
                <a:cs typeface="Calibri"/>
              </a:rPr>
              <a:t> </a:t>
            </a:r>
            <a:r>
              <a:rPr sz="1550" spc="-20" dirty="0">
                <a:latin typeface="Calibri"/>
                <a:cs typeface="Calibri"/>
              </a:rPr>
              <a:t>&lt;/tr&gt;\n";</a:t>
            </a:r>
            <a:endParaRPr sz="1550">
              <a:latin typeface="Calibri"/>
              <a:cs typeface="Calibri"/>
            </a:endParaRPr>
          </a:p>
          <a:p>
            <a:pPr marL="91440">
              <a:lnSpc>
                <a:spcPct val="100000"/>
              </a:lnSpc>
              <a:spcBef>
                <a:spcPts val="155"/>
              </a:spcBef>
            </a:pPr>
            <a:r>
              <a:rPr sz="1550" spc="-35" dirty="0">
                <a:latin typeface="Calibri"/>
                <a:cs typeface="Calibri"/>
              </a:rPr>
              <a:t>28.</a:t>
            </a:r>
            <a:endParaRPr sz="1550">
              <a:latin typeface="Calibri"/>
              <a:cs typeface="Calibri"/>
            </a:endParaRPr>
          </a:p>
          <a:p>
            <a:pPr marL="103505" marR="81915" indent="-12065">
              <a:lnSpc>
                <a:spcPct val="108400"/>
              </a:lnSpc>
              <a:tabLst>
                <a:tab pos="1625600" algn="l"/>
              </a:tabLst>
            </a:pPr>
            <a:r>
              <a:rPr sz="1550" spc="-40" dirty="0">
                <a:latin typeface="Calibri"/>
                <a:cs typeface="Calibri"/>
              </a:rPr>
              <a:t>29.$c!ass </a:t>
            </a:r>
            <a:r>
              <a:rPr sz="1550" spc="30" dirty="0">
                <a:latin typeface="Calibri"/>
                <a:cs typeface="Calibri"/>
              </a:rPr>
              <a:t> </a:t>
            </a:r>
            <a:r>
              <a:rPr sz="1550" spc="-15" dirty="0">
                <a:latin typeface="Calibri"/>
                <a:cs typeface="Calibri"/>
              </a:rPr>
              <a:t>="odd";	</a:t>
            </a:r>
            <a:r>
              <a:rPr sz="1550" i="1" spc="-135" dirty="0">
                <a:latin typeface="Calibri"/>
                <a:cs typeface="Calibri"/>
              </a:rPr>
              <a:t>// </a:t>
            </a:r>
            <a:r>
              <a:rPr sz="1550" spc="-20" dirty="0">
                <a:latin typeface="Calibri"/>
                <a:cs typeface="Calibri"/>
              </a:rPr>
              <a:t>Keep track </a:t>
            </a:r>
            <a:r>
              <a:rPr sz="1550" spc="15" dirty="0">
                <a:solidFill>
                  <a:srgbClr val="242424"/>
                </a:solidFill>
                <a:latin typeface="Calibri"/>
                <a:cs typeface="Calibri"/>
              </a:rPr>
              <a:t>of </a:t>
            </a:r>
            <a:r>
              <a:rPr sz="1550" spc="-50" dirty="0">
                <a:latin typeface="Calibri"/>
                <a:cs typeface="Calibri"/>
              </a:rPr>
              <a:t>whether </a:t>
            </a:r>
            <a:r>
              <a:rPr sz="1550" spc="5" dirty="0">
                <a:solidFill>
                  <a:srgbClr val="0A0A0A"/>
                </a:solidFill>
                <a:latin typeface="Calibri"/>
                <a:cs typeface="Calibri"/>
              </a:rPr>
              <a:t>a </a:t>
            </a:r>
            <a:r>
              <a:rPr sz="1550" spc="-45" dirty="0">
                <a:latin typeface="Calibri"/>
                <a:cs typeface="Calibri"/>
              </a:rPr>
              <a:t>row </a:t>
            </a:r>
            <a:r>
              <a:rPr sz="1550" spc="-40" dirty="0">
                <a:latin typeface="Calibri"/>
                <a:cs typeface="Calibri"/>
              </a:rPr>
              <a:t>was even  </a:t>
            </a:r>
            <a:r>
              <a:rPr sz="1550" dirty="0">
                <a:latin typeface="Calibri"/>
                <a:cs typeface="Calibri"/>
              </a:rPr>
              <a:t>or odd, </a:t>
            </a:r>
            <a:r>
              <a:rPr sz="1550" spc="25" dirty="0">
                <a:solidFill>
                  <a:srgbClr val="070707"/>
                </a:solidFill>
                <a:latin typeface="Calibri"/>
                <a:cs typeface="Calibri"/>
              </a:rPr>
              <a:t>so </a:t>
            </a:r>
            <a:r>
              <a:rPr sz="1550" spc="-40" dirty="0">
                <a:latin typeface="Calibri"/>
                <a:cs typeface="Calibri"/>
              </a:rPr>
              <a:t>we </a:t>
            </a:r>
            <a:r>
              <a:rPr sz="1550" spc="-30" dirty="0">
                <a:latin typeface="Calibri"/>
                <a:cs typeface="Calibri"/>
              </a:rPr>
              <a:t>can </a:t>
            </a:r>
            <a:r>
              <a:rPr sz="1550" spc="-5" dirty="0">
                <a:latin typeface="Calibri"/>
                <a:cs typeface="Calibri"/>
              </a:rPr>
              <a:t>style </a:t>
            </a:r>
            <a:r>
              <a:rPr sz="1550" spc="-20" dirty="0">
                <a:solidFill>
                  <a:srgbClr val="070707"/>
                </a:solidFill>
                <a:latin typeface="Calibri"/>
                <a:cs typeface="Calibri"/>
              </a:rPr>
              <a:t>it </a:t>
            </a:r>
            <a:r>
              <a:rPr sz="1550" spc="-45" dirty="0">
                <a:latin typeface="Calibri"/>
                <a:cs typeface="Calibri"/>
              </a:rPr>
              <a:t>later</a:t>
            </a:r>
            <a:endParaRPr sz="1550">
              <a:latin typeface="Calibri"/>
              <a:cs typeface="Calibri"/>
            </a:endParaRPr>
          </a:p>
          <a:p>
            <a:pPr marL="92710">
              <a:lnSpc>
                <a:spcPct val="100000"/>
              </a:lnSpc>
              <a:spcBef>
                <a:spcPts val="155"/>
              </a:spcBef>
            </a:pPr>
            <a:r>
              <a:rPr sz="1550" spc="-35" dirty="0">
                <a:latin typeface="Calibri"/>
                <a:cs typeface="Calibri"/>
              </a:rPr>
              <a:t>30.</a:t>
            </a:r>
            <a:endParaRPr sz="1550">
              <a:latin typeface="Calibri"/>
              <a:cs typeface="Calibri"/>
            </a:endParaRPr>
          </a:p>
          <a:p>
            <a:pPr marL="103505" marR="462280" indent="-10795">
              <a:lnSpc>
                <a:spcPct val="108400"/>
              </a:lnSpc>
              <a:buSzPct val="93548"/>
              <a:buAutoNum type="arabicPeriod" startAt="31"/>
              <a:tabLst>
                <a:tab pos="334645" algn="l"/>
              </a:tabLst>
            </a:pPr>
            <a:r>
              <a:rPr sz="1550" spc="-55" dirty="0">
                <a:latin typeface="Calibri"/>
                <a:cs typeface="Calibri"/>
              </a:rPr>
              <a:t>// </a:t>
            </a:r>
            <a:r>
              <a:rPr sz="1550" spc="10" dirty="0">
                <a:latin typeface="Calibri"/>
                <a:cs typeface="Calibri"/>
              </a:rPr>
              <a:t>Loop </a:t>
            </a:r>
            <a:r>
              <a:rPr sz="1550" spc="-20" dirty="0">
                <a:latin typeface="Calibri"/>
                <a:cs typeface="Calibri"/>
              </a:rPr>
              <a:t>throug </a:t>
            </a:r>
            <a:r>
              <a:rPr sz="1550" spc="-35" dirty="0">
                <a:solidFill>
                  <a:srgbClr val="2D2D2D"/>
                </a:solidFill>
                <a:latin typeface="Calibri"/>
                <a:cs typeface="Calibri"/>
              </a:rPr>
              <a:t>h </a:t>
            </a:r>
            <a:r>
              <a:rPr sz="1550" spc="-30" dirty="0">
                <a:latin typeface="Calibri"/>
                <a:cs typeface="Calibri"/>
              </a:rPr>
              <a:t>all </a:t>
            </a:r>
            <a:r>
              <a:rPr sz="1550" spc="-15" dirty="0">
                <a:latin typeface="Calibri"/>
                <a:cs typeface="Calibri"/>
              </a:rPr>
              <a:t>the </a:t>
            </a:r>
            <a:r>
              <a:rPr sz="1550" spc="-45" dirty="0">
                <a:latin typeface="Calibri"/>
                <a:cs typeface="Calibri"/>
              </a:rPr>
              <a:t>rows </a:t>
            </a:r>
            <a:r>
              <a:rPr sz="1550" spc="-50" dirty="0">
                <a:latin typeface="Calibri"/>
                <a:cs typeface="Calibri"/>
              </a:rPr>
              <a:t>returned </a:t>
            </a:r>
            <a:r>
              <a:rPr sz="1550" spc="20" dirty="0">
                <a:solidFill>
                  <a:srgbClr val="070707"/>
                </a:solidFill>
                <a:latin typeface="Calibri"/>
                <a:cs typeface="Calibri"/>
              </a:rPr>
              <a:t>by </a:t>
            </a:r>
            <a:r>
              <a:rPr sz="1550" spc="-15" dirty="0">
                <a:solidFill>
                  <a:srgbClr val="070707"/>
                </a:solidFill>
                <a:latin typeface="Calibri"/>
                <a:cs typeface="Calibri"/>
              </a:rPr>
              <a:t>the </a:t>
            </a:r>
            <a:r>
              <a:rPr sz="1550" spc="-40" dirty="0">
                <a:latin typeface="Calibri"/>
                <a:cs typeface="Calibri"/>
              </a:rPr>
              <a:t>query,  </a:t>
            </a:r>
            <a:r>
              <a:rPr sz="1550" spc="-50" dirty="0">
                <a:latin typeface="Calibri"/>
                <a:cs typeface="Calibri"/>
              </a:rPr>
              <a:t>creati </a:t>
            </a:r>
            <a:r>
              <a:rPr sz="1550" spc="-30" dirty="0">
                <a:solidFill>
                  <a:srgbClr val="0A0A0A"/>
                </a:solidFill>
                <a:latin typeface="Calibri"/>
                <a:cs typeface="Calibri"/>
              </a:rPr>
              <a:t>ng </a:t>
            </a:r>
            <a:r>
              <a:rPr sz="1550" spc="5" dirty="0">
                <a:latin typeface="Calibri"/>
                <a:cs typeface="Calibri"/>
              </a:rPr>
              <a:t>a </a:t>
            </a:r>
            <a:r>
              <a:rPr sz="1550" spc="-5" dirty="0">
                <a:latin typeface="Calibri"/>
                <a:cs typeface="Calibri"/>
              </a:rPr>
              <a:t>table </a:t>
            </a:r>
            <a:r>
              <a:rPr sz="1550" spc="-45" dirty="0">
                <a:latin typeface="Calibri"/>
                <a:cs typeface="Calibri"/>
              </a:rPr>
              <a:t>row </a:t>
            </a:r>
            <a:r>
              <a:rPr sz="1550" spc="-10" dirty="0">
                <a:latin typeface="Calibri"/>
                <a:cs typeface="Calibri"/>
              </a:rPr>
              <a:t>for</a:t>
            </a:r>
            <a:r>
              <a:rPr sz="1550" spc="85" dirty="0">
                <a:latin typeface="Calibri"/>
                <a:cs typeface="Calibri"/>
              </a:rPr>
              <a:t> </a:t>
            </a:r>
            <a:r>
              <a:rPr sz="1550" spc="-35" dirty="0">
                <a:solidFill>
                  <a:srgbClr val="0F0F0F"/>
                </a:solidFill>
                <a:latin typeface="Calibri"/>
                <a:cs typeface="Calibri"/>
              </a:rPr>
              <a:t>each</a:t>
            </a:r>
            <a:endParaRPr sz="1550">
              <a:latin typeface="Calibri"/>
              <a:cs typeface="Calibri"/>
            </a:endParaRPr>
          </a:p>
          <a:p>
            <a:pPr marL="330200" indent="-238125">
              <a:lnSpc>
                <a:spcPct val="100000"/>
              </a:lnSpc>
              <a:spcBef>
                <a:spcPts val="155"/>
              </a:spcBef>
              <a:buSzPct val="93548"/>
              <a:buAutoNum type="arabicPeriod" startAt="31"/>
              <a:tabLst>
                <a:tab pos="330835" algn="l"/>
              </a:tabLst>
            </a:pPr>
            <a:r>
              <a:rPr sz="1550" spc="-40" dirty="0">
                <a:latin typeface="Calibri"/>
                <a:cs typeface="Calibri"/>
              </a:rPr>
              <a:t>while </a:t>
            </a:r>
            <a:r>
              <a:rPr sz="1550" spc="-50" dirty="0">
                <a:latin typeface="Calibri"/>
                <a:cs typeface="Calibri"/>
              </a:rPr>
              <a:t>($resu!t </a:t>
            </a:r>
            <a:r>
              <a:rPr sz="1550" spc="-35" dirty="0">
                <a:latin typeface="Calibri"/>
                <a:cs typeface="Calibri"/>
              </a:rPr>
              <a:t>ar </a:t>
            </a:r>
            <a:r>
              <a:rPr sz="1550" spc="-40" dirty="0">
                <a:solidFill>
                  <a:srgbClr val="131313"/>
                </a:solidFill>
                <a:latin typeface="Calibri"/>
                <a:cs typeface="Calibri"/>
              </a:rPr>
              <a:t>= </a:t>
            </a:r>
            <a:r>
              <a:rPr sz="1550" spc="-40" dirty="0">
                <a:latin typeface="Calibri"/>
                <a:cs typeface="Calibri"/>
              </a:rPr>
              <a:t>mysq!i </a:t>
            </a:r>
            <a:r>
              <a:rPr sz="1550" spc="-45" dirty="0">
                <a:latin typeface="Calibri"/>
                <a:cs typeface="Calibri"/>
              </a:rPr>
              <a:t>fetch </a:t>
            </a:r>
            <a:r>
              <a:rPr sz="1550" spc="-20" dirty="0">
                <a:latin typeface="Calibri"/>
                <a:cs typeface="Calibri"/>
              </a:rPr>
              <a:t>assoc($resu!t))</a:t>
            </a:r>
            <a:r>
              <a:rPr sz="1550" spc="-5" dirty="0">
                <a:latin typeface="Calibri"/>
                <a:cs typeface="Calibri"/>
              </a:rPr>
              <a:t> </a:t>
            </a:r>
            <a:r>
              <a:rPr sz="1550" spc="-30" dirty="0">
                <a:solidFill>
                  <a:srgbClr val="232323"/>
                </a:solidFill>
                <a:latin typeface="Calibri"/>
                <a:cs typeface="Calibri"/>
              </a:rPr>
              <a:t>{</a:t>
            </a:r>
            <a:endParaRPr sz="1550">
              <a:latin typeface="Calibri"/>
              <a:cs typeface="Calibri"/>
            </a:endParaRPr>
          </a:p>
          <a:p>
            <a:pPr marL="551180" indent="-459105">
              <a:lnSpc>
                <a:spcPct val="100000"/>
              </a:lnSpc>
              <a:spcBef>
                <a:spcPts val="160"/>
              </a:spcBef>
              <a:buSzPct val="93548"/>
              <a:buAutoNum type="arabicPeriod" startAt="31"/>
              <a:tabLst>
                <a:tab pos="551180" algn="l"/>
                <a:tab pos="551815" algn="l"/>
              </a:tabLst>
            </a:pPr>
            <a:r>
              <a:rPr sz="1550" spc="-30" dirty="0">
                <a:latin typeface="Calibri"/>
                <a:cs typeface="Calibri"/>
              </a:rPr>
              <a:t>echo </a:t>
            </a:r>
            <a:r>
              <a:rPr sz="1550" spc="-190" dirty="0">
                <a:latin typeface="Calibri"/>
                <a:cs typeface="Calibri"/>
              </a:rPr>
              <a:t>" </a:t>
            </a:r>
            <a:r>
              <a:rPr sz="1550" dirty="0">
                <a:latin typeface="Calibri"/>
                <a:cs typeface="Calibri"/>
              </a:rPr>
              <a:t>&lt;tr </a:t>
            </a:r>
            <a:r>
              <a:rPr sz="1550" spc="-15" dirty="0">
                <a:latin typeface="Calibri"/>
                <a:cs typeface="Calibri"/>
              </a:rPr>
              <a:t>c!ass=\"$c!ass\" </a:t>
            </a:r>
            <a:r>
              <a:rPr sz="1550" spc="-105" dirty="0">
                <a:latin typeface="Calibri"/>
                <a:cs typeface="Calibri"/>
              </a:rPr>
              <a:t>&gt;</a:t>
            </a:r>
            <a:r>
              <a:rPr sz="1550" spc="120" dirty="0">
                <a:latin typeface="Calibri"/>
                <a:cs typeface="Calibri"/>
              </a:rPr>
              <a:t> </a:t>
            </a:r>
            <a:r>
              <a:rPr sz="1550" spc="-125" dirty="0">
                <a:solidFill>
                  <a:srgbClr val="111111"/>
                </a:solidFill>
                <a:latin typeface="Calibri"/>
                <a:cs typeface="Calibri"/>
              </a:rPr>
              <a:t>";</a:t>
            </a:r>
            <a:endParaRPr sz="1550">
              <a:latin typeface="Calibri"/>
              <a:cs typeface="Calibri"/>
            </a:endParaRPr>
          </a:p>
          <a:p>
            <a:pPr marL="551180" indent="-459105">
              <a:lnSpc>
                <a:spcPct val="100000"/>
              </a:lnSpc>
              <a:spcBef>
                <a:spcPts val="155"/>
              </a:spcBef>
              <a:buClr>
                <a:srgbClr val="000000"/>
              </a:buClr>
              <a:buSzPct val="93548"/>
              <a:buAutoNum type="arabicPeriod" startAt="31"/>
              <a:tabLst>
                <a:tab pos="551180" algn="l"/>
                <a:tab pos="551815" algn="l"/>
              </a:tabLst>
            </a:pPr>
            <a:r>
              <a:rPr sz="1550" spc="-30" dirty="0">
                <a:solidFill>
                  <a:srgbClr val="070707"/>
                </a:solidFill>
                <a:latin typeface="Calibri"/>
                <a:cs typeface="Calibri"/>
              </a:rPr>
              <a:t>echo </a:t>
            </a:r>
            <a:r>
              <a:rPr sz="1550" spc="-75" dirty="0">
                <a:solidFill>
                  <a:srgbClr val="111111"/>
                </a:solidFill>
                <a:latin typeface="Calibri"/>
                <a:cs typeface="Calibri"/>
              </a:rPr>
              <a:t>" </a:t>
            </a:r>
            <a:r>
              <a:rPr sz="1550" spc="10" dirty="0">
                <a:latin typeface="Calibri"/>
                <a:cs typeface="Calibri"/>
              </a:rPr>
              <a:t>&lt;td </a:t>
            </a:r>
            <a:r>
              <a:rPr sz="1550" spc="-5" dirty="0">
                <a:latin typeface="Calibri"/>
                <a:cs typeface="Calibri"/>
              </a:rPr>
              <a:t>&gt;" </a:t>
            </a:r>
            <a:r>
              <a:rPr sz="1550" spc="-55" dirty="0">
                <a:latin typeface="Calibri"/>
                <a:cs typeface="Calibri"/>
              </a:rPr>
              <a:t>. </a:t>
            </a:r>
            <a:r>
              <a:rPr sz="1550" spc="-65" dirty="0">
                <a:latin typeface="Calibri"/>
                <a:cs typeface="Calibri"/>
              </a:rPr>
              <a:t>$resu!t </a:t>
            </a:r>
            <a:r>
              <a:rPr sz="1550" spc="-40" dirty="0">
                <a:latin typeface="Calibri"/>
                <a:cs typeface="Calibri"/>
              </a:rPr>
              <a:t>ar['Make'] </a:t>
            </a:r>
            <a:r>
              <a:rPr sz="1550" spc="-55" dirty="0">
                <a:latin typeface="Calibri"/>
                <a:cs typeface="Calibri"/>
              </a:rPr>
              <a:t>. </a:t>
            </a:r>
            <a:r>
              <a:rPr sz="1550" spc="25" dirty="0">
                <a:latin typeface="Calibri"/>
                <a:cs typeface="Calibri"/>
              </a:rPr>
              <a:t>"&lt;/td</a:t>
            </a:r>
            <a:r>
              <a:rPr sz="1550" spc="-204" dirty="0">
                <a:latin typeface="Calibri"/>
                <a:cs typeface="Calibri"/>
              </a:rPr>
              <a:t> </a:t>
            </a:r>
            <a:r>
              <a:rPr sz="1550" spc="-105" dirty="0">
                <a:latin typeface="Calibri"/>
                <a:cs typeface="Calibri"/>
              </a:rPr>
              <a:t>&gt; </a:t>
            </a:r>
            <a:r>
              <a:rPr sz="1550" spc="-80" dirty="0">
                <a:solidFill>
                  <a:srgbClr val="111111"/>
                </a:solidFill>
                <a:latin typeface="Calibri"/>
                <a:cs typeface="Calibri"/>
              </a:rPr>
              <a:t>";</a:t>
            </a:r>
            <a:endParaRPr sz="1550">
              <a:latin typeface="Calibri"/>
              <a:cs typeface="Calibri"/>
            </a:endParaRPr>
          </a:p>
          <a:p>
            <a:pPr marL="551180" indent="-459105">
              <a:lnSpc>
                <a:spcPct val="100000"/>
              </a:lnSpc>
              <a:spcBef>
                <a:spcPts val="155"/>
              </a:spcBef>
              <a:buSzPct val="93548"/>
              <a:buAutoNum type="arabicPeriod" startAt="31"/>
              <a:tabLst>
                <a:tab pos="551180" algn="l"/>
                <a:tab pos="551815" algn="l"/>
              </a:tabLst>
            </a:pPr>
            <a:r>
              <a:rPr sz="1550" spc="-30" dirty="0">
                <a:latin typeface="Calibri"/>
                <a:cs typeface="Calibri"/>
              </a:rPr>
              <a:t>echo </a:t>
            </a:r>
            <a:r>
              <a:rPr sz="1550" spc="-190" dirty="0">
                <a:latin typeface="Calibri"/>
                <a:cs typeface="Calibri"/>
              </a:rPr>
              <a:t>" </a:t>
            </a:r>
            <a:r>
              <a:rPr sz="1550" spc="10" dirty="0">
                <a:latin typeface="Calibri"/>
                <a:cs typeface="Calibri"/>
              </a:rPr>
              <a:t>&lt;td </a:t>
            </a:r>
            <a:r>
              <a:rPr sz="1550" spc="-105" dirty="0">
                <a:latin typeface="Calibri"/>
                <a:cs typeface="Calibri"/>
              </a:rPr>
              <a:t>&gt; </a:t>
            </a:r>
            <a:r>
              <a:rPr sz="1550" spc="-190" dirty="0">
                <a:solidFill>
                  <a:srgbClr val="181818"/>
                </a:solidFill>
                <a:latin typeface="Calibri"/>
                <a:cs typeface="Calibri"/>
              </a:rPr>
              <a:t>" </a:t>
            </a:r>
            <a:r>
              <a:rPr sz="1550" spc="-55" dirty="0">
                <a:latin typeface="Calibri"/>
                <a:cs typeface="Calibri"/>
              </a:rPr>
              <a:t>. </a:t>
            </a:r>
            <a:r>
              <a:rPr sz="1550" spc="-50" dirty="0">
                <a:latin typeface="Calibri"/>
                <a:cs typeface="Calibri"/>
              </a:rPr>
              <a:t>$resu!t </a:t>
            </a:r>
            <a:r>
              <a:rPr sz="1550" spc="-35" dirty="0">
                <a:latin typeface="Calibri"/>
                <a:cs typeface="Calibri"/>
              </a:rPr>
              <a:t>ar['Mode!'] </a:t>
            </a:r>
            <a:r>
              <a:rPr sz="1550" spc="-55" dirty="0">
                <a:latin typeface="Calibri"/>
                <a:cs typeface="Calibri"/>
              </a:rPr>
              <a:t>. </a:t>
            </a:r>
            <a:r>
              <a:rPr sz="1550" spc="-190" dirty="0">
                <a:solidFill>
                  <a:srgbClr val="1D1D1D"/>
                </a:solidFill>
                <a:latin typeface="Calibri"/>
                <a:cs typeface="Calibri"/>
              </a:rPr>
              <a:t>" </a:t>
            </a:r>
            <a:r>
              <a:rPr sz="1550" spc="-5" dirty="0">
                <a:latin typeface="Calibri"/>
                <a:cs typeface="Calibri"/>
              </a:rPr>
              <a:t>&lt;/td </a:t>
            </a:r>
            <a:r>
              <a:rPr sz="1550" spc="-105" dirty="0">
                <a:latin typeface="Calibri"/>
                <a:cs typeface="Calibri"/>
              </a:rPr>
              <a:t>&gt;</a:t>
            </a:r>
            <a:r>
              <a:rPr sz="1550" spc="-75" dirty="0">
                <a:latin typeface="Calibri"/>
                <a:cs typeface="Calibri"/>
              </a:rPr>
              <a:t> </a:t>
            </a:r>
            <a:r>
              <a:rPr sz="1550" spc="-125" dirty="0">
                <a:solidFill>
                  <a:srgbClr val="1F1F1F"/>
                </a:solidFill>
                <a:latin typeface="Calibri"/>
                <a:cs typeface="Calibri"/>
              </a:rPr>
              <a:t>";</a:t>
            </a:r>
            <a:endParaRPr sz="1550">
              <a:latin typeface="Calibri"/>
              <a:cs typeface="Calibri"/>
            </a:endParaRPr>
          </a:p>
          <a:p>
            <a:pPr marL="715645" indent="-623570">
              <a:lnSpc>
                <a:spcPct val="100000"/>
              </a:lnSpc>
              <a:spcBef>
                <a:spcPts val="155"/>
              </a:spcBef>
              <a:buSzPct val="93548"/>
              <a:buAutoNum type="arabicPeriod" startAt="31"/>
              <a:tabLst>
                <a:tab pos="715645" algn="l"/>
                <a:tab pos="716280" algn="l"/>
              </a:tabLst>
            </a:pPr>
            <a:r>
              <a:rPr sz="1550" spc="-30" dirty="0">
                <a:latin typeface="Calibri"/>
                <a:cs typeface="Calibri"/>
              </a:rPr>
              <a:t>echo </a:t>
            </a:r>
            <a:r>
              <a:rPr sz="1550" spc="40" dirty="0">
                <a:latin typeface="Calibri"/>
                <a:cs typeface="Calibri"/>
              </a:rPr>
              <a:t>"&lt;td </a:t>
            </a:r>
            <a:r>
              <a:rPr sz="1550" spc="35" dirty="0">
                <a:latin typeface="Calibri"/>
                <a:cs typeface="Calibri"/>
              </a:rPr>
              <a:t>&gt;" </a:t>
            </a:r>
            <a:r>
              <a:rPr sz="1550" spc="-55" dirty="0">
                <a:latin typeface="Calibri"/>
                <a:cs typeface="Calibri"/>
              </a:rPr>
              <a:t>. </a:t>
            </a:r>
            <a:r>
              <a:rPr sz="1550" spc="-65" dirty="0">
                <a:latin typeface="Calibri"/>
                <a:cs typeface="Calibri"/>
              </a:rPr>
              <a:t>$resu!t </a:t>
            </a:r>
            <a:r>
              <a:rPr sz="1550" dirty="0">
                <a:latin typeface="Calibri"/>
                <a:cs typeface="Calibri"/>
              </a:rPr>
              <a:t>ar['ASKING </a:t>
            </a:r>
            <a:r>
              <a:rPr sz="1550" spc="-60" dirty="0">
                <a:latin typeface="Calibri"/>
                <a:cs typeface="Calibri"/>
              </a:rPr>
              <a:t>P@CE'] </a:t>
            </a:r>
            <a:r>
              <a:rPr sz="1550" spc="-55" dirty="0">
                <a:latin typeface="Calibri"/>
                <a:cs typeface="Calibri"/>
              </a:rPr>
              <a:t>. </a:t>
            </a:r>
            <a:r>
              <a:rPr sz="1550" spc="-75" dirty="0">
                <a:solidFill>
                  <a:srgbClr val="0C0C0C"/>
                </a:solidFill>
                <a:latin typeface="Calibri"/>
                <a:cs typeface="Calibri"/>
              </a:rPr>
              <a:t>" </a:t>
            </a:r>
            <a:r>
              <a:rPr sz="1550" spc="-5" dirty="0">
                <a:latin typeface="Calibri"/>
                <a:cs typeface="Calibri"/>
              </a:rPr>
              <a:t>&lt;/td</a:t>
            </a:r>
            <a:r>
              <a:rPr sz="1550" spc="-170" dirty="0">
                <a:latin typeface="Calibri"/>
                <a:cs typeface="Calibri"/>
              </a:rPr>
              <a:t> </a:t>
            </a:r>
            <a:r>
              <a:rPr sz="1550" spc="-30" dirty="0">
                <a:latin typeface="Calibri"/>
                <a:cs typeface="Calibri"/>
              </a:rPr>
              <a:t>&gt;";</a:t>
            </a:r>
            <a:endParaRPr sz="1550">
              <a:latin typeface="Calibri"/>
              <a:cs typeface="Calibri"/>
            </a:endParaRPr>
          </a:p>
          <a:p>
            <a:pPr marL="92710">
              <a:lnSpc>
                <a:spcPct val="100000"/>
              </a:lnSpc>
              <a:spcBef>
                <a:spcPts val="155"/>
              </a:spcBef>
              <a:tabLst>
                <a:tab pos="495934" algn="l"/>
              </a:tabLst>
            </a:pPr>
            <a:r>
              <a:rPr sz="1550" spc="-30" dirty="0">
                <a:latin typeface="Calibri"/>
                <a:cs typeface="Calibri"/>
              </a:rPr>
              <a:t>37.	echo </a:t>
            </a:r>
            <a:r>
              <a:rPr sz="1550" spc="-190" dirty="0">
                <a:solidFill>
                  <a:srgbClr val="212121"/>
                </a:solidFill>
                <a:latin typeface="Calibri"/>
                <a:cs typeface="Calibri"/>
              </a:rPr>
              <a:t>" </a:t>
            </a:r>
            <a:r>
              <a:rPr sz="1550" spc="-5" dirty="0">
                <a:latin typeface="Calibri"/>
                <a:cs typeface="Calibri"/>
              </a:rPr>
              <a:t>&lt;/td </a:t>
            </a:r>
            <a:r>
              <a:rPr sz="1550" spc="-105" dirty="0">
                <a:latin typeface="Calibri"/>
                <a:cs typeface="Calibri"/>
              </a:rPr>
              <a:t>&gt;</a:t>
            </a:r>
            <a:r>
              <a:rPr sz="1550" spc="-55" dirty="0">
                <a:latin typeface="Calibri"/>
                <a:cs typeface="Calibri"/>
              </a:rPr>
              <a:t> </a:t>
            </a:r>
            <a:r>
              <a:rPr sz="1550" spc="-20" dirty="0">
                <a:latin typeface="Calibri"/>
                <a:cs typeface="Calibri"/>
              </a:rPr>
              <a:t>&lt;/tr&gt;\n";</a:t>
            </a:r>
            <a:endParaRPr sz="1550">
              <a:latin typeface="Calibri"/>
              <a:cs typeface="Calibri"/>
            </a:endParaRPr>
          </a:p>
          <a:p>
            <a:pPr marL="92710">
              <a:lnSpc>
                <a:spcPct val="100000"/>
              </a:lnSpc>
              <a:spcBef>
                <a:spcPts val="590"/>
              </a:spcBef>
            </a:pPr>
            <a:r>
              <a:rPr sz="1550" spc="-35" dirty="0">
                <a:latin typeface="Calibri"/>
                <a:cs typeface="Calibri"/>
              </a:rPr>
              <a:t>38.</a:t>
            </a:r>
            <a:endParaRPr sz="1550">
              <a:latin typeface="Calibri"/>
              <a:cs typeface="Calibri"/>
            </a:endParaRPr>
          </a:p>
          <a:p>
            <a:pPr marL="99695" marR="43180" indent="-6985">
              <a:lnSpc>
                <a:spcPct val="108400"/>
              </a:lnSpc>
              <a:buClr>
                <a:srgbClr val="000000"/>
              </a:buClr>
              <a:buFont typeface="Calibri"/>
              <a:buAutoNum type="arabicPeriod" startAt="39"/>
              <a:tabLst>
                <a:tab pos="514350" algn="l"/>
                <a:tab pos="515620" algn="l"/>
              </a:tabLst>
            </a:pPr>
            <a:r>
              <a:rPr sz="1550" i="1" spc="-45" dirty="0">
                <a:solidFill>
                  <a:srgbClr val="0F0F0F"/>
                </a:solidFill>
                <a:latin typeface="Calibri"/>
                <a:cs typeface="Calibri"/>
              </a:rPr>
              <a:t>ff </a:t>
            </a:r>
            <a:r>
              <a:rPr sz="1550" i="1" spc="-15" dirty="0">
                <a:latin typeface="Calibri"/>
                <a:cs typeface="Calibri"/>
              </a:rPr>
              <a:t>It </a:t>
            </a:r>
            <a:r>
              <a:rPr sz="1550" spc="-40" dirty="0">
                <a:solidFill>
                  <a:srgbClr val="080808"/>
                </a:solidFill>
                <a:latin typeface="Calibri"/>
                <a:cs typeface="Calibri"/>
              </a:rPr>
              <a:t>the </a:t>
            </a:r>
            <a:r>
              <a:rPr sz="1550" spc="-30" dirty="0">
                <a:solidFill>
                  <a:srgbClr val="050505"/>
                </a:solidFill>
                <a:latin typeface="Calibri"/>
                <a:cs typeface="Calibri"/>
              </a:rPr>
              <a:t>last </a:t>
            </a:r>
            <a:r>
              <a:rPr sz="1550" spc="-45" dirty="0">
                <a:latin typeface="Calibri"/>
                <a:cs typeface="Calibri"/>
              </a:rPr>
              <a:t>row </a:t>
            </a:r>
            <a:r>
              <a:rPr sz="1550" spc="-40" dirty="0">
                <a:latin typeface="Calibri"/>
                <a:cs typeface="Calibri"/>
              </a:rPr>
              <a:t>was </a:t>
            </a:r>
            <a:r>
              <a:rPr sz="1550" spc="-55" dirty="0">
                <a:latin typeface="Calibri"/>
                <a:cs typeface="Calibri"/>
              </a:rPr>
              <a:t>even, </a:t>
            </a:r>
            <a:r>
              <a:rPr sz="1550" spc="-30" dirty="0">
                <a:latin typeface="Calibri"/>
                <a:cs typeface="Calibri"/>
              </a:rPr>
              <a:t>make </a:t>
            </a:r>
            <a:r>
              <a:rPr sz="1550" spc="-40" dirty="0">
                <a:latin typeface="Calibri"/>
                <a:cs typeface="Calibri"/>
              </a:rPr>
              <a:t>the </a:t>
            </a:r>
            <a:r>
              <a:rPr sz="1550" spc="-60" dirty="0">
                <a:latin typeface="Calibri"/>
                <a:cs typeface="Calibri"/>
              </a:rPr>
              <a:t>next </a:t>
            </a:r>
            <a:r>
              <a:rPr sz="1550" spc="-5" dirty="0">
                <a:latin typeface="Calibri"/>
                <a:cs typeface="Calibri"/>
              </a:rPr>
              <a:t>one </a:t>
            </a:r>
            <a:r>
              <a:rPr sz="1550" spc="20" dirty="0">
                <a:latin typeface="Calibri"/>
                <a:cs typeface="Calibri"/>
              </a:rPr>
              <a:t>odd </a:t>
            </a:r>
            <a:r>
              <a:rPr sz="1550" spc="-25" dirty="0">
                <a:latin typeface="Calibri"/>
                <a:cs typeface="Calibri"/>
              </a:rPr>
              <a:t>and  </a:t>
            </a:r>
            <a:r>
              <a:rPr sz="1550" spc="-5" dirty="0">
                <a:latin typeface="Calibri"/>
                <a:cs typeface="Calibri"/>
              </a:rPr>
              <a:t>vice-versa</a:t>
            </a:r>
            <a:endParaRPr sz="1550">
              <a:latin typeface="Calibri"/>
              <a:cs typeface="Calibri"/>
            </a:endParaRPr>
          </a:p>
          <a:p>
            <a:pPr marL="547370" indent="-459105">
              <a:lnSpc>
                <a:spcPct val="100000"/>
              </a:lnSpc>
              <a:spcBef>
                <a:spcPts val="155"/>
              </a:spcBef>
              <a:buClr>
                <a:srgbClr val="000000"/>
              </a:buClr>
              <a:buAutoNum type="arabicPeriod" startAt="39"/>
              <a:tabLst>
                <a:tab pos="547370" algn="l"/>
                <a:tab pos="548005" algn="l"/>
              </a:tabLst>
            </a:pPr>
            <a:r>
              <a:rPr sz="1550" spc="15" dirty="0">
                <a:solidFill>
                  <a:srgbClr val="0C0C0C"/>
                </a:solidFill>
                <a:latin typeface="Calibri"/>
                <a:cs typeface="Calibri"/>
              </a:rPr>
              <a:t>if </a:t>
            </a:r>
            <a:r>
              <a:rPr sz="1550" spc="-90" dirty="0">
                <a:latin typeface="Calibri"/>
                <a:cs typeface="Calibri"/>
              </a:rPr>
              <a:t>($c! </a:t>
            </a:r>
            <a:r>
              <a:rPr sz="1550" spc="30" dirty="0">
                <a:latin typeface="Calibri"/>
                <a:cs typeface="Calibri"/>
              </a:rPr>
              <a:t>ass</a:t>
            </a:r>
            <a:r>
              <a:rPr sz="1550" spc="30" dirty="0">
                <a:solidFill>
                  <a:srgbClr val="111111"/>
                </a:solidFill>
                <a:latin typeface="Calibri"/>
                <a:cs typeface="Calibri"/>
              </a:rPr>
              <a:t>=</a:t>
            </a:r>
            <a:r>
              <a:rPr sz="1550" spc="-215" dirty="0">
                <a:solidFill>
                  <a:srgbClr val="111111"/>
                </a:solidFill>
                <a:latin typeface="Calibri"/>
                <a:cs typeface="Calibri"/>
              </a:rPr>
              <a:t> </a:t>
            </a:r>
            <a:r>
              <a:rPr sz="1550" spc="-5" dirty="0">
                <a:latin typeface="Calibri"/>
                <a:cs typeface="Calibri"/>
              </a:rPr>
              <a:t>="odd"){</a:t>
            </a:r>
            <a:endParaRPr sz="1550">
              <a:latin typeface="Calibri"/>
              <a:cs typeface="Calibri"/>
            </a:endParaRPr>
          </a:p>
          <a:p>
            <a:pPr marL="770255" indent="-681990">
              <a:lnSpc>
                <a:spcPct val="100000"/>
              </a:lnSpc>
              <a:spcBef>
                <a:spcPts val="155"/>
              </a:spcBef>
              <a:buAutoNum type="arabicPeriod" startAt="39"/>
              <a:tabLst>
                <a:tab pos="770255" algn="l"/>
                <a:tab pos="770890" algn="l"/>
              </a:tabLst>
            </a:pPr>
            <a:r>
              <a:rPr sz="1550" spc="-20" dirty="0">
                <a:latin typeface="Calibri"/>
                <a:cs typeface="Calibri"/>
              </a:rPr>
              <a:t>$c!ass="even";</a:t>
            </a:r>
            <a:endParaRPr sz="1550">
              <a:latin typeface="Calibri"/>
              <a:cs typeface="Calibri"/>
            </a:endParaRPr>
          </a:p>
          <a:p>
            <a:pPr marL="89535">
              <a:lnSpc>
                <a:spcPct val="100000"/>
              </a:lnSpc>
              <a:spcBef>
                <a:spcPts val="254"/>
              </a:spcBef>
              <a:tabLst>
                <a:tab pos="548640" algn="l"/>
              </a:tabLst>
            </a:pPr>
            <a:r>
              <a:rPr sz="1450" spc="20" dirty="0">
                <a:latin typeface="Calibri"/>
                <a:cs typeface="Calibri"/>
              </a:rPr>
              <a:t>42.	</a:t>
            </a:r>
            <a:r>
              <a:rPr sz="1450" spc="35" dirty="0">
                <a:solidFill>
                  <a:srgbClr val="424242"/>
                </a:solidFill>
                <a:latin typeface="Calibri"/>
                <a:cs typeface="Calibri"/>
              </a:rPr>
              <a:t>)</a:t>
            </a:r>
            <a:endParaRPr sz="1450">
              <a:latin typeface="Calibri"/>
              <a:cs typeface="Calibri"/>
            </a:endParaRPr>
          </a:p>
          <a:p>
            <a:pPr marL="88900">
              <a:lnSpc>
                <a:spcPct val="100000"/>
              </a:lnSpc>
              <a:spcBef>
                <a:spcPts val="180"/>
              </a:spcBef>
              <a:tabLst>
                <a:tab pos="551180" algn="l"/>
              </a:tabLst>
            </a:pPr>
            <a:r>
              <a:rPr sz="1550" spc="-25" dirty="0">
                <a:latin typeface="Calibri"/>
                <a:cs typeface="Calibri"/>
              </a:rPr>
              <a:t>43.	</a:t>
            </a:r>
            <a:r>
              <a:rPr sz="1550" spc="-15" dirty="0">
                <a:latin typeface="Calibri"/>
                <a:cs typeface="Calibri"/>
              </a:rPr>
              <a:t>else</a:t>
            </a:r>
            <a:endParaRPr sz="1550">
              <a:latin typeface="Calibri"/>
              <a:cs typeface="Calibri"/>
            </a:endParaRPr>
          </a:p>
          <a:p>
            <a:pPr marL="89535">
              <a:lnSpc>
                <a:spcPct val="100000"/>
              </a:lnSpc>
              <a:spcBef>
                <a:spcPts val="305"/>
              </a:spcBef>
              <a:tabLst>
                <a:tab pos="552450" algn="l"/>
              </a:tabLst>
            </a:pPr>
            <a:r>
              <a:rPr sz="1400" spc="40" dirty="0">
                <a:latin typeface="Calibri"/>
                <a:cs typeface="Calibri"/>
              </a:rPr>
              <a:t>44.	</a:t>
            </a:r>
            <a:r>
              <a:rPr sz="1400" spc="20" dirty="0">
                <a:solidFill>
                  <a:srgbClr val="2F2F2F"/>
                </a:solidFill>
                <a:latin typeface="Calibri"/>
                <a:cs typeface="Calibri"/>
              </a:rPr>
              <a:t>{</a:t>
            </a:r>
            <a:endParaRPr sz="1400">
              <a:latin typeface="Calibri"/>
              <a:cs typeface="Calibri"/>
            </a:endParaRPr>
          </a:p>
          <a:p>
            <a:pPr marL="88900">
              <a:lnSpc>
                <a:spcPct val="100000"/>
              </a:lnSpc>
              <a:spcBef>
                <a:spcPts val="185"/>
              </a:spcBef>
              <a:tabLst>
                <a:tab pos="770255" algn="l"/>
              </a:tabLst>
            </a:pPr>
            <a:r>
              <a:rPr sz="1550" spc="-25" dirty="0">
                <a:latin typeface="Calibri"/>
                <a:cs typeface="Calibri"/>
              </a:rPr>
              <a:t>45.	</a:t>
            </a:r>
            <a:r>
              <a:rPr sz="1550" spc="-15" dirty="0">
                <a:latin typeface="Calibri"/>
                <a:cs typeface="Calibri"/>
              </a:rPr>
              <a:t>$c!ass="odd";</a:t>
            </a:r>
            <a:endParaRPr sz="155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34748" y="448167"/>
            <a:ext cx="4899645" cy="202132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749473"/>
            <a:ext cx="6224905" cy="1141730"/>
          </a:xfrm>
          <a:prstGeom prst="rect">
            <a:avLst/>
          </a:prstGeom>
        </p:spPr>
        <p:txBody>
          <a:bodyPr vert="horz" wrap="square" lIns="0" tIns="93345" rIns="0" bIns="0" rtlCol="0">
            <a:spAutoFit/>
          </a:bodyPr>
          <a:lstStyle/>
          <a:p>
            <a:pPr marL="12700">
              <a:lnSpc>
                <a:spcPct val="100000"/>
              </a:lnSpc>
              <a:spcBef>
                <a:spcPts val="735"/>
              </a:spcBef>
            </a:pPr>
            <a:r>
              <a:rPr sz="1450" b="1" i="1" spc="-10" dirty="0">
                <a:solidFill>
                  <a:srgbClr val="003366"/>
                </a:solidFill>
                <a:latin typeface="Times New Roman"/>
                <a:cs typeface="Times New Roman"/>
              </a:rPr>
              <a:t>Code Explained</a:t>
            </a:r>
            <a:endParaRPr sz="1450">
              <a:latin typeface="Times New Roman"/>
              <a:cs typeface="Times New Roman"/>
            </a:endParaRPr>
          </a:p>
          <a:p>
            <a:pPr marL="12700" marR="5080">
              <a:lnSpc>
                <a:spcPts val="1660"/>
              </a:lnSpc>
              <a:spcBef>
                <a:spcPts val="760"/>
              </a:spcBef>
            </a:pPr>
            <a:r>
              <a:rPr sz="1450" spc="-5" dirty="0">
                <a:latin typeface="Times New Roman"/>
                <a:cs typeface="Times New Roman"/>
              </a:rPr>
              <a:t>I </a:t>
            </a:r>
            <a:r>
              <a:rPr sz="1450" spc="-15" dirty="0">
                <a:latin typeface="Times New Roman"/>
                <a:cs typeface="Times New Roman"/>
              </a:rPr>
              <a:t>won’t </a:t>
            </a:r>
            <a:r>
              <a:rPr sz="1450" spc="-10" dirty="0">
                <a:latin typeface="Times New Roman"/>
                <a:cs typeface="Times New Roman"/>
              </a:rPr>
              <a:t>walk you through </a:t>
            </a:r>
            <a:r>
              <a:rPr sz="1450" b="1" spc="-10" dirty="0">
                <a:latin typeface="Times New Roman"/>
                <a:cs typeface="Times New Roman"/>
              </a:rPr>
              <a:t>every </a:t>
            </a:r>
            <a:r>
              <a:rPr sz="1450" spc="-10" dirty="0">
                <a:latin typeface="Times New Roman"/>
                <a:cs typeface="Times New Roman"/>
              </a:rPr>
              <a:t>line anymore, as </a:t>
            </a:r>
            <a:r>
              <a:rPr sz="1450" spc="-5" dirty="0">
                <a:latin typeface="Times New Roman"/>
                <a:cs typeface="Times New Roman"/>
              </a:rPr>
              <a:t>I </a:t>
            </a:r>
            <a:r>
              <a:rPr sz="1450" spc="-10" dirty="0">
                <a:latin typeface="Times New Roman"/>
                <a:cs typeface="Times New Roman"/>
              </a:rPr>
              <a:t>no longer think you need it. From  now </a:t>
            </a:r>
            <a:r>
              <a:rPr sz="1450" spc="-5" dirty="0">
                <a:latin typeface="Times New Roman"/>
                <a:cs typeface="Times New Roman"/>
              </a:rPr>
              <a:t>on, </a:t>
            </a:r>
            <a:r>
              <a:rPr sz="1450" spc="-10" dirty="0">
                <a:latin typeface="Times New Roman"/>
                <a:cs typeface="Times New Roman"/>
              </a:rPr>
              <a:t>I’ll just explain the important</a:t>
            </a:r>
            <a:r>
              <a:rPr sz="1450" spc="20" dirty="0">
                <a:latin typeface="Times New Roman"/>
                <a:cs typeface="Times New Roman"/>
              </a:rPr>
              <a:t> </a:t>
            </a:r>
            <a:r>
              <a:rPr sz="1450" spc="-10" dirty="0">
                <a:latin typeface="Times New Roman"/>
                <a:cs typeface="Times New Roman"/>
              </a:rPr>
              <a:t>ones.</a:t>
            </a:r>
            <a:endParaRPr sz="1450">
              <a:latin typeface="Times New Roman"/>
              <a:cs typeface="Times New Roman"/>
            </a:endParaRPr>
          </a:p>
          <a:p>
            <a:pPr marL="12700">
              <a:lnSpc>
                <a:spcPct val="100000"/>
              </a:lnSpc>
              <a:spcBef>
                <a:spcPts val="590"/>
              </a:spcBef>
            </a:pPr>
            <a:r>
              <a:rPr sz="1450" b="1" spc="-10" dirty="0">
                <a:latin typeface="Times New Roman"/>
                <a:cs typeface="Times New Roman"/>
              </a:rPr>
              <a:t>Line </a:t>
            </a:r>
            <a:r>
              <a:rPr sz="1450" b="1" spc="-50" dirty="0">
                <a:latin typeface="Times New Roman"/>
                <a:cs typeface="Times New Roman"/>
              </a:rPr>
              <a:t>11 </a:t>
            </a:r>
            <a:r>
              <a:rPr sz="1450" spc="-10" dirty="0">
                <a:latin typeface="Times New Roman"/>
                <a:cs typeface="Times New Roman"/>
              </a:rPr>
              <a:t>is </a:t>
            </a:r>
            <a:r>
              <a:rPr sz="1450" spc="-5" dirty="0">
                <a:latin typeface="Times New Roman"/>
                <a:cs typeface="Times New Roman"/>
              </a:rPr>
              <a:t>our </a:t>
            </a:r>
            <a:r>
              <a:rPr sz="1450" spc="-10" dirty="0">
                <a:latin typeface="Times New Roman"/>
                <a:cs typeface="Times New Roman"/>
              </a:rPr>
              <a:t>first use </a:t>
            </a:r>
            <a:r>
              <a:rPr sz="1450" spc="-5" dirty="0">
                <a:latin typeface="Times New Roman"/>
                <a:cs typeface="Times New Roman"/>
              </a:rPr>
              <a:t>of </a:t>
            </a:r>
            <a:r>
              <a:rPr sz="1450" spc="-10" dirty="0">
                <a:latin typeface="Times New Roman"/>
                <a:cs typeface="Times New Roman"/>
              </a:rPr>
              <a:t>the </a:t>
            </a:r>
            <a:r>
              <a:rPr sz="1450" b="1" spc="-10" dirty="0">
                <a:latin typeface="Times New Roman"/>
                <a:cs typeface="Times New Roman"/>
              </a:rPr>
              <a:t>include </a:t>
            </a:r>
            <a:r>
              <a:rPr sz="1450" spc="-10" dirty="0">
                <a:latin typeface="Times New Roman"/>
                <a:cs typeface="Times New Roman"/>
              </a:rPr>
              <a:t>option which refers to an external file</a:t>
            </a:r>
            <a:r>
              <a:rPr sz="1450" spc="150" dirty="0">
                <a:latin typeface="Times New Roman"/>
                <a:cs typeface="Times New Roman"/>
              </a:rPr>
              <a:t> </a:t>
            </a:r>
            <a:r>
              <a:rPr sz="1450" spc="-10" dirty="0">
                <a:latin typeface="Times New Roman"/>
                <a:cs typeface="Times New Roman"/>
              </a:rPr>
              <a:t>named</a:t>
            </a:r>
            <a:endParaRPr sz="1450">
              <a:latin typeface="Times New Roman"/>
              <a:cs typeface="Times New Roman"/>
            </a:endParaRPr>
          </a:p>
        </p:txBody>
      </p:sp>
      <p:sp>
        <p:nvSpPr>
          <p:cNvPr id="4" name="object 4"/>
          <p:cNvSpPr txBox="1"/>
          <p:nvPr/>
        </p:nvSpPr>
        <p:spPr>
          <a:xfrm>
            <a:off x="630882" y="3856172"/>
            <a:ext cx="6046470" cy="245110"/>
          </a:xfrm>
          <a:prstGeom prst="rect">
            <a:avLst/>
          </a:prstGeom>
          <a:solidFill>
            <a:srgbClr val="FFFF99"/>
          </a:solidFill>
        </p:spPr>
        <p:txBody>
          <a:bodyPr vert="horz" wrap="square" lIns="0" tIns="11430" rIns="0" bIns="0" rtlCol="0">
            <a:spAutoFit/>
          </a:bodyPr>
          <a:lstStyle/>
          <a:p>
            <a:pPr>
              <a:lnSpc>
                <a:spcPct val="100000"/>
              </a:lnSpc>
              <a:spcBef>
                <a:spcPts val="90"/>
              </a:spcBef>
            </a:pPr>
            <a:r>
              <a:rPr sz="1450" spc="-5" dirty="0">
                <a:latin typeface="Times New Roman"/>
                <a:cs typeface="Times New Roman"/>
              </a:rPr>
              <a:t>db.php </a:t>
            </a:r>
            <a:r>
              <a:rPr sz="1450" spc="-10" dirty="0">
                <a:latin typeface="Times New Roman"/>
                <a:cs typeface="Times New Roman"/>
              </a:rPr>
              <a:t>which will </a:t>
            </a:r>
            <a:r>
              <a:rPr sz="1450" spc="-5" dirty="0">
                <a:latin typeface="Times New Roman"/>
                <a:cs typeface="Times New Roman"/>
              </a:rPr>
              <a:t>be </a:t>
            </a:r>
            <a:r>
              <a:rPr sz="1450" spc="-10" dirty="0">
                <a:latin typeface="Times New Roman"/>
                <a:cs typeface="Times New Roman"/>
              </a:rPr>
              <a:t>included in this script </a:t>
            </a:r>
            <a:r>
              <a:rPr sz="1450" i="1" spc="-10" dirty="0">
                <a:latin typeface="Times New Roman"/>
                <a:cs typeface="Times New Roman"/>
              </a:rPr>
              <a:t>just </a:t>
            </a:r>
            <a:r>
              <a:rPr sz="1450" i="1" spc="-5" dirty="0">
                <a:latin typeface="Times New Roman"/>
                <a:cs typeface="Times New Roman"/>
              </a:rPr>
              <a:t>as </a:t>
            </a:r>
            <a:r>
              <a:rPr sz="1450" i="1" spc="-10" dirty="0">
                <a:latin typeface="Times New Roman"/>
                <a:cs typeface="Times New Roman"/>
              </a:rPr>
              <a:t>if it </a:t>
            </a:r>
            <a:r>
              <a:rPr sz="1450" i="1" spc="-25" dirty="0">
                <a:latin typeface="Times New Roman"/>
                <a:cs typeface="Times New Roman"/>
              </a:rPr>
              <a:t>were </a:t>
            </a:r>
            <a:r>
              <a:rPr sz="1450" i="1" spc="-10" dirty="0">
                <a:latin typeface="Times New Roman"/>
                <a:cs typeface="Times New Roman"/>
              </a:rPr>
              <a:t>part </a:t>
            </a:r>
            <a:r>
              <a:rPr sz="1450" i="1" spc="-5" dirty="0">
                <a:latin typeface="Times New Roman"/>
                <a:cs typeface="Times New Roman"/>
              </a:rPr>
              <a:t>of </a:t>
            </a:r>
            <a:r>
              <a:rPr sz="1450" i="1" spc="-10" dirty="0">
                <a:latin typeface="Times New Roman"/>
                <a:cs typeface="Times New Roman"/>
              </a:rPr>
              <a:t>the same file</a:t>
            </a:r>
            <a:r>
              <a:rPr sz="1450" spc="-10" dirty="0">
                <a:latin typeface="Times New Roman"/>
                <a:cs typeface="Times New Roman"/>
              </a:rPr>
              <a:t>.</a:t>
            </a:r>
            <a:r>
              <a:rPr sz="1450" spc="155" dirty="0">
                <a:latin typeface="Times New Roman"/>
                <a:cs typeface="Times New Roman"/>
              </a:rPr>
              <a:t> </a:t>
            </a:r>
            <a:r>
              <a:rPr sz="1450" spc="-5" dirty="0">
                <a:latin typeface="Times New Roman"/>
                <a:cs typeface="Times New Roman"/>
              </a:rPr>
              <a:t>I</a:t>
            </a:r>
            <a:endParaRPr sz="1450">
              <a:latin typeface="Times New Roman"/>
              <a:cs typeface="Times New Roman"/>
            </a:endParaRPr>
          </a:p>
        </p:txBody>
      </p:sp>
      <p:sp>
        <p:nvSpPr>
          <p:cNvPr id="5" name="object 5"/>
          <p:cNvSpPr txBox="1"/>
          <p:nvPr/>
        </p:nvSpPr>
        <p:spPr>
          <a:xfrm>
            <a:off x="618181" y="4066537"/>
            <a:ext cx="6492240" cy="967740"/>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highlighted line </a:t>
            </a:r>
            <a:r>
              <a:rPr sz="1450" spc="-35" dirty="0">
                <a:latin typeface="Times New Roman"/>
                <a:cs typeface="Times New Roman"/>
              </a:rPr>
              <a:t>11 </a:t>
            </a:r>
            <a:r>
              <a:rPr sz="1450" spc="-10" dirty="0">
                <a:latin typeface="Times New Roman"/>
                <a:cs typeface="Times New Roman"/>
              </a:rPr>
              <a:t>above in blue and the code below in blue, in hopes that you would  better understand how it works. The content </a:t>
            </a:r>
            <a:r>
              <a:rPr sz="1450" spc="-5" dirty="0">
                <a:latin typeface="Times New Roman"/>
                <a:cs typeface="Times New Roman"/>
              </a:rPr>
              <a:t>of </a:t>
            </a:r>
            <a:r>
              <a:rPr sz="1450" spc="-10" dirty="0">
                <a:latin typeface="Times New Roman"/>
                <a:cs typeface="Times New Roman"/>
              </a:rPr>
              <a:t>the blue box below is substituted into the  code for the blue line </a:t>
            </a:r>
            <a:r>
              <a:rPr sz="1450" spc="-20" dirty="0">
                <a:latin typeface="Times New Roman"/>
                <a:cs typeface="Times New Roman"/>
              </a:rPr>
              <a:t>(11) </a:t>
            </a:r>
            <a:r>
              <a:rPr sz="1450" spc="-10" dirty="0">
                <a:latin typeface="Times New Roman"/>
                <a:cs typeface="Times New Roman"/>
              </a:rPr>
              <a:t>above, so that both files are combined into </a:t>
            </a:r>
            <a:r>
              <a:rPr sz="1450" spc="-5" dirty="0">
                <a:latin typeface="Times New Roman"/>
                <a:cs typeface="Times New Roman"/>
              </a:rPr>
              <a:t>a </a:t>
            </a:r>
            <a:r>
              <a:rPr sz="1450" spc="-10" dirty="0">
                <a:latin typeface="Times New Roman"/>
                <a:cs typeface="Times New Roman"/>
              </a:rPr>
              <a:t>single</a:t>
            </a:r>
            <a:r>
              <a:rPr sz="1450" spc="155" dirty="0">
                <a:latin typeface="Times New Roman"/>
                <a:cs typeface="Times New Roman"/>
              </a:rPr>
              <a:t> </a:t>
            </a:r>
            <a:r>
              <a:rPr sz="1450" spc="-10" dirty="0">
                <a:latin typeface="Times New Roman"/>
                <a:cs typeface="Times New Roman"/>
              </a:rPr>
              <a:t>script.</a:t>
            </a:r>
            <a:endParaRPr sz="1450">
              <a:latin typeface="Times New Roman"/>
              <a:cs typeface="Times New Roman"/>
            </a:endParaRPr>
          </a:p>
          <a:p>
            <a:pPr marL="12700">
              <a:lnSpc>
                <a:spcPct val="100000"/>
              </a:lnSpc>
              <a:spcBef>
                <a:spcPts val="590"/>
              </a:spcBef>
            </a:pPr>
            <a:r>
              <a:rPr sz="1450" spc="-10" dirty="0">
                <a:latin typeface="Times New Roman"/>
                <a:cs typeface="Times New Roman"/>
              </a:rPr>
              <a:t>The contents </a:t>
            </a:r>
            <a:r>
              <a:rPr sz="1450" spc="-5" dirty="0">
                <a:latin typeface="Times New Roman"/>
                <a:cs typeface="Times New Roman"/>
              </a:rPr>
              <a:t>of </a:t>
            </a:r>
            <a:r>
              <a:rPr sz="1450" spc="-10" dirty="0">
                <a:latin typeface="Times New Roman"/>
                <a:cs typeface="Times New Roman"/>
              </a:rPr>
              <a:t>the ‘db.php’ file are shown</a:t>
            </a:r>
            <a:r>
              <a:rPr sz="1450" spc="-80" dirty="0">
                <a:latin typeface="Times New Roman"/>
                <a:cs typeface="Times New Roman"/>
              </a:rPr>
              <a:t> </a:t>
            </a:r>
            <a:r>
              <a:rPr sz="1450" spc="-10" dirty="0">
                <a:latin typeface="Times New Roman"/>
                <a:cs typeface="Times New Roman"/>
              </a:rPr>
              <a:t>below:</a:t>
            </a:r>
            <a:endParaRPr sz="1450">
              <a:latin typeface="Times New Roman"/>
              <a:cs typeface="Times New Roman"/>
            </a:endParaRPr>
          </a:p>
        </p:txBody>
      </p:sp>
      <p:sp>
        <p:nvSpPr>
          <p:cNvPr id="6" name="object 6"/>
          <p:cNvSpPr/>
          <p:nvPr/>
        </p:nvSpPr>
        <p:spPr>
          <a:xfrm>
            <a:off x="1133643" y="5121912"/>
            <a:ext cx="5301855" cy="255181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18181" y="7971996"/>
            <a:ext cx="6318885" cy="66611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The code in the </a:t>
            </a:r>
            <a:r>
              <a:rPr sz="1450" spc="-5" dirty="0">
                <a:latin typeface="Times New Roman"/>
                <a:cs typeface="Times New Roman"/>
              </a:rPr>
              <a:t>db.php </a:t>
            </a:r>
            <a:r>
              <a:rPr sz="1450" spc="-10" dirty="0">
                <a:latin typeface="Times New Roman"/>
                <a:cs typeface="Times New Roman"/>
              </a:rPr>
              <a:t>file is identical to the code explained as line 29 in the previous  section, so </a:t>
            </a:r>
            <a:r>
              <a:rPr sz="1450" spc="-5" dirty="0">
                <a:latin typeface="Times New Roman"/>
                <a:cs typeface="Times New Roman"/>
              </a:rPr>
              <a:t>I </a:t>
            </a:r>
            <a:r>
              <a:rPr sz="1450" spc="-15" dirty="0">
                <a:latin typeface="Times New Roman"/>
                <a:cs typeface="Times New Roman"/>
              </a:rPr>
              <a:t>won’t </a:t>
            </a:r>
            <a:r>
              <a:rPr sz="1450" spc="-10" dirty="0">
                <a:latin typeface="Times New Roman"/>
                <a:cs typeface="Times New Roman"/>
              </a:rPr>
              <a:t>explain it again here. </a:t>
            </a:r>
            <a:r>
              <a:rPr sz="1450" spc="-25" dirty="0">
                <a:latin typeface="Times New Roman"/>
                <a:cs typeface="Times New Roman"/>
              </a:rPr>
              <a:t>That’s </a:t>
            </a:r>
            <a:r>
              <a:rPr sz="1450" spc="-10" dirty="0">
                <a:latin typeface="Times New Roman"/>
                <a:cs typeface="Times New Roman"/>
              </a:rPr>
              <a:t>another key benefit </a:t>
            </a:r>
            <a:r>
              <a:rPr sz="1450" spc="-5" dirty="0">
                <a:latin typeface="Times New Roman"/>
                <a:cs typeface="Times New Roman"/>
              </a:rPr>
              <a:t>of </a:t>
            </a:r>
            <a:r>
              <a:rPr sz="1450" spc="-10" dirty="0">
                <a:latin typeface="Times New Roman"/>
                <a:cs typeface="Times New Roman"/>
              </a:rPr>
              <a:t>include</a:t>
            </a:r>
            <a:r>
              <a:rPr sz="1450" spc="155" dirty="0">
                <a:latin typeface="Times New Roman"/>
                <a:cs typeface="Times New Roman"/>
              </a:rPr>
              <a:t> </a:t>
            </a:r>
            <a:r>
              <a:rPr sz="1450" spc="-10" dirty="0">
                <a:latin typeface="Times New Roman"/>
                <a:cs typeface="Times New Roman"/>
              </a:rPr>
              <a:t>files.</a:t>
            </a:r>
            <a:endParaRPr sz="1450">
              <a:latin typeface="Times New Roman"/>
              <a:cs typeface="Times New Roman"/>
            </a:endParaRPr>
          </a:p>
          <a:p>
            <a:pPr marL="12700">
              <a:lnSpc>
                <a:spcPts val="1610"/>
              </a:lnSpc>
            </a:pPr>
            <a:r>
              <a:rPr sz="1450" spc="-10" dirty="0">
                <a:latin typeface="Times New Roman"/>
                <a:cs typeface="Times New Roman"/>
              </a:rPr>
              <a:t>Once the code inside it works, you </a:t>
            </a:r>
            <a:r>
              <a:rPr sz="1450" spc="-15" dirty="0">
                <a:latin typeface="Times New Roman"/>
                <a:cs typeface="Times New Roman"/>
              </a:rPr>
              <a:t>don’t </a:t>
            </a:r>
            <a:r>
              <a:rPr sz="1450" spc="-10" dirty="0">
                <a:latin typeface="Times New Roman"/>
                <a:cs typeface="Times New Roman"/>
              </a:rPr>
              <a:t>really have to think about it much</a:t>
            </a:r>
            <a:r>
              <a:rPr sz="1450" spc="175" dirty="0">
                <a:latin typeface="Times New Roman"/>
                <a:cs typeface="Times New Roman"/>
              </a:rPr>
              <a:t> </a:t>
            </a:r>
            <a:r>
              <a:rPr sz="1450" spc="-10" dirty="0">
                <a:latin typeface="Times New Roman"/>
                <a:cs typeface="Times New Roman"/>
              </a:rPr>
              <a:t>anymore.</a:t>
            </a:r>
            <a:endParaRPr sz="1450">
              <a:latin typeface="Times New Roman"/>
              <a:cs typeface="Times New Roman"/>
            </a:endParaRPr>
          </a:p>
        </p:txBody>
      </p:sp>
      <p:sp>
        <p:nvSpPr>
          <p:cNvPr id="8" name="object 8"/>
          <p:cNvSpPr/>
          <p:nvPr/>
        </p:nvSpPr>
        <p:spPr>
          <a:xfrm>
            <a:off x="630881" y="8725544"/>
            <a:ext cx="4076943" cy="21951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18181" y="9234182"/>
            <a:ext cx="625348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12 </a:t>
            </a:r>
            <a:r>
              <a:rPr sz="1450" spc="-10" dirty="0">
                <a:latin typeface="Times New Roman"/>
                <a:cs typeface="Times New Roman"/>
              </a:rPr>
              <a:t>is the query that produces the list </a:t>
            </a:r>
            <a:r>
              <a:rPr sz="1450" spc="-5" dirty="0">
                <a:latin typeface="Times New Roman"/>
                <a:cs typeface="Times New Roman"/>
              </a:rPr>
              <a:t>of </a:t>
            </a:r>
            <a:r>
              <a:rPr sz="1450" spc="-10" dirty="0">
                <a:latin typeface="Times New Roman"/>
                <a:cs typeface="Times New Roman"/>
              </a:rPr>
              <a:t>cars to </a:t>
            </a:r>
            <a:r>
              <a:rPr sz="1450" spc="-5" dirty="0">
                <a:latin typeface="Times New Roman"/>
                <a:cs typeface="Times New Roman"/>
              </a:rPr>
              <a:t>be </a:t>
            </a:r>
            <a:r>
              <a:rPr sz="1450" spc="-10" dirty="0">
                <a:latin typeface="Times New Roman"/>
                <a:cs typeface="Times New Roman"/>
              </a:rPr>
              <a:t>displayed. In this simple case,  we are selecting all the</a:t>
            </a:r>
            <a:r>
              <a:rPr sz="1450" spc="10" dirty="0">
                <a:latin typeface="Times New Roman"/>
                <a:cs typeface="Times New Roman"/>
              </a:rPr>
              <a:t> </a:t>
            </a:r>
            <a:r>
              <a:rPr sz="1450" spc="-10" dirty="0">
                <a:latin typeface="Times New Roman"/>
                <a:cs typeface="Times New Roman"/>
              </a:rPr>
              <a:t>cars.</a:t>
            </a:r>
            <a:endParaRPr sz="145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42860"/>
            <a:ext cx="6470015" cy="8596630"/>
          </a:xfrm>
          <a:prstGeom prst="rect">
            <a:avLst/>
          </a:prstGeom>
        </p:spPr>
        <p:txBody>
          <a:bodyPr vert="horz" wrap="square" lIns="0" tIns="89535" rIns="0" bIns="0" rtlCol="0">
            <a:spAutoFit/>
          </a:bodyPr>
          <a:lstStyle/>
          <a:p>
            <a:pPr marL="12700">
              <a:lnSpc>
                <a:spcPct val="100000"/>
              </a:lnSpc>
              <a:spcBef>
                <a:spcPts val="705"/>
              </a:spcBef>
            </a:pPr>
            <a:r>
              <a:rPr sz="1450" spc="-10" dirty="0">
                <a:latin typeface="Times New Roman"/>
                <a:cs typeface="Times New Roman"/>
              </a:rPr>
              <a:t>is </a:t>
            </a:r>
            <a:r>
              <a:rPr sz="1450" spc="-5" dirty="0">
                <a:latin typeface="Times New Roman"/>
                <a:cs typeface="Times New Roman"/>
              </a:rPr>
              <a:t>a </a:t>
            </a:r>
            <a:r>
              <a:rPr sz="1450" spc="-10" dirty="0">
                <a:latin typeface="Times New Roman"/>
                <a:cs typeface="Times New Roman"/>
              </a:rPr>
              <a:t>good habit to start </a:t>
            </a:r>
            <a:r>
              <a:rPr sz="1450" spc="-15" dirty="0">
                <a:latin typeface="Times New Roman"/>
                <a:cs typeface="Times New Roman"/>
              </a:rPr>
              <a:t>off</a:t>
            </a:r>
            <a:r>
              <a:rPr sz="1450" spc="15" dirty="0">
                <a:latin typeface="Times New Roman"/>
                <a:cs typeface="Times New Roman"/>
              </a:rPr>
              <a:t> </a:t>
            </a:r>
            <a:r>
              <a:rPr sz="1450" spc="-10" dirty="0">
                <a:latin typeface="Times New Roman"/>
                <a:cs typeface="Times New Roman"/>
              </a:rPr>
              <a:t>with.</a:t>
            </a:r>
            <a:endParaRPr sz="1450">
              <a:latin typeface="Times New Roman"/>
              <a:cs typeface="Times New Roman"/>
            </a:endParaRPr>
          </a:p>
          <a:p>
            <a:pPr marL="12700" marR="5080">
              <a:lnSpc>
                <a:spcPts val="1660"/>
              </a:lnSpc>
              <a:spcBef>
                <a:spcPts val="730"/>
              </a:spcBef>
            </a:pPr>
            <a:r>
              <a:rPr sz="1450" spc="-10" dirty="0">
                <a:latin typeface="Times New Roman"/>
                <a:cs typeface="Times New Roman"/>
              </a:rPr>
              <a:t>Next we discuss </a:t>
            </a:r>
            <a:r>
              <a:rPr sz="1450" i="1" u="sng" spc="-25" dirty="0">
                <a:solidFill>
                  <a:srgbClr val="0000ED"/>
                </a:solidFill>
                <a:uFill>
                  <a:solidFill>
                    <a:srgbClr val="0000ED"/>
                  </a:solidFill>
                </a:uFill>
                <a:latin typeface="Times New Roman"/>
                <a:cs typeface="Times New Roman"/>
                <a:hlinkClick r:id="rId2" action="ppaction://hlinksldjump"/>
              </a:rPr>
              <a:t>Variables, </a:t>
            </a:r>
            <a:r>
              <a:rPr sz="1450" i="1" u="sng" spc="-10" dirty="0">
                <a:solidFill>
                  <a:srgbClr val="0000ED"/>
                </a:solidFill>
                <a:uFill>
                  <a:solidFill>
                    <a:srgbClr val="0000ED"/>
                  </a:solidFill>
                </a:uFill>
                <a:latin typeface="Times New Roman"/>
                <a:cs typeface="Times New Roman"/>
                <a:hlinkClick r:id="rId2" action="ppaction://hlinksldjump"/>
              </a:rPr>
              <a:t>Numbers, Dates, and Strings</a:t>
            </a:r>
            <a:r>
              <a:rPr sz="1450" i="1" spc="-10" dirty="0">
                <a:latin typeface="Times New Roman"/>
                <a:cs typeface="Times New Roman"/>
              </a:rPr>
              <a:t>. </a:t>
            </a:r>
            <a:r>
              <a:rPr sz="1450" spc="-10" dirty="0">
                <a:latin typeface="Times New Roman"/>
                <a:cs typeface="Times New Roman"/>
              </a:rPr>
              <a:t>This chapter covers how to  create and use </a:t>
            </a:r>
            <a:r>
              <a:rPr sz="1450" spc="-5" dirty="0">
                <a:latin typeface="Times New Roman"/>
                <a:cs typeface="Times New Roman"/>
              </a:rPr>
              <a:t>a </a:t>
            </a:r>
            <a:r>
              <a:rPr sz="1450" spc="-10" dirty="0">
                <a:latin typeface="Times New Roman"/>
                <a:cs typeface="Times New Roman"/>
              </a:rPr>
              <a:t>variable in </a:t>
            </a:r>
            <a:r>
              <a:rPr sz="1450" spc="-50" dirty="0">
                <a:latin typeface="Times New Roman"/>
                <a:cs typeface="Times New Roman"/>
              </a:rPr>
              <a:t>PHP, </a:t>
            </a:r>
            <a:r>
              <a:rPr sz="1450" spc="-10" dirty="0">
                <a:latin typeface="Times New Roman"/>
                <a:cs typeface="Times New Roman"/>
              </a:rPr>
              <a:t>as well as how to perform arithmetic and useful  numeric functions. It covers strings and useful string functions, and also covers dates  and date functions. It also describes how to read the PHP documentation when you need  more.</a:t>
            </a:r>
            <a:endParaRPr sz="1450">
              <a:latin typeface="Times New Roman"/>
              <a:cs typeface="Times New Roman"/>
            </a:endParaRPr>
          </a:p>
          <a:p>
            <a:pPr marL="12700" marR="727075">
              <a:lnSpc>
                <a:spcPts val="1660"/>
              </a:lnSpc>
              <a:spcBef>
                <a:spcPts val="700"/>
              </a:spcBef>
            </a:pPr>
            <a:r>
              <a:rPr sz="1450" spc="-10" dirty="0">
                <a:latin typeface="Times New Roman"/>
                <a:cs typeface="Times New Roman"/>
              </a:rPr>
              <a:t>The chapter on </a:t>
            </a:r>
            <a:r>
              <a:rPr sz="1450" i="1" u="sng" spc="-15" dirty="0">
                <a:solidFill>
                  <a:srgbClr val="0000ED"/>
                </a:solidFill>
                <a:uFill>
                  <a:solidFill>
                    <a:srgbClr val="0000ED"/>
                  </a:solidFill>
                </a:uFill>
                <a:latin typeface="Times New Roman"/>
                <a:cs typeface="Times New Roman"/>
                <a:hlinkClick r:id="rId3" action="ppaction://hlinksldjump"/>
              </a:rPr>
              <a:t>Control Structures</a:t>
            </a:r>
            <a:r>
              <a:rPr sz="1450" i="1" spc="-15" dirty="0">
                <a:solidFill>
                  <a:srgbClr val="0000ED"/>
                </a:solidFill>
                <a:latin typeface="Times New Roman"/>
                <a:cs typeface="Times New Roman"/>
                <a:hlinkClick r:id="rId3" action="ppaction://hlinksldjump"/>
              </a:rPr>
              <a:t> </a:t>
            </a:r>
            <a:r>
              <a:rPr sz="1450" spc="-10" dirty="0">
                <a:latin typeface="Times New Roman"/>
                <a:cs typeface="Times New Roman"/>
              </a:rPr>
              <a:t>covers how to add conditional logic to </a:t>
            </a:r>
            <a:r>
              <a:rPr sz="1450" spc="-5" dirty="0">
                <a:latin typeface="Times New Roman"/>
                <a:cs typeface="Times New Roman"/>
              </a:rPr>
              <a:t>your  </a:t>
            </a:r>
            <a:r>
              <a:rPr sz="1450" spc="-10" dirty="0">
                <a:latin typeface="Times New Roman"/>
                <a:cs typeface="Times New Roman"/>
              </a:rPr>
              <a:t>application, and how to perform repeatable tasks in an automated</a:t>
            </a:r>
            <a:r>
              <a:rPr sz="1450" spc="80" dirty="0">
                <a:latin typeface="Times New Roman"/>
                <a:cs typeface="Times New Roman"/>
              </a:rPr>
              <a:t> </a:t>
            </a:r>
            <a:r>
              <a:rPr sz="1450" spc="-10" dirty="0">
                <a:latin typeface="Times New Roman"/>
                <a:cs typeface="Times New Roman"/>
              </a:rPr>
              <a:t>fashion.</a:t>
            </a:r>
            <a:endParaRPr sz="1450">
              <a:latin typeface="Times New Roman"/>
              <a:cs typeface="Times New Roman"/>
            </a:endParaRPr>
          </a:p>
          <a:p>
            <a:pPr marL="12700" marR="114935">
              <a:lnSpc>
                <a:spcPts val="1660"/>
              </a:lnSpc>
              <a:spcBef>
                <a:spcPts val="715"/>
              </a:spcBef>
            </a:pPr>
            <a:r>
              <a:rPr sz="1450" spc="-10" dirty="0">
                <a:latin typeface="Times New Roman"/>
                <a:cs typeface="Times New Roman"/>
              </a:rPr>
              <a:t>The Chapter </a:t>
            </a:r>
            <a:r>
              <a:rPr sz="1450" i="1" u="sng" spc="-10" dirty="0">
                <a:solidFill>
                  <a:srgbClr val="0000ED"/>
                </a:solidFill>
                <a:uFill>
                  <a:solidFill>
                    <a:srgbClr val="0000ED"/>
                  </a:solidFill>
                </a:uFill>
                <a:latin typeface="Times New Roman"/>
                <a:cs typeface="Times New Roman"/>
                <a:hlinkClick r:id="rId4" action="ppaction://hlinksldjump"/>
              </a:rPr>
              <a:t>How to use a database, such </a:t>
            </a:r>
            <a:r>
              <a:rPr sz="1450" i="1" u="sng" spc="-5" dirty="0">
                <a:solidFill>
                  <a:srgbClr val="0000ED"/>
                </a:solidFill>
                <a:uFill>
                  <a:solidFill>
                    <a:srgbClr val="0000ED"/>
                  </a:solidFill>
                </a:uFill>
                <a:latin typeface="Times New Roman"/>
                <a:cs typeface="Times New Roman"/>
                <a:hlinkClick r:id="rId4" action="ppaction://hlinksldjump"/>
              </a:rPr>
              <a:t>as </a:t>
            </a:r>
            <a:r>
              <a:rPr sz="1450" i="1" u="sng" spc="-10" dirty="0">
                <a:solidFill>
                  <a:srgbClr val="0000ED"/>
                </a:solidFill>
                <a:uFill>
                  <a:solidFill>
                    <a:srgbClr val="0000ED"/>
                  </a:solidFill>
                </a:uFill>
                <a:latin typeface="Times New Roman"/>
                <a:cs typeface="Times New Roman"/>
                <a:hlinkClick r:id="rId4" action="ppaction://hlinksldjump"/>
              </a:rPr>
              <a:t>mySQL</a:t>
            </a:r>
            <a:r>
              <a:rPr sz="1450" i="1" spc="-10" dirty="0">
                <a:solidFill>
                  <a:srgbClr val="0000ED"/>
                </a:solidFill>
                <a:latin typeface="Times New Roman"/>
                <a:cs typeface="Times New Roman"/>
                <a:hlinkClick r:id="rId4" action="ppaction://hlinksldjump"/>
              </a:rPr>
              <a:t> </a:t>
            </a:r>
            <a:r>
              <a:rPr sz="1450" spc="-10" dirty="0">
                <a:latin typeface="Times New Roman"/>
                <a:cs typeface="Times New Roman"/>
              </a:rPr>
              <a:t>is content </a:t>
            </a:r>
            <a:r>
              <a:rPr sz="1450" spc="-25" dirty="0">
                <a:latin typeface="Times New Roman"/>
                <a:cs typeface="Times New Roman"/>
              </a:rPr>
              <a:t>heavy. </a:t>
            </a:r>
            <a:r>
              <a:rPr sz="1450" spc="-10" dirty="0">
                <a:latin typeface="Times New Roman"/>
                <a:cs typeface="Times New Roman"/>
              </a:rPr>
              <a:t>Here you learn  what </a:t>
            </a:r>
            <a:r>
              <a:rPr sz="1450" spc="-5" dirty="0">
                <a:latin typeface="Times New Roman"/>
                <a:cs typeface="Times New Roman"/>
              </a:rPr>
              <a:t>a </a:t>
            </a:r>
            <a:r>
              <a:rPr sz="1450" spc="-10" dirty="0">
                <a:latin typeface="Times New Roman"/>
                <a:cs typeface="Times New Roman"/>
              </a:rPr>
              <a:t>database is, how tables work, and how to work with SQL statements. </a:t>
            </a:r>
            <a:r>
              <a:rPr sz="1450" spc="-5" dirty="0">
                <a:latin typeface="Times New Roman"/>
                <a:cs typeface="Times New Roman"/>
              </a:rPr>
              <a:t>I </a:t>
            </a:r>
            <a:r>
              <a:rPr sz="1450" spc="-10" dirty="0">
                <a:latin typeface="Times New Roman"/>
                <a:cs typeface="Times New Roman"/>
              </a:rPr>
              <a:t>also  introduce the tool PHPMyAdmin, which is </a:t>
            </a:r>
            <a:r>
              <a:rPr sz="1450" spc="-5" dirty="0">
                <a:latin typeface="Times New Roman"/>
                <a:cs typeface="Times New Roman"/>
              </a:rPr>
              <a:t>a </a:t>
            </a:r>
            <a:r>
              <a:rPr sz="1450" spc="-10" dirty="0">
                <a:latin typeface="Times New Roman"/>
                <a:cs typeface="Times New Roman"/>
              </a:rPr>
              <a:t>great tool to help you get started with  mySQL. </a:t>
            </a:r>
            <a:r>
              <a:rPr sz="1450" spc="-70" dirty="0">
                <a:latin typeface="Times New Roman"/>
                <a:cs typeface="Times New Roman"/>
              </a:rPr>
              <a:t>We </a:t>
            </a:r>
            <a:r>
              <a:rPr sz="1450" spc="-10" dirty="0">
                <a:latin typeface="Times New Roman"/>
                <a:cs typeface="Times New Roman"/>
              </a:rPr>
              <a:t>introduce Sam, the used car salesman, who wants </a:t>
            </a:r>
            <a:r>
              <a:rPr sz="1450" spc="-5" dirty="0">
                <a:latin typeface="Times New Roman"/>
                <a:cs typeface="Times New Roman"/>
              </a:rPr>
              <a:t>a </a:t>
            </a:r>
            <a:r>
              <a:rPr sz="1450" spc="-10" dirty="0">
                <a:latin typeface="Times New Roman"/>
                <a:cs typeface="Times New Roman"/>
              </a:rPr>
              <a:t>web site that allows  visitors to see what cars </a:t>
            </a:r>
            <a:r>
              <a:rPr sz="1450" spc="-5" dirty="0">
                <a:latin typeface="Times New Roman"/>
                <a:cs typeface="Times New Roman"/>
              </a:rPr>
              <a:t>he </a:t>
            </a:r>
            <a:r>
              <a:rPr sz="1450" spc="-10" dirty="0">
                <a:latin typeface="Times New Roman"/>
                <a:cs typeface="Times New Roman"/>
              </a:rPr>
              <a:t>has for sale, without having to constantly tweak the </a:t>
            </a:r>
            <a:r>
              <a:rPr sz="1450" spc="-15" dirty="0">
                <a:latin typeface="Times New Roman"/>
                <a:cs typeface="Times New Roman"/>
              </a:rPr>
              <a:t>HTML  </a:t>
            </a:r>
            <a:r>
              <a:rPr sz="1450" spc="-5" dirty="0">
                <a:latin typeface="Times New Roman"/>
                <a:cs typeface="Times New Roman"/>
              </a:rPr>
              <a:t>of </a:t>
            </a:r>
            <a:r>
              <a:rPr sz="1450" spc="-10" dirty="0">
                <a:latin typeface="Times New Roman"/>
                <a:cs typeface="Times New Roman"/>
              </a:rPr>
              <a:t>his site. </a:t>
            </a:r>
            <a:r>
              <a:rPr sz="1450" spc="-30" dirty="0">
                <a:latin typeface="Times New Roman"/>
                <a:cs typeface="Times New Roman"/>
              </a:rPr>
              <a:t>Sam’s </a:t>
            </a:r>
            <a:r>
              <a:rPr sz="1450" spc="-10" dirty="0">
                <a:latin typeface="Times New Roman"/>
                <a:cs typeface="Times New Roman"/>
              </a:rPr>
              <a:t>Used Cars will </a:t>
            </a:r>
            <a:r>
              <a:rPr sz="1450" spc="-5" dirty="0">
                <a:latin typeface="Times New Roman"/>
                <a:cs typeface="Times New Roman"/>
              </a:rPr>
              <a:t>be a </a:t>
            </a:r>
            <a:r>
              <a:rPr sz="1450" spc="-10" dirty="0">
                <a:latin typeface="Times New Roman"/>
                <a:cs typeface="Times New Roman"/>
              </a:rPr>
              <a:t>database-driven web</a:t>
            </a:r>
            <a:r>
              <a:rPr sz="1450" spc="50" dirty="0">
                <a:latin typeface="Times New Roman"/>
                <a:cs typeface="Times New Roman"/>
              </a:rPr>
              <a:t> </a:t>
            </a:r>
            <a:r>
              <a:rPr sz="1450" spc="-10" dirty="0">
                <a:latin typeface="Times New Roman"/>
                <a:cs typeface="Times New Roman"/>
              </a:rPr>
              <a:t>site.</a:t>
            </a:r>
            <a:endParaRPr sz="1450">
              <a:latin typeface="Times New Roman"/>
              <a:cs typeface="Times New Roman"/>
            </a:endParaRPr>
          </a:p>
          <a:p>
            <a:pPr marL="12700" marR="133350">
              <a:lnSpc>
                <a:spcPts val="1660"/>
              </a:lnSpc>
              <a:spcBef>
                <a:spcPts val="695"/>
              </a:spcBef>
            </a:pPr>
            <a:r>
              <a:rPr sz="1450" spc="-10" dirty="0">
                <a:latin typeface="Times New Roman"/>
                <a:cs typeface="Times New Roman"/>
              </a:rPr>
              <a:t>In the chapter </a:t>
            </a:r>
            <a:r>
              <a:rPr sz="1450" i="1" u="sng" spc="-10" dirty="0">
                <a:solidFill>
                  <a:srgbClr val="0000ED"/>
                </a:solidFill>
                <a:uFill>
                  <a:solidFill>
                    <a:srgbClr val="0000ED"/>
                  </a:solidFill>
                </a:uFill>
                <a:latin typeface="Times New Roman"/>
                <a:cs typeface="Times New Roman"/>
                <a:hlinkClick r:id="rId5" action="ppaction://hlinksldjump"/>
              </a:rPr>
              <a:t>Using mySQL and </a:t>
            </a:r>
            <a:r>
              <a:rPr sz="1450" i="1" u="sng" spc="-15" dirty="0">
                <a:solidFill>
                  <a:srgbClr val="0000ED"/>
                </a:solidFill>
                <a:uFill>
                  <a:solidFill>
                    <a:srgbClr val="0000ED"/>
                  </a:solidFill>
                </a:uFill>
                <a:latin typeface="Times New Roman"/>
                <a:cs typeface="Times New Roman"/>
                <a:hlinkClick r:id="rId5" action="ppaction://hlinksldjump"/>
              </a:rPr>
              <a:t>PHP </a:t>
            </a:r>
            <a:r>
              <a:rPr sz="1450" i="1" u="sng" spc="-25" dirty="0">
                <a:solidFill>
                  <a:srgbClr val="0000ED"/>
                </a:solidFill>
                <a:uFill>
                  <a:solidFill>
                    <a:srgbClr val="0000ED"/>
                  </a:solidFill>
                </a:uFill>
                <a:latin typeface="Times New Roman"/>
                <a:cs typeface="Times New Roman"/>
                <a:hlinkClick r:id="rId5" action="ppaction://hlinksldjump"/>
              </a:rPr>
              <a:t>Together</a:t>
            </a:r>
            <a:r>
              <a:rPr sz="1450" i="1" spc="-25" dirty="0">
                <a:solidFill>
                  <a:srgbClr val="0000ED"/>
                </a:solidFill>
                <a:latin typeface="Times New Roman"/>
                <a:cs typeface="Times New Roman"/>
                <a:hlinkClick r:id="rId5" action="ppaction://hlinksldjump"/>
              </a:rPr>
              <a:t> </a:t>
            </a:r>
            <a:r>
              <a:rPr sz="1450" spc="-10" dirty="0">
                <a:latin typeface="Times New Roman"/>
                <a:cs typeface="Times New Roman"/>
              </a:rPr>
              <a:t>we begin to tie the two topics together  and use PHP and mySQL simultaneously to create truly dynamic web</a:t>
            </a:r>
            <a:r>
              <a:rPr sz="1450" spc="-55" dirty="0">
                <a:latin typeface="Times New Roman"/>
                <a:cs typeface="Times New Roman"/>
              </a:rPr>
              <a:t> </a:t>
            </a:r>
            <a:r>
              <a:rPr sz="1450" spc="-10" dirty="0">
                <a:latin typeface="Times New Roman"/>
                <a:cs typeface="Times New Roman"/>
              </a:rPr>
              <a:t>sites.</a:t>
            </a:r>
            <a:endParaRPr sz="1450">
              <a:latin typeface="Times New Roman"/>
              <a:cs typeface="Times New Roman"/>
            </a:endParaRPr>
          </a:p>
          <a:p>
            <a:pPr marL="12700" marR="106680">
              <a:lnSpc>
                <a:spcPts val="1660"/>
              </a:lnSpc>
              <a:spcBef>
                <a:spcPts val="715"/>
              </a:spcBef>
            </a:pPr>
            <a:r>
              <a:rPr sz="1450" spc="-10" dirty="0">
                <a:latin typeface="Times New Roman"/>
                <a:cs typeface="Times New Roman"/>
              </a:rPr>
              <a:t>As we progress through </a:t>
            </a:r>
            <a:r>
              <a:rPr sz="1450" spc="-5" dirty="0">
                <a:latin typeface="Times New Roman"/>
                <a:cs typeface="Times New Roman"/>
              </a:rPr>
              <a:t>our </a:t>
            </a:r>
            <a:r>
              <a:rPr sz="1450" spc="-10" dirty="0">
                <a:latin typeface="Times New Roman"/>
                <a:cs typeface="Times New Roman"/>
              </a:rPr>
              <a:t>case </a:t>
            </a:r>
            <a:r>
              <a:rPr sz="1450" spc="-25" dirty="0">
                <a:latin typeface="Times New Roman"/>
                <a:cs typeface="Times New Roman"/>
              </a:rPr>
              <a:t>study, </a:t>
            </a:r>
            <a:r>
              <a:rPr sz="1450" spc="-10" dirty="0">
                <a:latin typeface="Times New Roman"/>
                <a:cs typeface="Times New Roman"/>
              </a:rPr>
              <a:t>we’ll shift from theory to practice. The chapter  </a:t>
            </a:r>
            <a:r>
              <a:rPr sz="1450" i="1" u="sng" spc="-15" dirty="0">
                <a:solidFill>
                  <a:srgbClr val="0000ED"/>
                </a:solidFill>
                <a:uFill>
                  <a:solidFill>
                    <a:srgbClr val="0000ED"/>
                  </a:solidFill>
                </a:uFill>
                <a:latin typeface="Times New Roman"/>
                <a:cs typeface="Times New Roman"/>
                <a:hlinkClick r:id="rId6" action="ppaction://hlinksldjump"/>
              </a:rPr>
              <a:t>Creating </a:t>
            </a:r>
            <a:r>
              <a:rPr sz="1450" i="1" u="sng" spc="-10" dirty="0">
                <a:solidFill>
                  <a:srgbClr val="0000ED"/>
                </a:solidFill>
                <a:uFill>
                  <a:solidFill>
                    <a:srgbClr val="0000ED"/>
                  </a:solidFill>
                </a:uFill>
                <a:latin typeface="Times New Roman"/>
                <a:cs typeface="Times New Roman"/>
                <a:hlinkClick r:id="rId6" action="ppaction://hlinksldjump"/>
              </a:rPr>
              <a:t>forms to </a:t>
            </a:r>
            <a:r>
              <a:rPr sz="1450" i="1" u="sng" spc="-20" dirty="0">
                <a:solidFill>
                  <a:srgbClr val="0000ED"/>
                </a:solidFill>
                <a:uFill>
                  <a:solidFill>
                    <a:srgbClr val="0000ED"/>
                  </a:solidFill>
                </a:uFill>
                <a:latin typeface="Times New Roman"/>
                <a:cs typeface="Times New Roman"/>
                <a:hlinkClick r:id="rId6" action="ppaction://hlinksldjump"/>
              </a:rPr>
              <a:t>Display, </a:t>
            </a:r>
            <a:r>
              <a:rPr sz="1450" i="1" u="sng" spc="-10" dirty="0">
                <a:solidFill>
                  <a:srgbClr val="0000ED"/>
                </a:solidFill>
                <a:uFill>
                  <a:solidFill>
                    <a:srgbClr val="0000ED"/>
                  </a:solidFill>
                </a:uFill>
                <a:latin typeface="Times New Roman"/>
                <a:cs typeface="Times New Roman"/>
                <a:hlinkClick r:id="rId6" action="ppaction://hlinksldjump"/>
              </a:rPr>
              <a:t>Add, Edit, and Delete data</a:t>
            </a:r>
            <a:r>
              <a:rPr sz="1450" i="1" spc="-10" dirty="0">
                <a:solidFill>
                  <a:srgbClr val="0000ED"/>
                </a:solidFill>
                <a:latin typeface="Times New Roman"/>
                <a:cs typeface="Times New Roman"/>
                <a:hlinkClick r:id="rId6" action="ppaction://hlinksldjump"/>
              </a:rPr>
              <a:t> </a:t>
            </a:r>
            <a:r>
              <a:rPr sz="1450" spc="-10" dirty="0">
                <a:latin typeface="Times New Roman"/>
                <a:cs typeface="Times New Roman"/>
              </a:rPr>
              <a:t>starts to </a:t>
            </a:r>
            <a:r>
              <a:rPr sz="1450" spc="-5" dirty="0">
                <a:latin typeface="Times New Roman"/>
                <a:cs typeface="Times New Roman"/>
              </a:rPr>
              <a:t>put </a:t>
            </a:r>
            <a:r>
              <a:rPr sz="1450" spc="-10" dirty="0">
                <a:latin typeface="Times New Roman"/>
                <a:cs typeface="Times New Roman"/>
              </a:rPr>
              <a:t>some </a:t>
            </a:r>
            <a:r>
              <a:rPr sz="1450" spc="-5" dirty="0">
                <a:latin typeface="Times New Roman"/>
                <a:cs typeface="Times New Roman"/>
              </a:rPr>
              <a:t>of our </a:t>
            </a:r>
            <a:r>
              <a:rPr sz="1450" spc="-10" dirty="0">
                <a:latin typeface="Times New Roman"/>
                <a:cs typeface="Times New Roman"/>
              </a:rPr>
              <a:t>theory  into practice by creating specific examples </a:t>
            </a:r>
            <a:r>
              <a:rPr sz="1450" spc="-5" dirty="0">
                <a:latin typeface="Times New Roman"/>
                <a:cs typeface="Times New Roman"/>
              </a:rPr>
              <a:t>of </a:t>
            </a:r>
            <a:r>
              <a:rPr sz="1450" spc="-10" dirty="0">
                <a:latin typeface="Times New Roman"/>
                <a:cs typeface="Times New Roman"/>
              </a:rPr>
              <a:t>web pages that perform actions on </a:t>
            </a:r>
            <a:r>
              <a:rPr sz="1450" spc="-5" dirty="0">
                <a:latin typeface="Times New Roman"/>
                <a:cs typeface="Times New Roman"/>
              </a:rPr>
              <a:t>our  </a:t>
            </a:r>
            <a:r>
              <a:rPr sz="1450" spc="-10" dirty="0">
                <a:latin typeface="Times New Roman"/>
                <a:cs typeface="Times New Roman"/>
              </a:rPr>
              <a:t>database.</a:t>
            </a:r>
            <a:endParaRPr sz="1450">
              <a:latin typeface="Times New Roman"/>
              <a:cs typeface="Times New Roman"/>
            </a:endParaRPr>
          </a:p>
          <a:p>
            <a:pPr marL="12700" marR="68580">
              <a:lnSpc>
                <a:spcPts val="1660"/>
              </a:lnSpc>
              <a:spcBef>
                <a:spcPts val="705"/>
              </a:spcBef>
            </a:pPr>
            <a:r>
              <a:rPr sz="1450" i="1" u="sng" spc="-10" dirty="0">
                <a:solidFill>
                  <a:srgbClr val="0000ED"/>
                </a:solidFill>
                <a:uFill>
                  <a:solidFill>
                    <a:srgbClr val="0000ED"/>
                  </a:solidFill>
                </a:uFill>
                <a:latin typeface="Times New Roman"/>
                <a:cs typeface="Times New Roman"/>
                <a:hlinkClick r:id="rId7" action="ppaction://hlinksldjump"/>
              </a:rPr>
              <a:t>Session </a:t>
            </a:r>
            <a:r>
              <a:rPr sz="1450" i="1" u="sng" spc="-30" dirty="0">
                <a:solidFill>
                  <a:srgbClr val="0000ED"/>
                </a:solidFill>
                <a:uFill>
                  <a:solidFill>
                    <a:srgbClr val="0000ED"/>
                  </a:solidFill>
                </a:uFill>
                <a:latin typeface="Times New Roman"/>
                <a:cs typeface="Times New Roman"/>
                <a:hlinkClick r:id="rId7" action="ppaction://hlinksldjump"/>
              </a:rPr>
              <a:t>Variables</a:t>
            </a:r>
            <a:r>
              <a:rPr sz="1450" i="1" spc="-30" dirty="0">
                <a:solidFill>
                  <a:srgbClr val="0000ED"/>
                </a:solidFill>
                <a:latin typeface="Times New Roman"/>
                <a:cs typeface="Times New Roman"/>
                <a:hlinkClick r:id="rId7" action="ppaction://hlinksldjump"/>
              </a:rPr>
              <a:t> </a:t>
            </a:r>
            <a:r>
              <a:rPr sz="1450" spc="-10" dirty="0">
                <a:latin typeface="Times New Roman"/>
                <a:cs typeface="Times New Roman"/>
              </a:rPr>
              <a:t>allow you to create </a:t>
            </a:r>
            <a:r>
              <a:rPr sz="1450" spc="-5" dirty="0">
                <a:latin typeface="Times New Roman"/>
                <a:cs typeface="Times New Roman"/>
              </a:rPr>
              <a:t>a </a:t>
            </a:r>
            <a:r>
              <a:rPr sz="1450" spc="-10" dirty="0">
                <a:latin typeface="Times New Roman"/>
                <a:cs typeface="Times New Roman"/>
              </a:rPr>
              <a:t>variable to store </a:t>
            </a:r>
            <a:r>
              <a:rPr sz="1450" spc="-5" dirty="0">
                <a:latin typeface="Times New Roman"/>
                <a:cs typeface="Times New Roman"/>
              </a:rPr>
              <a:t>a </a:t>
            </a:r>
            <a:r>
              <a:rPr sz="1450" spc="-10" dirty="0">
                <a:latin typeface="Times New Roman"/>
                <a:cs typeface="Times New Roman"/>
              </a:rPr>
              <a:t>value that you can use  anywhere in </a:t>
            </a:r>
            <a:r>
              <a:rPr sz="1450" spc="-5" dirty="0">
                <a:latin typeface="Times New Roman"/>
                <a:cs typeface="Times New Roman"/>
              </a:rPr>
              <a:t>your </a:t>
            </a:r>
            <a:r>
              <a:rPr sz="1450" spc="-10" dirty="0">
                <a:latin typeface="Times New Roman"/>
                <a:cs typeface="Times New Roman"/>
              </a:rPr>
              <a:t>web site. For instance, when you log into Amazon.com, you’ll notice  that every page says </a:t>
            </a:r>
            <a:r>
              <a:rPr sz="1450" spc="-25" dirty="0">
                <a:latin typeface="Times New Roman"/>
                <a:cs typeface="Times New Roman"/>
              </a:rPr>
              <a:t>‘</a:t>
            </a:r>
            <a:r>
              <a:rPr sz="1450" i="1" spc="-25" dirty="0">
                <a:latin typeface="Times New Roman"/>
                <a:cs typeface="Times New Roman"/>
              </a:rPr>
              <a:t>Welcome, </a:t>
            </a:r>
            <a:r>
              <a:rPr sz="1450" i="1" spc="-10" dirty="0">
                <a:latin typeface="Times New Roman"/>
                <a:cs typeface="Times New Roman"/>
              </a:rPr>
              <a:t>Alan</a:t>
            </a:r>
            <a:r>
              <a:rPr sz="1450" spc="-10" dirty="0">
                <a:latin typeface="Times New Roman"/>
                <a:cs typeface="Times New Roman"/>
              </a:rPr>
              <a:t>‘ </a:t>
            </a:r>
            <a:r>
              <a:rPr sz="1450" spc="-5" dirty="0">
                <a:latin typeface="Times New Roman"/>
                <a:cs typeface="Times New Roman"/>
              </a:rPr>
              <a:t>or </a:t>
            </a:r>
            <a:r>
              <a:rPr sz="1450" spc="-10" dirty="0">
                <a:latin typeface="Times New Roman"/>
                <a:cs typeface="Times New Roman"/>
              </a:rPr>
              <a:t>something similar—except, </a:t>
            </a:r>
            <a:r>
              <a:rPr sz="1450" spc="-5" dirty="0">
                <a:latin typeface="Times New Roman"/>
                <a:cs typeface="Times New Roman"/>
              </a:rPr>
              <a:t>of </a:t>
            </a:r>
            <a:r>
              <a:rPr sz="1450" spc="-10" dirty="0">
                <a:latin typeface="Times New Roman"/>
                <a:cs typeface="Times New Roman"/>
              </a:rPr>
              <a:t>course, with  </a:t>
            </a:r>
            <a:r>
              <a:rPr sz="1450" spc="-5" dirty="0">
                <a:latin typeface="Times New Roman"/>
                <a:cs typeface="Times New Roman"/>
              </a:rPr>
              <a:t>your </a:t>
            </a:r>
            <a:r>
              <a:rPr sz="1450" spc="-10" dirty="0">
                <a:latin typeface="Times New Roman"/>
                <a:cs typeface="Times New Roman"/>
              </a:rPr>
              <a:t>name rather than mine. Session variables </a:t>
            </a:r>
            <a:r>
              <a:rPr sz="1450" spc="-15" dirty="0">
                <a:latin typeface="Times New Roman"/>
                <a:cs typeface="Times New Roman"/>
              </a:rPr>
              <a:t>offer </a:t>
            </a:r>
            <a:r>
              <a:rPr sz="1450" spc="-5" dirty="0">
                <a:latin typeface="Times New Roman"/>
                <a:cs typeface="Times New Roman"/>
              </a:rPr>
              <a:t>one </a:t>
            </a:r>
            <a:r>
              <a:rPr sz="1450" spc="-10" dirty="0">
                <a:latin typeface="Times New Roman"/>
                <a:cs typeface="Times New Roman"/>
              </a:rPr>
              <a:t>way to achieve this </a:t>
            </a:r>
            <a:r>
              <a:rPr sz="1450" spc="-15" dirty="0">
                <a:latin typeface="Times New Roman"/>
                <a:cs typeface="Times New Roman"/>
              </a:rPr>
              <a:t>effect </a:t>
            </a:r>
            <a:r>
              <a:rPr sz="1450" spc="-10" dirty="0">
                <a:latin typeface="Times New Roman"/>
                <a:cs typeface="Times New Roman"/>
              </a:rPr>
              <a:t>in  </a:t>
            </a:r>
            <a:r>
              <a:rPr sz="1450" spc="-50" dirty="0">
                <a:latin typeface="Times New Roman"/>
                <a:cs typeface="Times New Roman"/>
              </a:rPr>
              <a:t>PHP.</a:t>
            </a:r>
            <a:endParaRPr sz="1450">
              <a:latin typeface="Times New Roman"/>
              <a:cs typeface="Times New Roman"/>
            </a:endParaRPr>
          </a:p>
          <a:p>
            <a:pPr marL="12700" marR="131445">
              <a:lnSpc>
                <a:spcPts val="1660"/>
              </a:lnSpc>
              <a:spcBef>
                <a:spcPts val="705"/>
              </a:spcBef>
            </a:pPr>
            <a:r>
              <a:rPr sz="1450" spc="-10" dirty="0">
                <a:latin typeface="Times New Roman"/>
                <a:cs typeface="Times New Roman"/>
              </a:rPr>
              <a:t>A used car web site wouldn’t </a:t>
            </a:r>
            <a:r>
              <a:rPr sz="1450" spc="-5" dirty="0">
                <a:latin typeface="Times New Roman"/>
                <a:cs typeface="Times New Roman"/>
              </a:rPr>
              <a:t>be of </a:t>
            </a:r>
            <a:r>
              <a:rPr sz="1450" spc="-10" dirty="0">
                <a:latin typeface="Times New Roman"/>
                <a:cs typeface="Times New Roman"/>
              </a:rPr>
              <a:t>much value if you couldn’t see pictures </a:t>
            </a:r>
            <a:r>
              <a:rPr sz="1450" spc="-5" dirty="0">
                <a:latin typeface="Times New Roman"/>
                <a:cs typeface="Times New Roman"/>
              </a:rPr>
              <a:t>of </a:t>
            </a:r>
            <a:r>
              <a:rPr sz="1450" spc="-10" dirty="0">
                <a:latin typeface="Times New Roman"/>
                <a:cs typeface="Times New Roman"/>
              </a:rPr>
              <a:t>the cars,  so in the chapter </a:t>
            </a:r>
            <a:r>
              <a:rPr sz="1450" i="1" u="sng" spc="-30" dirty="0">
                <a:solidFill>
                  <a:srgbClr val="0000ED"/>
                </a:solidFill>
                <a:uFill>
                  <a:solidFill>
                    <a:srgbClr val="0000ED"/>
                  </a:solidFill>
                </a:uFill>
                <a:latin typeface="Times New Roman"/>
                <a:cs typeface="Times New Roman"/>
                <a:hlinkClick r:id="rId8" action="ppaction://hlinksldjump"/>
              </a:rPr>
              <a:t>Working </a:t>
            </a:r>
            <a:r>
              <a:rPr sz="1450" i="1" u="sng" spc="-10" dirty="0">
                <a:solidFill>
                  <a:srgbClr val="0000ED"/>
                </a:solidFill>
                <a:uFill>
                  <a:solidFill>
                    <a:srgbClr val="0000ED"/>
                  </a:solidFill>
                </a:uFill>
                <a:latin typeface="Times New Roman"/>
                <a:cs typeface="Times New Roman"/>
                <a:hlinkClick r:id="rId8" action="ppaction://hlinksldjump"/>
              </a:rPr>
              <a:t>with Images</a:t>
            </a:r>
            <a:r>
              <a:rPr sz="1450" i="1" spc="-10" dirty="0">
                <a:solidFill>
                  <a:srgbClr val="0000ED"/>
                </a:solidFill>
                <a:latin typeface="Times New Roman"/>
                <a:cs typeface="Times New Roman"/>
                <a:hlinkClick r:id="rId8" action="ppaction://hlinksldjump"/>
              </a:rPr>
              <a:t> </a:t>
            </a:r>
            <a:r>
              <a:rPr sz="1450" spc="-10" dirty="0">
                <a:latin typeface="Times New Roman"/>
                <a:cs typeface="Times New Roman"/>
              </a:rPr>
              <a:t>we cover powerful techniques for using </a:t>
            </a:r>
            <a:r>
              <a:rPr sz="1450" spc="-5" dirty="0">
                <a:latin typeface="Times New Roman"/>
                <a:cs typeface="Times New Roman"/>
              </a:rPr>
              <a:t>your  </a:t>
            </a:r>
            <a:r>
              <a:rPr sz="1450" spc="-10" dirty="0">
                <a:latin typeface="Times New Roman"/>
                <a:cs typeface="Times New Roman"/>
              </a:rPr>
              <a:t>database to associate specific cars with specific</a:t>
            </a:r>
            <a:r>
              <a:rPr sz="1450" spc="25" dirty="0">
                <a:latin typeface="Times New Roman"/>
                <a:cs typeface="Times New Roman"/>
              </a:rPr>
              <a:t> </a:t>
            </a:r>
            <a:r>
              <a:rPr sz="1450" spc="-10" dirty="0">
                <a:latin typeface="Times New Roman"/>
                <a:cs typeface="Times New Roman"/>
              </a:rPr>
              <a:t>images.</a:t>
            </a:r>
            <a:endParaRPr sz="1450">
              <a:latin typeface="Times New Roman"/>
              <a:cs typeface="Times New Roman"/>
            </a:endParaRPr>
          </a:p>
          <a:p>
            <a:pPr marL="12700" marR="127635">
              <a:lnSpc>
                <a:spcPts val="1660"/>
              </a:lnSpc>
              <a:spcBef>
                <a:spcPts val="705"/>
              </a:spcBef>
            </a:pPr>
            <a:r>
              <a:rPr sz="1450" i="1" u="sng" spc="-15" dirty="0">
                <a:solidFill>
                  <a:srgbClr val="0000ED"/>
                </a:solidFill>
                <a:uFill>
                  <a:solidFill>
                    <a:srgbClr val="0000ED"/>
                  </a:solidFill>
                </a:uFill>
                <a:latin typeface="Times New Roman"/>
                <a:cs typeface="Times New Roman"/>
                <a:hlinkClick r:id="rId9" action="ppaction://hlinksldjump"/>
              </a:rPr>
              <a:t>PHP </a:t>
            </a:r>
            <a:r>
              <a:rPr sz="1450" i="1" u="sng" spc="-10" dirty="0">
                <a:solidFill>
                  <a:srgbClr val="0000ED"/>
                </a:solidFill>
                <a:uFill>
                  <a:solidFill>
                    <a:srgbClr val="0000ED"/>
                  </a:solidFill>
                </a:uFill>
                <a:latin typeface="Times New Roman"/>
                <a:cs typeface="Times New Roman"/>
                <a:hlinkClick r:id="rId9" action="ppaction://hlinksldjump"/>
              </a:rPr>
              <a:t>File Uploads</a:t>
            </a:r>
            <a:r>
              <a:rPr sz="1450" i="1" spc="-10" dirty="0">
                <a:latin typeface="Times New Roman"/>
                <a:cs typeface="Times New Roman"/>
              </a:rPr>
              <a:t>. </a:t>
            </a:r>
            <a:r>
              <a:rPr sz="1450" spc="-10" dirty="0">
                <a:latin typeface="Times New Roman"/>
                <a:cs typeface="Times New Roman"/>
              </a:rPr>
              <a:t>Building on the previous chapter on images, we extend </a:t>
            </a:r>
            <a:r>
              <a:rPr sz="1450" spc="-5" dirty="0">
                <a:latin typeface="Times New Roman"/>
                <a:cs typeface="Times New Roman"/>
              </a:rPr>
              <a:t>our </a:t>
            </a:r>
            <a:r>
              <a:rPr sz="1450" spc="-10" dirty="0">
                <a:latin typeface="Times New Roman"/>
                <a:cs typeface="Times New Roman"/>
              </a:rPr>
              <a:t>web  </a:t>
            </a:r>
            <a:r>
              <a:rPr sz="1450" spc="-25" dirty="0">
                <a:latin typeface="Times New Roman"/>
                <a:cs typeface="Times New Roman"/>
              </a:rPr>
              <a:t>site’s </a:t>
            </a:r>
            <a:r>
              <a:rPr sz="1450" spc="-10" dirty="0">
                <a:latin typeface="Times New Roman"/>
                <a:cs typeface="Times New Roman"/>
              </a:rPr>
              <a:t>functionality to allow users to upload images </a:t>
            </a:r>
            <a:r>
              <a:rPr sz="1450" spc="-5" dirty="0">
                <a:latin typeface="Times New Roman"/>
                <a:cs typeface="Times New Roman"/>
              </a:rPr>
              <a:t>of </a:t>
            </a:r>
            <a:r>
              <a:rPr sz="1450" spc="-10" dirty="0">
                <a:latin typeface="Times New Roman"/>
                <a:cs typeface="Times New Roman"/>
              </a:rPr>
              <a:t>the cars directly from </a:t>
            </a:r>
            <a:r>
              <a:rPr sz="1450" spc="-5" dirty="0">
                <a:latin typeface="Times New Roman"/>
                <a:cs typeface="Times New Roman"/>
              </a:rPr>
              <a:t>a </a:t>
            </a:r>
            <a:r>
              <a:rPr sz="1450" spc="-15" dirty="0">
                <a:latin typeface="Times New Roman"/>
                <a:cs typeface="Times New Roman"/>
              </a:rPr>
              <a:t>browser,  </a:t>
            </a:r>
            <a:r>
              <a:rPr sz="1450" spc="-10" dirty="0">
                <a:latin typeface="Times New Roman"/>
                <a:cs typeface="Times New Roman"/>
              </a:rPr>
              <a:t>rather than having to copy the images to the hard</a:t>
            </a:r>
            <a:r>
              <a:rPr sz="1450" spc="45" dirty="0">
                <a:latin typeface="Times New Roman"/>
                <a:cs typeface="Times New Roman"/>
              </a:rPr>
              <a:t> </a:t>
            </a:r>
            <a:r>
              <a:rPr sz="1450" spc="-10" dirty="0">
                <a:latin typeface="Times New Roman"/>
                <a:cs typeface="Times New Roman"/>
              </a:rPr>
              <a:t>drive.</a:t>
            </a:r>
            <a:endParaRPr sz="1450">
              <a:latin typeface="Times New Roman"/>
              <a:cs typeface="Times New Roman"/>
            </a:endParaRPr>
          </a:p>
          <a:p>
            <a:pPr marL="12700" marR="493395">
              <a:lnSpc>
                <a:spcPts val="1660"/>
              </a:lnSpc>
              <a:spcBef>
                <a:spcPts val="710"/>
              </a:spcBef>
            </a:pPr>
            <a:r>
              <a:rPr sz="1450" spc="-10" dirty="0">
                <a:latin typeface="Times New Roman"/>
                <a:cs typeface="Times New Roman"/>
              </a:rPr>
              <a:t>All languages have their quirks, and </a:t>
            </a:r>
            <a:r>
              <a:rPr sz="1450" i="1" u="sng" spc="-15" dirty="0">
                <a:solidFill>
                  <a:srgbClr val="0000ED"/>
                </a:solidFill>
                <a:uFill>
                  <a:solidFill>
                    <a:srgbClr val="0000ED"/>
                  </a:solidFill>
                </a:uFill>
                <a:latin typeface="Times New Roman"/>
                <a:cs typeface="Times New Roman"/>
                <a:hlinkClick r:id="rId10" action="ppaction://hlinksldjump"/>
              </a:rPr>
              <a:t>PHP </a:t>
            </a:r>
            <a:r>
              <a:rPr sz="1450" i="1" u="sng" spc="-10" dirty="0">
                <a:solidFill>
                  <a:srgbClr val="0000ED"/>
                </a:solidFill>
                <a:uFill>
                  <a:solidFill>
                    <a:srgbClr val="0000ED"/>
                  </a:solidFill>
                </a:uFill>
                <a:latin typeface="Times New Roman"/>
                <a:cs typeface="Times New Roman"/>
                <a:hlinkClick r:id="rId10" action="ppaction://hlinksldjump"/>
              </a:rPr>
              <a:t>Quirks and </a:t>
            </a:r>
            <a:r>
              <a:rPr sz="1450" i="1" u="sng" spc="-30" dirty="0">
                <a:solidFill>
                  <a:srgbClr val="0000ED"/>
                </a:solidFill>
                <a:uFill>
                  <a:solidFill>
                    <a:srgbClr val="0000ED"/>
                  </a:solidFill>
                </a:uFill>
                <a:latin typeface="Times New Roman"/>
                <a:cs typeface="Times New Roman"/>
                <a:hlinkClick r:id="rId10" action="ppaction://hlinksldjump"/>
              </a:rPr>
              <a:t>Tips</a:t>
            </a:r>
            <a:r>
              <a:rPr sz="1450" i="1" spc="-30" dirty="0">
                <a:solidFill>
                  <a:srgbClr val="0000ED"/>
                </a:solidFill>
                <a:latin typeface="Times New Roman"/>
                <a:cs typeface="Times New Roman"/>
                <a:hlinkClick r:id="rId10" action="ppaction://hlinksldjump"/>
              </a:rPr>
              <a:t> </a:t>
            </a:r>
            <a:r>
              <a:rPr sz="1450" spc="-10" dirty="0">
                <a:latin typeface="Times New Roman"/>
                <a:cs typeface="Times New Roman"/>
              </a:rPr>
              <a:t>introduces some </a:t>
            </a:r>
            <a:r>
              <a:rPr sz="1450" spc="-5" dirty="0">
                <a:latin typeface="Times New Roman"/>
                <a:cs typeface="Times New Roman"/>
              </a:rPr>
              <a:t>of </a:t>
            </a:r>
            <a:r>
              <a:rPr sz="1450" spc="-10" dirty="0">
                <a:latin typeface="Times New Roman"/>
                <a:cs typeface="Times New Roman"/>
              </a:rPr>
              <a:t>the  features </a:t>
            </a:r>
            <a:r>
              <a:rPr sz="1450" spc="-5" dirty="0">
                <a:latin typeface="Times New Roman"/>
                <a:cs typeface="Times New Roman"/>
              </a:rPr>
              <a:t>of </a:t>
            </a:r>
            <a:r>
              <a:rPr sz="1450" spc="-10" dirty="0">
                <a:latin typeface="Times New Roman"/>
                <a:cs typeface="Times New Roman"/>
              </a:rPr>
              <a:t>PHP that might seem odd to</a:t>
            </a:r>
            <a:r>
              <a:rPr sz="1450" spc="-35" dirty="0">
                <a:latin typeface="Times New Roman"/>
                <a:cs typeface="Times New Roman"/>
              </a:rPr>
              <a:t> </a:t>
            </a:r>
            <a:r>
              <a:rPr sz="1450" spc="-10" dirty="0">
                <a:latin typeface="Times New Roman"/>
                <a:cs typeface="Times New Roman"/>
              </a:rPr>
              <a:t>some.</a:t>
            </a:r>
            <a:endParaRPr sz="1450">
              <a:latin typeface="Times New Roman"/>
              <a:cs typeface="Times New Roman"/>
            </a:endParaRPr>
          </a:p>
          <a:p>
            <a:pPr marL="12700" marR="7620">
              <a:lnSpc>
                <a:spcPts val="1660"/>
              </a:lnSpc>
              <a:spcBef>
                <a:spcPts val="715"/>
              </a:spcBef>
            </a:pPr>
            <a:r>
              <a:rPr sz="1450" spc="-20" dirty="0">
                <a:latin typeface="Times New Roman"/>
                <a:cs typeface="Times New Roman"/>
              </a:rPr>
              <a:t>Finally, </a:t>
            </a:r>
            <a:r>
              <a:rPr sz="1450" spc="-10" dirty="0">
                <a:latin typeface="Times New Roman"/>
                <a:cs typeface="Times New Roman"/>
              </a:rPr>
              <a:t>we discuss </a:t>
            </a:r>
            <a:r>
              <a:rPr sz="1450" i="1" u="sng" spc="-10" dirty="0">
                <a:solidFill>
                  <a:srgbClr val="0000ED"/>
                </a:solidFill>
                <a:uFill>
                  <a:solidFill>
                    <a:srgbClr val="0000ED"/>
                  </a:solidFill>
                </a:uFill>
                <a:latin typeface="Times New Roman"/>
                <a:cs typeface="Times New Roman"/>
                <a:hlinkClick r:id="rId11" action="ppaction://hlinksldjump"/>
              </a:rPr>
              <a:t>Security Considerations</a:t>
            </a:r>
            <a:r>
              <a:rPr sz="1450" spc="-10" dirty="0">
                <a:latin typeface="Times New Roman"/>
                <a:cs typeface="Times New Roman"/>
              </a:rPr>
              <a:t>. Security shouldn’t </a:t>
            </a:r>
            <a:r>
              <a:rPr sz="1450" spc="-5" dirty="0">
                <a:latin typeface="Times New Roman"/>
                <a:cs typeface="Times New Roman"/>
              </a:rPr>
              <a:t>be </a:t>
            </a:r>
            <a:r>
              <a:rPr sz="1450" spc="-10" dirty="0">
                <a:latin typeface="Times New Roman"/>
                <a:cs typeface="Times New Roman"/>
              </a:rPr>
              <a:t>an afterthought when  building </a:t>
            </a:r>
            <a:r>
              <a:rPr sz="1450" spc="-5" dirty="0">
                <a:latin typeface="Times New Roman"/>
                <a:cs typeface="Times New Roman"/>
              </a:rPr>
              <a:t>a </a:t>
            </a:r>
            <a:r>
              <a:rPr sz="1450" spc="-10" dirty="0">
                <a:latin typeface="Times New Roman"/>
                <a:cs typeface="Times New Roman"/>
              </a:rPr>
              <a:t>web application, </a:t>
            </a:r>
            <a:r>
              <a:rPr sz="1450" spc="-5" dirty="0">
                <a:latin typeface="Times New Roman"/>
                <a:cs typeface="Times New Roman"/>
              </a:rPr>
              <a:t>but </a:t>
            </a:r>
            <a:r>
              <a:rPr sz="1450" spc="-10" dirty="0">
                <a:latin typeface="Times New Roman"/>
                <a:cs typeface="Times New Roman"/>
              </a:rPr>
              <a:t>it did come last in the book only because you </a:t>
            </a:r>
            <a:r>
              <a:rPr sz="1450" spc="-15" dirty="0">
                <a:latin typeface="Times New Roman"/>
                <a:cs typeface="Times New Roman"/>
              </a:rPr>
              <a:t>can’t  </a:t>
            </a:r>
            <a:r>
              <a:rPr sz="1450" spc="-10" dirty="0">
                <a:latin typeface="Times New Roman"/>
                <a:cs typeface="Times New Roman"/>
              </a:rPr>
              <a:t>secure something unless you first understand how it works. </a:t>
            </a:r>
            <a:r>
              <a:rPr sz="1450" spc="-15" dirty="0">
                <a:latin typeface="Times New Roman"/>
                <a:cs typeface="Times New Roman"/>
              </a:rPr>
              <a:t>Don’t </a:t>
            </a:r>
            <a:r>
              <a:rPr sz="1450" spc="-10" dirty="0">
                <a:latin typeface="Times New Roman"/>
                <a:cs typeface="Times New Roman"/>
              </a:rPr>
              <a:t>skip this</a:t>
            </a:r>
            <a:r>
              <a:rPr sz="1450" spc="120" dirty="0">
                <a:latin typeface="Times New Roman"/>
                <a:cs typeface="Times New Roman"/>
              </a:rPr>
              <a:t> </a:t>
            </a:r>
            <a:r>
              <a:rPr sz="1450" spc="-10" dirty="0">
                <a:latin typeface="Times New Roman"/>
                <a:cs typeface="Times New Roman"/>
              </a:rPr>
              <a:t>chapter!</a:t>
            </a:r>
            <a:endParaRPr sz="1450">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4735105" cy="171035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2456793"/>
            <a:ext cx="5669915"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Lines 14 – 20 </a:t>
            </a:r>
            <a:r>
              <a:rPr sz="1450" spc="-10" dirty="0">
                <a:latin typeface="Times New Roman"/>
                <a:cs typeface="Times New Roman"/>
              </a:rPr>
              <a:t>runs the query and displays an error message if the query</a:t>
            </a:r>
            <a:r>
              <a:rPr sz="1450" spc="150" dirty="0">
                <a:latin typeface="Times New Roman"/>
                <a:cs typeface="Times New Roman"/>
              </a:rPr>
              <a:t> </a:t>
            </a:r>
            <a:r>
              <a:rPr sz="1450" spc="-10" dirty="0">
                <a:latin typeface="Times New Roman"/>
                <a:cs typeface="Times New Roman"/>
              </a:rPr>
              <a:t>fails.</a:t>
            </a:r>
            <a:endParaRPr sz="1450">
              <a:latin typeface="Times New Roman"/>
              <a:cs typeface="Times New Roman"/>
            </a:endParaRPr>
          </a:p>
        </p:txBody>
      </p:sp>
      <p:sp>
        <p:nvSpPr>
          <p:cNvPr id="4" name="object 4"/>
          <p:cNvSpPr/>
          <p:nvPr/>
        </p:nvSpPr>
        <p:spPr>
          <a:xfrm>
            <a:off x="630881" y="2789613"/>
            <a:ext cx="5027621" cy="23780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3316542"/>
            <a:ext cx="6438265"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23 </a:t>
            </a:r>
            <a:r>
              <a:rPr sz="1450" spc="-10" dirty="0">
                <a:latin typeface="Times New Roman"/>
                <a:cs typeface="Times New Roman"/>
              </a:rPr>
              <a:t>is an opening tag to create </a:t>
            </a:r>
            <a:r>
              <a:rPr sz="1450" spc="-5" dirty="0">
                <a:latin typeface="Times New Roman"/>
                <a:cs typeface="Times New Roman"/>
              </a:rPr>
              <a:t>a </a:t>
            </a:r>
            <a:r>
              <a:rPr sz="1450" spc="-10" dirty="0">
                <a:latin typeface="Times New Roman"/>
                <a:cs typeface="Times New Roman"/>
              </a:rPr>
              <a:t>table with the ID </a:t>
            </a:r>
            <a:r>
              <a:rPr sz="1450" spc="-5" dirty="0">
                <a:latin typeface="Times New Roman"/>
                <a:cs typeface="Times New Roman"/>
              </a:rPr>
              <a:t>of </a:t>
            </a:r>
            <a:r>
              <a:rPr sz="1450" spc="-10" dirty="0">
                <a:latin typeface="Times New Roman"/>
                <a:cs typeface="Times New Roman"/>
              </a:rPr>
              <a:t>‘grid’. The ID is optional </a:t>
            </a:r>
            <a:r>
              <a:rPr sz="1450" spc="-5" dirty="0">
                <a:latin typeface="Times New Roman"/>
                <a:cs typeface="Times New Roman"/>
              </a:rPr>
              <a:t>but  </a:t>
            </a:r>
            <a:r>
              <a:rPr sz="1450" spc="-10" dirty="0">
                <a:latin typeface="Times New Roman"/>
                <a:cs typeface="Times New Roman"/>
              </a:rPr>
              <a:t>makes it easy to apply styles to the table </a:t>
            </a:r>
            <a:r>
              <a:rPr sz="1450" spc="-25" dirty="0">
                <a:latin typeface="Times New Roman"/>
                <a:cs typeface="Times New Roman"/>
              </a:rPr>
              <a:t>later. </a:t>
            </a:r>
            <a:r>
              <a:rPr sz="1450" spc="-10" dirty="0">
                <a:latin typeface="Times New Roman"/>
                <a:cs typeface="Times New Roman"/>
              </a:rPr>
              <a:t>style=width:80% prevents the column  from extending to fill the entire screen; instead it takes 80% </a:t>
            </a:r>
            <a:r>
              <a:rPr sz="1450" spc="-5" dirty="0">
                <a:latin typeface="Times New Roman"/>
                <a:cs typeface="Times New Roman"/>
              </a:rPr>
              <a:t>of </a:t>
            </a:r>
            <a:r>
              <a:rPr sz="1450" spc="-10" dirty="0">
                <a:latin typeface="Times New Roman"/>
                <a:cs typeface="Times New Roman"/>
              </a:rPr>
              <a:t>the width. &lt;tr&gt; starts the  </a:t>
            </a:r>
            <a:r>
              <a:rPr sz="1450" u="sng" spc="-10" dirty="0">
                <a:uFill>
                  <a:solidFill>
                    <a:srgbClr val="000000"/>
                  </a:solidFill>
                </a:uFill>
                <a:latin typeface="Times New Roman"/>
                <a:cs typeface="Times New Roman"/>
              </a:rPr>
              <a:t>T</a:t>
            </a:r>
            <a:r>
              <a:rPr sz="1450" spc="-10" dirty="0">
                <a:latin typeface="Times New Roman"/>
                <a:cs typeface="Times New Roman"/>
              </a:rPr>
              <a:t>able </a:t>
            </a:r>
            <a:r>
              <a:rPr sz="1450" u="sng" spc="-10" dirty="0">
                <a:uFill>
                  <a:solidFill>
                    <a:srgbClr val="000000"/>
                  </a:solidFill>
                </a:uFill>
                <a:latin typeface="Times New Roman"/>
                <a:cs typeface="Times New Roman"/>
              </a:rPr>
              <a:t>R</a:t>
            </a:r>
            <a:r>
              <a:rPr sz="1450" spc="-10" dirty="0">
                <a:latin typeface="Times New Roman"/>
                <a:cs typeface="Times New Roman"/>
              </a:rPr>
              <a:t>ow with the opening &lt;tr&gt;</a:t>
            </a:r>
            <a:r>
              <a:rPr sz="1450" spc="15" dirty="0">
                <a:latin typeface="Times New Roman"/>
                <a:cs typeface="Times New Roman"/>
              </a:rPr>
              <a:t> </a:t>
            </a:r>
            <a:r>
              <a:rPr sz="1450" spc="-10" dirty="0">
                <a:latin typeface="Times New Roman"/>
                <a:cs typeface="Times New Roman"/>
              </a:rPr>
              <a:t>tag.</a:t>
            </a:r>
            <a:endParaRPr sz="1450">
              <a:latin typeface="Times New Roman"/>
              <a:cs typeface="Times New Roman"/>
            </a:endParaRPr>
          </a:p>
        </p:txBody>
      </p:sp>
      <p:sp>
        <p:nvSpPr>
          <p:cNvPr id="6" name="object 6"/>
          <p:cNvSpPr/>
          <p:nvPr/>
        </p:nvSpPr>
        <p:spPr>
          <a:xfrm>
            <a:off x="630881" y="4280455"/>
            <a:ext cx="5210443" cy="88718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465917"/>
            <a:ext cx="6369685"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24– 27 </a:t>
            </a:r>
            <a:r>
              <a:rPr sz="1450" spc="-10" dirty="0">
                <a:latin typeface="Times New Roman"/>
                <a:cs typeface="Times New Roman"/>
              </a:rPr>
              <a:t>create the first row </a:t>
            </a:r>
            <a:r>
              <a:rPr sz="1450" spc="-5" dirty="0">
                <a:latin typeface="Times New Roman"/>
                <a:cs typeface="Times New Roman"/>
              </a:rPr>
              <a:t>of </a:t>
            </a:r>
            <a:r>
              <a:rPr sz="1450" spc="-10" dirty="0">
                <a:latin typeface="Times New Roman"/>
                <a:cs typeface="Times New Roman"/>
              </a:rPr>
              <a:t>the table, the row that contains the column titles </a:t>
            </a:r>
            <a:r>
              <a:rPr sz="1450" spc="-5" dirty="0">
                <a:latin typeface="Times New Roman"/>
                <a:cs typeface="Times New Roman"/>
              </a:rPr>
              <a:t>of  </a:t>
            </a:r>
            <a:r>
              <a:rPr sz="1450" spc="-10" dirty="0">
                <a:latin typeface="Times New Roman"/>
                <a:cs typeface="Times New Roman"/>
              </a:rPr>
              <a:t>make, model, and price. Line 27 is </a:t>
            </a:r>
            <a:r>
              <a:rPr sz="1450" spc="-5" dirty="0">
                <a:latin typeface="Times New Roman"/>
                <a:cs typeface="Times New Roman"/>
              </a:rPr>
              <a:t>a </a:t>
            </a:r>
            <a:r>
              <a:rPr sz="1450" spc="-10" dirty="0">
                <a:latin typeface="Times New Roman"/>
                <a:cs typeface="Times New Roman"/>
              </a:rPr>
              <a:t>closing </a:t>
            </a:r>
            <a:r>
              <a:rPr sz="1450" u="sng" spc="-10" dirty="0">
                <a:uFill>
                  <a:solidFill>
                    <a:srgbClr val="000000"/>
                  </a:solidFill>
                </a:uFill>
                <a:latin typeface="Times New Roman"/>
                <a:cs typeface="Times New Roman"/>
              </a:rPr>
              <a:t>T</a:t>
            </a:r>
            <a:r>
              <a:rPr sz="1450" spc="-10" dirty="0">
                <a:latin typeface="Times New Roman"/>
                <a:cs typeface="Times New Roman"/>
              </a:rPr>
              <a:t>able </a:t>
            </a:r>
            <a:r>
              <a:rPr sz="1450" u="sng" spc="-10" dirty="0">
                <a:uFill>
                  <a:solidFill>
                    <a:srgbClr val="000000"/>
                  </a:solidFill>
                </a:uFill>
                <a:latin typeface="Times New Roman"/>
                <a:cs typeface="Times New Roman"/>
              </a:rPr>
              <a:t>R</a:t>
            </a:r>
            <a:r>
              <a:rPr sz="1450" spc="-10" dirty="0">
                <a:latin typeface="Times New Roman"/>
                <a:cs typeface="Times New Roman"/>
              </a:rPr>
              <a:t>ow tag, followed by </a:t>
            </a:r>
            <a:r>
              <a:rPr sz="1450" spc="-5" dirty="0">
                <a:latin typeface="Times New Roman"/>
                <a:cs typeface="Times New Roman"/>
              </a:rPr>
              <a:t>a </a:t>
            </a:r>
            <a:r>
              <a:rPr sz="1450" spc="-10" dirty="0">
                <a:latin typeface="Times New Roman"/>
                <a:cs typeface="Times New Roman"/>
              </a:rPr>
              <a:t>new</a:t>
            </a:r>
            <a:r>
              <a:rPr sz="1450" spc="125" dirty="0">
                <a:latin typeface="Times New Roman"/>
                <a:cs typeface="Times New Roman"/>
              </a:rPr>
              <a:t> </a:t>
            </a:r>
            <a:r>
              <a:rPr sz="1450" spc="-10" dirty="0">
                <a:latin typeface="Times New Roman"/>
                <a:cs typeface="Times New Roman"/>
              </a:rPr>
              <a:t>line.</a:t>
            </a:r>
            <a:endParaRPr sz="1450">
              <a:latin typeface="Times New Roman"/>
              <a:cs typeface="Times New Roman"/>
            </a:endParaRPr>
          </a:p>
        </p:txBody>
      </p:sp>
      <p:sp>
        <p:nvSpPr>
          <p:cNvPr id="8" name="object 8"/>
          <p:cNvSpPr/>
          <p:nvPr/>
        </p:nvSpPr>
        <p:spPr>
          <a:xfrm>
            <a:off x="630881" y="6009101"/>
            <a:ext cx="4927068" cy="457313"/>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18181" y="6764687"/>
            <a:ext cx="6422390" cy="876300"/>
          </a:xfrm>
          <a:prstGeom prst="rect">
            <a:avLst/>
          </a:prstGeom>
        </p:spPr>
        <p:txBody>
          <a:bodyPr vert="horz" wrap="square" lIns="0" tIns="26670" rIns="0" bIns="0" rtlCol="0">
            <a:spAutoFit/>
          </a:bodyPr>
          <a:lstStyle/>
          <a:p>
            <a:pPr marL="12700" marR="137160">
              <a:lnSpc>
                <a:spcPts val="1660"/>
              </a:lnSpc>
              <a:spcBef>
                <a:spcPts val="210"/>
              </a:spcBef>
            </a:pPr>
            <a:r>
              <a:rPr sz="1450" b="1" spc="-10" dirty="0">
                <a:latin typeface="Times New Roman"/>
                <a:cs typeface="Times New Roman"/>
              </a:rPr>
              <a:t>Line 29 </a:t>
            </a:r>
            <a:r>
              <a:rPr sz="1450" spc="-10" dirty="0">
                <a:latin typeface="Times New Roman"/>
                <a:cs typeface="Times New Roman"/>
              </a:rPr>
              <a:t>sets the value </a:t>
            </a:r>
            <a:r>
              <a:rPr sz="1450" spc="-5" dirty="0">
                <a:latin typeface="Times New Roman"/>
                <a:cs typeface="Times New Roman"/>
              </a:rPr>
              <a:t>of a </a:t>
            </a:r>
            <a:r>
              <a:rPr sz="1450" spc="-10" dirty="0">
                <a:latin typeface="Times New Roman"/>
                <a:cs typeface="Times New Roman"/>
              </a:rPr>
              <a:t>variable called $class to ‘odd’ because the first data row in  </a:t>
            </a:r>
            <a:r>
              <a:rPr sz="1450" spc="-5" dirty="0">
                <a:latin typeface="Times New Roman"/>
                <a:cs typeface="Times New Roman"/>
              </a:rPr>
              <a:t>our </a:t>
            </a:r>
            <a:r>
              <a:rPr sz="1450" spc="-10" dirty="0">
                <a:latin typeface="Times New Roman"/>
                <a:cs typeface="Times New Roman"/>
              </a:rPr>
              <a:t>table will </a:t>
            </a:r>
            <a:r>
              <a:rPr sz="1450" spc="-5" dirty="0">
                <a:latin typeface="Times New Roman"/>
                <a:cs typeface="Times New Roman"/>
              </a:rPr>
              <a:t>be odd. </a:t>
            </a:r>
            <a:r>
              <a:rPr sz="1450" spc="-10" dirty="0">
                <a:latin typeface="Times New Roman"/>
                <a:cs typeface="Times New Roman"/>
              </a:rPr>
              <a:t>As we loop through each row </a:t>
            </a:r>
            <a:r>
              <a:rPr sz="1450" spc="-5" dirty="0">
                <a:latin typeface="Times New Roman"/>
                <a:cs typeface="Times New Roman"/>
              </a:rPr>
              <a:t>of </a:t>
            </a:r>
            <a:r>
              <a:rPr sz="1450" spc="-10" dirty="0">
                <a:latin typeface="Times New Roman"/>
                <a:cs typeface="Times New Roman"/>
              </a:rPr>
              <a:t>data, we’ll alternately set</a:t>
            </a:r>
            <a:r>
              <a:rPr sz="1450" spc="95" dirty="0">
                <a:latin typeface="Times New Roman"/>
                <a:cs typeface="Times New Roman"/>
              </a:rPr>
              <a:t> </a:t>
            </a:r>
            <a:r>
              <a:rPr sz="1450" spc="-10" dirty="0">
                <a:latin typeface="Times New Roman"/>
                <a:cs typeface="Times New Roman"/>
              </a:rPr>
              <a:t>the</a:t>
            </a:r>
            <a:endParaRPr sz="1450">
              <a:latin typeface="Times New Roman"/>
              <a:cs typeface="Times New Roman"/>
            </a:endParaRPr>
          </a:p>
          <a:p>
            <a:pPr marL="12700">
              <a:lnSpc>
                <a:spcPts val="1570"/>
              </a:lnSpc>
            </a:pPr>
            <a:r>
              <a:rPr sz="1450" spc="-10" dirty="0">
                <a:latin typeface="Times New Roman"/>
                <a:cs typeface="Times New Roman"/>
              </a:rPr>
              <a:t>$class to the value </a:t>
            </a:r>
            <a:r>
              <a:rPr sz="1450" spc="-5" dirty="0">
                <a:latin typeface="Times New Roman"/>
                <a:cs typeface="Times New Roman"/>
              </a:rPr>
              <a:t>of </a:t>
            </a:r>
            <a:r>
              <a:rPr sz="1450" spc="-10" dirty="0">
                <a:latin typeface="Times New Roman"/>
                <a:cs typeface="Times New Roman"/>
              </a:rPr>
              <a:t>either ‘odd’ </a:t>
            </a:r>
            <a:r>
              <a:rPr sz="1450" spc="-5" dirty="0">
                <a:latin typeface="Times New Roman"/>
                <a:cs typeface="Times New Roman"/>
              </a:rPr>
              <a:t>or </a:t>
            </a:r>
            <a:r>
              <a:rPr sz="1450" spc="-10" dirty="0">
                <a:latin typeface="Times New Roman"/>
                <a:cs typeface="Times New Roman"/>
              </a:rPr>
              <a:t>‘even’. </a:t>
            </a:r>
            <a:r>
              <a:rPr sz="1450" spc="-70" dirty="0">
                <a:latin typeface="Times New Roman"/>
                <a:cs typeface="Times New Roman"/>
              </a:rPr>
              <a:t>We </a:t>
            </a:r>
            <a:r>
              <a:rPr sz="1450" spc="-10" dirty="0">
                <a:latin typeface="Times New Roman"/>
                <a:cs typeface="Times New Roman"/>
              </a:rPr>
              <a:t>do this so we can style the table later</a:t>
            </a:r>
            <a:r>
              <a:rPr sz="1450" spc="140" dirty="0">
                <a:latin typeface="Times New Roman"/>
                <a:cs typeface="Times New Roman"/>
              </a:rPr>
              <a:t> </a:t>
            </a:r>
            <a:r>
              <a:rPr sz="1450" spc="-10" dirty="0">
                <a:latin typeface="Times New Roman"/>
                <a:cs typeface="Times New Roman"/>
              </a:rPr>
              <a:t>to</a:t>
            </a:r>
            <a:endParaRPr sz="1450">
              <a:latin typeface="Times New Roman"/>
              <a:cs typeface="Times New Roman"/>
            </a:endParaRPr>
          </a:p>
          <a:p>
            <a:pPr marL="12700">
              <a:lnSpc>
                <a:spcPts val="1700"/>
              </a:lnSpc>
            </a:pPr>
            <a:r>
              <a:rPr sz="1450" spc="-10" dirty="0">
                <a:latin typeface="Times New Roman"/>
                <a:cs typeface="Times New Roman"/>
              </a:rPr>
              <a:t>have alternate rows show </a:t>
            </a:r>
            <a:r>
              <a:rPr sz="1450" spc="-15" dirty="0">
                <a:latin typeface="Times New Roman"/>
                <a:cs typeface="Times New Roman"/>
              </a:rPr>
              <a:t>different </a:t>
            </a:r>
            <a:r>
              <a:rPr sz="1450" spc="-10" dirty="0">
                <a:latin typeface="Times New Roman"/>
                <a:cs typeface="Times New Roman"/>
              </a:rPr>
              <a:t>coloring to make it easier on the</a:t>
            </a:r>
            <a:r>
              <a:rPr sz="1450" spc="85" dirty="0">
                <a:latin typeface="Times New Roman"/>
                <a:cs typeface="Times New Roman"/>
              </a:rPr>
              <a:t> </a:t>
            </a:r>
            <a:r>
              <a:rPr sz="1450" spc="-10" dirty="0">
                <a:latin typeface="Times New Roman"/>
                <a:cs typeface="Times New Roman"/>
              </a:rPr>
              <a:t>eyes.</a:t>
            </a:r>
            <a:endParaRPr sz="1450">
              <a:latin typeface="Times New Roman"/>
              <a:cs typeface="Times New Roman"/>
            </a:endParaRPr>
          </a:p>
        </p:txBody>
      </p:sp>
      <p:sp>
        <p:nvSpPr>
          <p:cNvPr id="10" name="object 10"/>
          <p:cNvSpPr/>
          <p:nvPr/>
        </p:nvSpPr>
        <p:spPr>
          <a:xfrm>
            <a:off x="630881" y="7728600"/>
            <a:ext cx="5146456" cy="1920717"/>
          </a:xfrm>
          <a:prstGeom prst="rect">
            <a:avLst/>
          </a:prstGeom>
          <a:blipFill>
            <a:blip r:embed="rId6" cstate="print"/>
            <a:stretch>
              <a:fillRect/>
            </a:stretch>
          </a:blipFill>
        </p:spPr>
        <p:txBody>
          <a:bodyPr wrap="square" lIns="0" tIns="0" rIns="0" bIns="0" rtlCol="0"/>
          <a:lstStyle/>
          <a:p>
            <a:endParaRPr/>
          </a:p>
        </p:txBody>
      </p:sp>
      <p:sp>
        <p:nvSpPr>
          <p:cNvPr id="11" name="object 11"/>
          <p:cNvSpPr txBox="1"/>
          <p:nvPr/>
        </p:nvSpPr>
        <p:spPr>
          <a:xfrm>
            <a:off x="618181" y="9947591"/>
            <a:ext cx="6043295"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Lines 31 to 37 </a:t>
            </a:r>
            <a:r>
              <a:rPr sz="1450" spc="-10" dirty="0">
                <a:latin typeface="Times New Roman"/>
                <a:cs typeface="Times New Roman"/>
              </a:rPr>
              <a:t>create </a:t>
            </a:r>
            <a:r>
              <a:rPr sz="1450" spc="-5" dirty="0">
                <a:latin typeface="Times New Roman"/>
                <a:cs typeface="Times New Roman"/>
              </a:rPr>
              <a:t>a </a:t>
            </a:r>
            <a:r>
              <a:rPr sz="1450" spc="-10" dirty="0">
                <a:latin typeface="Times New Roman"/>
                <a:cs typeface="Times New Roman"/>
              </a:rPr>
              <a:t>row in the </a:t>
            </a:r>
            <a:r>
              <a:rPr sz="1450" spc="-15" dirty="0">
                <a:latin typeface="Times New Roman"/>
                <a:cs typeface="Times New Roman"/>
              </a:rPr>
              <a:t>HTML </a:t>
            </a:r>
            <a:r>
              <a:rPr sz="1450" spc="-10" dirty="0">
                <a:latin typeface="Times New Roman"/>
                <a:cs typeface="Times New Roman"/>
              </a:rPr>
              <a:t>table to correspond with each row in</a:t>
            </a:r>
            <a:r>
              <a:rPr sz="1450" spc="90" dirty="0">
                <a:latin typeface="Times New Roman"/>
                <a:cs typeface="Times New Roman"/>
              </a:rPr>
              <a:t> </a:t>
            </a:r>
            <a:r>
              <a:rPr sz="1450" spc="-10" dirty="0">
                <a:latin typeface="Times New Roman"/>
                <a:cs typeface="Times New Roman"/>
              </a:rPr>
              <a:t>the</a:t>
            </a:r>
            <a:endParaRPr sz="1450">
              <a:latin typeface="Times New Roman"/>
              <a:cs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36656" y="667677"/>
            <a:ext cx="3181350" cy="210820"/>
          </a:xfrm>
          <a:custGeom>
            <a:avLst/>
            <a:gdLst/>
            <a:ahLst/>
            <a:cxnLst/>
            <a:rect l="l" t="t" r="r" b="b"/>
            <a:pathLst>
              <a:path w="3181350" h="210819">
                <a:moveTo>
                  <a:pt x="3181113" y="210364"/>
                </a:moveTo>
                <a:lnTo>
                  <a:pt x="0" y="210364"/>
                </a:lnTo>
                <a:lnTo>
                  <a:pt x="0" y="0"/>
                </a:lnTo>
                <a:lnTo>
                  <a:pt x="3181113" y="0"/>
                </a:lnTo>
                <a:lnTo>
                  <a:pt x="3181113" y="210364"/>
                </a:lnTo>
                <a:close/>
              </a:path>
            </a:pathLst>
          </a:custGeom>
          <a:solidFill>
            <a:srgbClr val="FFFF99"/>
          </a:solidFill>
        </p:spPr>
        <p:txBody>
          <a:bodyPr wrap="square" lIns="0" tIns="0" rIns="0" bIns="0" rtlCol="0"/>
          <a:lstStyle/>
          <a:p>
            <a:endParaRPr/>
          </a:p>
        </p:txBody>
      </p:sp>
      <p:sp>
        <p:nvSpPr>
          <p:cNvPr id="3" name="object 3"/>
          <p:cNvSpPr txBox="1"/>
          <p:nvPr/>
        </p:nvSpPr>
        <p:spPr>
          <a:xfrm>
            <a:off x="618181" y="421747"/>
            <a:ext cx="6456680" cy="1896110"/>
          </a:xfrm>
          <a:prstGeom prst="rect">
            <a:avLst/>
          </a:prstGeom>
        </p:spPr>
        <p:txBody>
          <a:bodyPr vert="horz" wrap="square" lIns="0" tIns="19685" rIns="0" bIns="0" rtlCol="0">
            <a:spAutoFit/>
          </a:bodyPr>
          <a:lstStyle/>
          <a:p>
            <a:pPr marL="12700" marR="109855">
              <a:lnSpc>
                <a:spcPct val="96200"/>
              </a:lnSpc>
              <a:spcBef>
                <a:spcPts val="155"/>
              </a:spcBef>
            </a:pPr>
            <a:r>
              <a:rPr sz="1450" spc="-10" dirty="0">
                <a:latin typeface="Times New Roman"/>
                <a:cs typeface="Times New Roman"/>
              </a:rPr>
              <a:t>database table that we extracted using the </a:t>
            </a:r>
            <a:r>
              <a:rPr sz="1450" spc="-25" dirty="0">
                <a:latin typeface="Times New Roman"/>
                <a:cs typeface="Times New Roman"/>
              </a:rPr>
              <a:t>query. </a:t>
            </a:r>
            <a:r>
              <a:rPr sz="1450" spc="-10" dirty="0">
                <a:latin typeface="Times New Roman"/>
                <a:cs typeface="Times New Roman"/>
              </a:rPr>
              <a:t>Each table cell contains data from the  mySQL table. For instance, line 34 </a:t>
            </a:r>
            <a:r>
              <a:rPr sz="1450" spc="-5" dirty="0">
                <a:latin typeface="Times New Roman"/>
                <a:cs typeface="Times New Roman"/>
              </a:rPr>
              <a:t>( </a:t>
            </a:r>
            <a:r>
              <a:rPr sz="1450" spc="-10" dirty="0">
                <a:latin typeface="Times New Roman"/>
                <a:cs typeface="Times New Roman"/>
              </a:rPr>
              <a:t>echo “&lt;td&gt;” </a:t>
            </a:r>
            <a:r>
              <a:rPr sz="1450" spc="-5" dirty="0">
                <a:latin typeface="Times New Roman"/>
                <a:cs typeface="Times New Roman"/>
              </a:rPr>
              <a:t>. </a:t>
            </a:r>
            <a:r>
              <a:rPr sz="1450" spc="-10" dirty="0">
                <a:latin typeface="Times New Roman"/>
                <a:cs typeface="Times New Roman"/>
              </a:rPr>
              <a:t>$result_ar[‘Make’] </a:t>
            </a:r>
            <a:r>
              <a:rPr sz="1450" spc="-5" dirty="0">
                <a:latin typeface="Times New Roman"/>
                <a:cs typeface="Times New Roman"/>
              </a:rPr>
              <a:t>. </a:t>
            </a:r>
            <a:r>
              <a:rPr sz="1450" spc="-10" dirty="0">
                <a:latin typeface="Times New Roman"/>
                <a:cs typeface="Times New Roman"/>
              </a:rPr>
              <a:t>“&lt;/td&gt;”;)  should produce something</a:t>
            </a:r>
            <a:r>
              <a:rPr sz="1450" dirty="0">
                <a:latin typeface="Times New Roman"/>
                <a:cs typeface="Times New Roman"/>
              </a:rPr>
              <a:t> </a:t>
            </a:r>
            <a:r>
              <a:rPr sz="1450" spc="-10" dirty="0">
                <a:latin typeface="Times New Roman"/>
                <a:cs typeface="Times New Roman"/>
              </a:rPr>
              <a:t>like</a:t>
            </a:r>
            <a:endParaRPr sz="1450">
              <a:latin typeface="Times New Roman"/>
              <a:cs typeface="Times New Roman"/>
            </a:endParaRPr>
          </a:p>
          <a:p>
            <a:pPr marL="12700">
              <a:lnSpc>
                <a:spcPct val="100000"/>
              </a:lnSpc>
              <a:spcBef>
                <a:spcPts val="565"/>
              </a:spcBef>
            </a:pPr>
            <a:r>
              <a:rPr sz="1450" spc="-10" dirty="0">
                <a:latin typeface="Times New Roman"/>
                <a:cs typeface="Times New Roman"/>
              </a:rPr>
              <a:t>&lt;td&gt;Ford&lt;/td&gt;</a:t>
            </a:r>
            <a:endParaRPr sz="1450">
              <a:latin typeface="Times New Roman"/>
              <a:cs typeface="Times New Roman"/>
            </a:endParaRPr>
          </a:p>
          <a:p>
            <a:pPr marL="12700" marR="5080">
              <a:lnSpc>
                <a:spcPts val="1660"/>
              </a:lnSpc>
              <a:spcBef>
                <a:spcPts val="760"/>
              </a:spcBef>
            </a:pPr>
            <a:r>
              <a:rPr sz="1450" spc="-10" dirty="0">
                <a:latin typeface="Times New Roman"/>
                <a:cs typeface="Times New Roman"/>
              </a:rPr>
              <a:t>because </a:t>
            </a:r>
            <a:r>
              <a:rPr sz="1450" b="1" spc="-10" dirty="0">
                <a:latin typeface="Times New Roman"/>
                <a:cs typeface="Times New Roman"/>
              </a:rPr>
              <a:t>$result_ar[‘Make’] </a:t>
            </a:r>
            <a:r>
              <a:rPr sz="1450" spc="-10" dirty="0">
                <a:latin typeface="Times New Roman"/>
                <a:cs typeface="Times New Roman"/>
              </a:rPr>
              <a:t>says get the value </a:t>
            </a:r>
            <a:r>
              <a:rPr sz="1450" spc="-5" dirty="0">
                <a:latin typeface="Times New Roman"/>
                <a:cs typeface="Times New Roman"/>
              </a:rPr>
              <a:t>of </a:t>
            </a:r>
            <a:r>
              <a:rPr sz="1450" spc="-10" dirty="0">
                <a:latin typeface="Times New Roman"/>
                <a:cs typeface="Times New Roman"/>
              </a:rPr>
              <a:t>Make (one </a:t>
            </a:r>
            <a:r>
              <a:rPr sz="1450" spc="-5" dirty="0">
                <a:latin typeface="Times New Roman"/>
                <a:cs typeface="Times New Roman"/>
              </a:rPr>
              <a:t>of </a:t>
            </a:r>
            <a:r>
              <a:rPr sz="1450" spc="-10" dirty="0">
                <a:latin typeface="Times New Roman"/>
                <a:cs typeface="Times New Roman"/>
              </a:rPr>
              <a:t>the columns in the  table, and in this case ‘Ford’) and </a:t>
            </a:r>
            <a:r>
              <a:rPr sz="1450" spc="-5" dirty="0">
                <a:latin typeface="Times New Roman"/>
                <a:cs typeface="Times New Roman"/>
              </a:rPr>
              <a:t>put </a:t>
            </a:r>
            <a:r>
              <a:rPr sz="1450" spc="-10" dirty="0">
                <a:latin typeface="Times New Roman"/>
                <a:cs typeface="Times New Roman"/>
              </a:rPr>
              <a:t>it here between the &lt;td&gt; tags. </a:t>
            </a:r>
            <a:r>
              <a:rPr sz="1450" spc="-35" dirty="0">
                <a:latin typeface="Times New Roman"/>
                <a:cs typeface="Times New Roman"/>
              </a:rPr>
              <a:t>Take </a:t>
            </a:r>
            <a:r>
              <a:rPr sz="1450" spc="-10" dirty="0">
                <a:latin typeface="Times New Roman"/>
                <a:cs typeface="Times New Roman"/>
              </a:rPr>
              <a:t>the time to  really understand what that line is doing, because if you can understand this, you can do  virtually anything! Remember the </a:t>
            </a:r>
            <a:r>
              <a:rPr sz="1450" spc="-5" dirty="0">
                <a:latin typeface="Times New Roman"/>
                <a:cs typeface="Times New Roman"/>
              </a:rPr>
              <a:t>. </a:t>
            </a:r>
            <a:r>
              <a:rPr sz="1450" spc="-10" dirty="0">
                <a:latin typeface="Times New Roman"/>
                <a:cs typeface="Times New Roman"/>
              </a:rPr>
              <a:t>character means join these two</a:t>
            </a:r>
            <a:r>
              <a:rPr sz="1450" spc="50" dirty="0">
                <a:latin typeface="Times New Roman"/>
                <a:cs typeface="Times New Roman"/>
              </a:rPr>
              <a:t> </a:t>
            </a:r>
            <a:r>
              <a:rPr sz="1450" spc="-10" dirty="0">
                <a:latin typeface="Times New Roman"/>
                <a:cs typeface="Times New Roman"/>
              </a:rPr>
              <a:t>strings.</a:t>
            </a:r>
            <a:endParaRPr sz="1450">
              <a:latin typeface="Times New Roman"/>
              <a:cs typeface="Times New Roman"/>
            </a:endParaRPr>
          </a:p>
        </p:txBody>
      </p:sp>
      <p:sp>
        <p:nvSpPr>
          <p:cNvPr id="4" name="object 4"/>
          <p:cNvSpPr/>
          <p:nvPr/>
        </p:nvSpPr>
        <p:spPr>
          <a:xfrm>
            <a:off x="630881" y="2405469"/>
            <a:ext cx="5073327" cy="189327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18181" y="4597021"/>
            <a:ext cx="477647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Lines 39 – 46 </a:t>
            </a:r>
            <a:r>
              <a:rPr sz="1450" spc="-10" dirty="0">
                <a:latin typeface="Times New Roman"/>
                <a:cs typeface="Times New Roman"/>
              </a:rPr>
              <a:t>just alternate the value </a:t>
            </a:r>
            <a:r>
              <a:rPr sz="1450" spc="-5" dirty="0">
                <a:latin typeface="Times New Roman"/>
                <a:cs typeface="Times New Roman"/>
              </a:rPr>
              <a:t>of </a:t>
            </a:r>
            <a:r>
              <a:rPr sz="1450" spc="-10" dirty="0">
                <a:latin typeface="Times New Roman"/>
                <a:cs typeface="Times New Roman"/>
              </a:rPr>
              <a:t>$class from even to</a:t>
            </a:r>
            <a:r>
              <a:rPr sz="1450" spc="85" dirty="0">
                <a:latin typeface="Times New Roman"/>
                <a:cs typeface="Times New Roman"/>
              </a:rPr>
              <a:t> </a:t>
            </a:r>
            <a:r>
              <a:rPr sz="1450" spc="-5" dirty="0">
                <a:latin typeface="Times New Roman"/>
                <a:cs typeface="Times New Roman"/>
              </a:rPr>
              <a:t>odd.</a:t>
            </a:r>
            <a:endParaRPr sz="1450">
              <a:latin typeface="Times New Roman"/>
              <a:cs typeface="Times New Roman"/>
            </a:endParaRPr>
          </a:p>
        </p:txBody>
      </p:sp>
      <p:sp>
        <p:nvSpPr>
          <p:cNvPr id="6" name="object 6"/>
          <p:cNvSpPr/>
          <p:nvPr/>
        </p:nvSpPr>
        <p:spPr>
          <a:xfrm>
            <a:off x="630881" y="4929840"/>
            <a:ext cx="630737" cy="24694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18181" y="5465917"/>
            <a:ext cx="2279015"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47 </a:t>
            </a:r>
            <a:r>
              <a:rPr sz="1450" spc="-10" dirty="0">
                <a:latin typeface="Times New Roman"/>
                <a:cs typeface="Times New Roman"/>
              </a:rPr>
              <a:t>closes the While loop.</a:t>
            </a:r>
            <a:endParaRPr sz="1450">
              <a:latin typeface="Times New Roman"/>
              <a:cs typeface="Times New Roman"/>
            </a:endParaRPr>
          </a:p>
        </p:txBody>
      </p:sp>
      <p:sp>
        <p:nvSpPr>
          <p:cNvPr id="8" name="object 8"/>
          <p:cNvSpPr/>
          <p:nvPr/>
        </p:nvSpPr>
        <p:spPr>
          <a:xfrm>
            <a:off x="630881" y="5798736"/>
            <a:ext cx="1937919" cy="237803"/>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18181" y="6334812"/>
            <a:ext cx="3383279"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48 </a:t>
            </a:r>
            <a:r>
              <a:rPr sz="1450" spc="-10" dirty="0">
                <a:latin typeface="Times New Roman"/>
                <a:cs typeface="Times New Roman"/>
              </a:rPr>
              <a:t>closes the table with the &lt;/table&gt;</a:t>
            </a:r>
            <a:r>
              <a:rPr sz="1450" spc="30" dirty="0">
                <a:latin typeface="Times New Roman"/>
                <a:cs typeface="Times New Roman"/>
              </a:rPr>
              <a:t> </a:t>
            </a:r>
            <a:r>
              <a:rPr sz="1450" spc="-10" dirty="0">
                <a:latin typeface="Times New Roman"/>
                <a:cs typeface="Times New Roman"/>
              </a:rPr>
              <a:t>tag.</a:t>
            </a:r>
            <a:endParaRPr sz="1450">
              <a:latin typeface="Times New Roman"/>
              <a:cs typeface="Times New Roman"/>
            </a:endParaRPr>
          </a:p>
        </p:txBody>
      </p:sp>
      <p:sp>
        <p:nvSpPr>
          <p:cNvPr id="10" name="object 10"/>
          <p:cNvSpPr/>
          <p:nvPr/>
        </p:nvSpPr>
        <p:spPr>
          <a:xfrm>
            <a:off x="630881" y="6667632"/>
            <a:ext cx="2075036" cy="265241"/>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18181" y="7222001"/>
            <a:ext cx="270891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49 </a:t>
            </a:r>
            <a:r>
              <a:rPr sz="1450" spc="-10" dirty="0">
                <a:latin typeface="Times New Roman"/>
                <a:cs typeface="Times New Roman"/>
              </a:rPr>
              <a:t>closes the mySQL</a:t>
            </a:r>
            <a:r>
              <a:rPr sz="1450" spc="-75" dirty="0">
                <a:latin typeface="Times New Roman"/>
                <a:cs typeface="Times New Roman"/>
              </a:rPr>
              <a:t> </a:t>
            </a:r>
            <a:r>
              <a:rPr sz="1450" spc="-10" dirty="0">
                <a:latin typeface="Times New Roman"/>
                <a:cs typeface="Times New Roman"/>
              </a:rPr>
              <a:t>database.</a:t>
            </a:r>
            <a:endParaRPr sz="1450">
              <a:latin typeface="Times New Roman"/>
              <a:cs typeface="Times New Roman"/>
            </a:endParaRPr>
          </a:p>
        </p:txBody>
      </p:sp>
      <p:sp>
        <p:nvSpPr>
          <p:cNvPr id="12" name="object 12"/>
          <p:cNvSpPr/>
          <p:nvPr/>
        </p:nvSpPr>
        <p:spPr>
          <a:xfrm>
            <a:off x="630881" y="7554821"/>
            <a:ext cx="685584" cy="256095"/>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30881" y="8442009"/>
            <a:ext cx="1234052" cy="24694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30881" y="9082248"/>
            <a:ext cx="1279758" cy="256095"/>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618181" y="8109190"/>
            <a:ext cx="6488430" cy="213868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50 </a:t>
            </a:r>
            <a:r>
              <a:rPr sz="1450" spc="-10" dirty="0">
                <a:latin typeface="Times New Roman"/>
                <a:cs typeface="Times New Roman"/>
              </a:rPr>
              <a:t>indicates the end </a:t>
            </a:r>
            <a:r>
              <a:rPr sz="1450" spc="-5" dirty="0">
                <a:latin typeface="Times New Roman"/>
                <a:cs typeface="Times New Roman"/>
              </a:rPr>
              <a:t>of </a:t>
            </a:r>
            <a:r>
              <a:rPr sz="1450" spc="-10" dirty="0">
                <a:latin typeface="Times New Roman"/>
                <a:cs typeface="Times New Roman"/>
              </a:rPr>
              <a:t>the PHP</a:t>
            </a:r>
            <a:r>
              <a:rPr sz="1450" spc="-35" dirty="0">
                <a:latin typeface="Times New Roman"/>
                <a:cs typeface="Times New Roman"/>
              </a:rPr>
              <a:t> </a:t>
            </a:r>
            <a:r>
              <a:rPr sz="1450" spc="-10" dirty="0">
                <a:latin typeface="Times New Roman"/>
                <a:cs typeface="Times New Roman"/>
              </a:rPr>
              <a:t>code.</a:t>
            </a:r>
            <a:endParaRPr sz="1450">
              <a:latin typeface="Times New Roman"/>
              <a:cs typeface="Times New Roman"/>
            </a:endParaRPr>
          </a:p>
          <a:p>
            <a:pPr marL="12700" marR="2809240">
              <a:lnSpc>
                <a:spcPts val="5110"/>
              </a:lnSpc>
              <a:spcBef>
                <a:spcPts val="660"/>
              </a:spcBef>
            </a:pPr>
            <a:r>
              <a:rPr sz="1450" b="1" spc="-10" dirty="0">
                <a:latin typeface="Times New Roman"/>
                <a:cs typeface="Times New Roman"/>
              </a:rPr>
              <a:t>Line 51 </a:t>
            </a:r>
            <a:r>
              <a:rPr sz="1450" spc="-10" dirty="0">
                <a:latin typeface="Times New Roman"/>
                <a:cs typeface="Times New Roman"/>
              </a:rPr>
              <a:t>is the end </a:t>
            </a:r>
            <a:r>
              <a:rPr sz="1450" spc="-5" dirty="0">
                <a:latin typeface="Times New Roman"/>
                <a:cs typeface="Times New Roman"/>
              </a:rPr>
              <a:t>of </a:t>
            </a:r>
            <a:r>
              <a:rPr sz="1450" spc="-10" dirty="0">
                <a:latin typeface="Times New Roman"/>
                <a:cs typeface="Times New Roman"/>
              </a:rPr>
              <a:t>the body in the </a:t>
            </a:r>
            <a:r>
              <a:rPr sz="1450" spc="-15" dirty="0">
                <a:latin typeface="Times New Roman"/>
                <a:cs typeface="Times New Roman"/>
              </a:rPr>
              <a:t>HTML </a:t>
            </a:r>
            <a:r>
              <a:rPr sz="1450" spc="-10" dirty="0">
                <a:latin typeface="Times New Roman"/>
                <a:cs typeface="Times New Roman"/>
              </a:rPr>
              <a:t>page.  </a:t>
            </a:r>
            <a:r>
              <a:rPr sz="1450" spc="-20" dirty="0">
                <a:latin typeface="Times New Roman"/>
                <a:cs typeface="Times New Roman"/>
              </a:rPr>
              <a:t>Finally, </a:t>
            </a:r>
            <a:r>
              <a:rPr sz="1450" b="1" spc="-10" dirty="0">
                <a:latin typeface="Times New Roman"/>
                <a:cs typeface="Times New Roman"/>
              </a:rPr>
              <a:t>line 53 </a:t>
            </a:r>
            <a:r>
              <a:rPr sz="1450" spc="-10" dirty="0">
                <a:latin typeface="Times New Roman"/>
                <a:cs typeface="Times New Roman"/>
              </a:rPr>
              <a:t>indicates the end </a:t>
            </a:r>
            <a:r>
              <a:rPr sz="1450" spc="-5" dirty="0">
                <a:latin typeface="Times New Roman"/>
                <a:cs typeface="Times New Roman"/>
              </a:rPr>
              <a:t>of </a:t>
            </a:r>
            <a:r>
              <a:rPr sz="1450" spc="-10" dirty="0">
                <a:latin typeface="Times New Roman"/>
                <a:cs typeface="Times New Roman"/>
              </a:rPr>
              <a:t>the</a:t>
            </a:r>
            <a:r>
              <a:rPr sz="1450" spc="35" dirty="0">
                <a:latin typeface="Times New Roman"/>
                <a:cs typeface="Times New Roman"/>
              </a:rPr>
              <a:t> </a:t>
            </a:r>
            <a:r>
              <a:rPr sz="1450" spc="-15" dirty="0">
                <a:latin typeface="Times New Roman"/>
                <a:cs typeface="Times New Roman"/>
              </a:rPr>
              <a:t>HTML.</a:t>
            </a:r>
            <a:endParaRPr sz="1450">
              <a:latin typeface="Times New Roman"/>
              <a:cs typeface="Times New Roman"/>
            </a:endParaRPr>
          </a:p>
          <a:p>
            <a:pPr marL="12700">
              <a:lnSpc>
                <a:spcPts val="1650"/>
              </a:lnSpc>
            </a:pPr>
            <a:r>
              <a:rPr sz="1450" b="1" i="1" spc="-10" dirty="0">
                <a:solidFill>
                  <a:srgbClr val="003366"/>
                </a:solidFill>
                <a:latin typeface="Times New Roman"/>
                <a:cs typeface="Times New Roman"/>
              </a:rPr>
              <a:t>Exercise: </a:t>
            </a:r>
            <a:r>
              <a:rPr sz="1450" b="1" i="1" spc="-15" dirty="0">
                <a:solidFill>
                  <a:srgbClr val="003366"/>
                </a:solidFill>
                <a:latin typeface="Times New Roman"/>
                <a:cs typeface="Times New Roman"/>
              </a:rPr>
              <a:t>Tweaking </a:t>
            </a:r>
            <a:r>
              <a:rPr sz="1450" b="1" i="1" spc="-10" dirty="0">
                <a:solidFill>
                  <a:srgbClr val="003366"/>
                </a:solidFill>
                <a:latin typeface="Times New Roman"/>
                <a:cs typeface="Times New Roman"/>
              </a:rPr>
              <a:t>the</a:t>
            </a:r>
            <a:r>
              <a:rPr sz="1450" b="1" i="1" spc="5" dirty="0">
                <a:solidFill>
                  <a:srgbClr val="003366"/>
                </a:solidFill>
                <a:latin typeface="Times New Roman"/>
                <a:cs typeface="Times New Roman"/>
              </a:rPr>
              <a:t> </a:t>
            </a:r>
            <a:r>
              <a:rPr sz="1450" b="1" i="1" spc="-15" dirty="0">
                <a:solidFill>
                  <a:srgbClr val="003366"/>
                </a:solidFill>
                <a:latin typeface="Times New Roman"/>
                <a:cs typeface="Times New Roman"/>
              </a:rPr>
              <a:t>SELECT</a:t>
            </a:r>
            <a:endParaRPr sz="1450">
              <a:latin typeface="Times New Roman"/>
              <a:cs typeface="Times New Roman"/>
            </a:endParaRPr>
          </a:p>
          <a:p>
            <a:pPr marL="12700">
              <a:lnSpc>
                <a:spcPct val="100000"/>
              </a:lnSpc>
              <a:spcBef>
                <a:spcPts val="640"/>
              </a:spcBef>
            </a:pPr>
            <a:r>
              <a:rPr sz="1450" spc="-10" dirty="0">
                <a:latin typeface="Times New Roman"/>
                <a:cs typeface="Times New Roman"/>
              </a:rPr>
              <a:t>Go back and modify this code so that it </a:t>
            </a:r>
            <a:r>
              <a:rPr sz="1450" spc="-15" dirty="0">
                <a:latin typeface="Times New Roman"/>
                <a:cs typeface="Times New Roman"/>
              </a:rPr>
              <a:t>doesn’t </a:t>
            </a:r>
            <a:r>
              <a:rPr sz="1450" spc="-10" dirty="0">
                <a:latin typeface="Times New Roman"/>
                <a:cs typeface="Times New Roman"/>
              </a:rPr>
              <a:t>select </a:t>
            </a:r>
            <a:r>
              <a:rPr sz="1450" b="1" spc="-10" dirty="0">
                <a:latin typeface="Times New Roman"/>
                <a:cs typeface="Times New Roman"/>
              </a:rPr>
              <a:t>all </a:t>
            </a:r>
            <a:r>
              <a:rPr sz="1450" spc="-10" dirty="0">
                <a:latin typeface="Times New Roman"/>
                <a:cs typeface="Times New Roman"/>
              </a:rPr>
              <a:t>the cars </a:t>
            </a:r>
            <a:r>
              <a:rPr sz="1450" spc="-5" dirty="0">
                <a:latin typeface="Times New Roman"/>
                <a:cs typeface="Times New Roman"/>
              </a:rPr>
              <a:t>but </a:t>
            </a:r>
            <a:r>
              <a:rPr sz="1450" spc="-10" dirty="0">
                <a:latin typeface="Times New Roman"/>
                <a:cs typeface="Times New Roman"/>
              </a:rPr>
              <a:t>rather </a:t>
            </a:r>
            <a:r>
              <a:rPr sz="1450" spc="-5" dirty="0">
                <a:latin typeface="Times New Roman"/>
                <a:cs typeface="Times New Roman"/>
              </a:rPr>
              <a:t>a </a:t>
            </a:r>
            <a:r>
              <a:rPr sz="1450" spc="-10" dirty="0">
                <a:latin typeface="Times New Roman"/>
                <a:cs typeface="Times New Roman"/>
              </a:rPr>
              <a:t>subset</a:t>
            </a:r>
            <a:r>
              <a:rPr sz="1450" spc="195" dirty="0">
                <a:latin typeface="Times New Roman"/>
                <a:cs typeface="Times New Roman"/>
              </a:rPr>
              <a:t> </a:t>
            </a:r>
            <a:r>
              <a:rPr sz="1450" spc="-10" dirty="0">
                <a:latin typeface="Times New Roman"/>
                <a:cs typeface="Times New Roman"/>
              </a:rPr>
              <a:t>that</a:t>
            </a:r>
            <a:endParaRPr sz="1450">
              <a:latin typeface="Times New Roman"/>
              <a:cs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344004"/>
            <a:ext cx="6323965" cy="2275840"/>
          </a:xfrm>
          <a:prstGeom prst="rect">
            <a:avLst/>
          </a:prstGeom>
        </p:spPr>
        <p:txBody>
          <a:bodyPr vert="horz" wrap="square" lIns="0" tIns="88900" rIns="0" bIns="0" rtlCol="0">
            <a:spAutoFit/>
          </a:bodyPr>
          <a:lstStyle/>
          <a:p>
            <a:pPr marL="12700" algn="just">
              <a:lnSpc>
                <a:spcPct val="100000"/>
              </a:lnSpc>
              <a:spcBef>
                <a:spcPts val="700"/>
              </a:spcBef>
            </a:pPr>
            <a:r>
              <a:rPr sz="1450" spc="-10" dirty="0">
                <a:latin typeface="Times New Roman"/>
                <a:cs typeface="Times New Roman"/>
              </a:rPr>
              <a:t>pleases </a:t>
            </a:r>
            <a:r>
              <a:rPr sz="1450" spc="-5" dirty="0">
                <a:latin typeface="Times New Roman"/>
                <a:cs typeface="Times New Roman"/>
              </a:rPr>
              <a:t>you.</a:t>
            </a:r>
            <a:endParaRPr sz="1450">
              <a:latin typeface="Times New Roman"/>
              <a:cs typeface="Times New Roman"/>
            </a:endParaRPr>
          </a:p>
          <a:p>
            <a:pPr marL="12700" algn="just">
              <a:lnSpc>
                <a:spcPct val="100000"/>
              </a:lnSpc>
              <a:spcBef>
                <a:spcPts val="600"/>
              </a:spcBef>
            </a:pPr>
            <a:r>
              <a:rPr sz="1450" b="1" i="1" spc="-10" dirty="0">
                <a:solidFill>
                  <a:srgbClr val="003366"/>
                </a:solidFill>
                <a:latin typeface="Times New Roman"/>
                <a:cs typeface="Times New Roman"/>
              </a:rPr>
              <a:t>Improving the look </a:t>
            </a:r>
            <a:r>
              <a:rPr sz="1450" b="1" i="1" spc="-5" dirty="0">
                <a:solidFill>
                  <a:srgbClr val="003366"/>
                </a:solidFill>
                <a:latin typeface="Times New Roman"/>
                <a:cs typeface="Times New Roman"/>
              </a:rPr>
              <a:t>of </a:t>
            </a:r>
            <a:r>
              <a:rPr sz="1450" b="1" i="1" spc="-10" dirty="0">
                <a:solidFill>
                  <a:srgbClr val="003366"/>
                </a:solidFill>
                <a:latin typeface="Times New Roman"/>
                <a:cs typeface="Times New Roman"/>
              </a:rPr>
              <a:t>the table with</a:t>
            </a:r>
            <a:r>
              <a:rPr sz="1450" b="1" i="1" spc="15" dirty="0">
                <a:solidFill>
                  <a:srgbClr val="003366"/>
                </a:solidFill>
                <a:latin typeface="Times New Roman"/>
                <a:cs typeface="Times New Roman"/>
              </a:rPr>
              <a:t> </a:t>
            </a:r>
            <a:r>
              <a:rPr sz="1450" b="1" i="1" spc="-10" dirty="0">
                <a:solidFill>
                  <a:srgbClr val="003366"/>
                </a:solidFill>
                <a:latin typeface="Times New Roman"/>
                <a:cs typeface="Times New Roman"/>
              </a:rPr>
              <a:t>CSS</a:t>
            </a:r>
            <a:endParaRPr sz="1450">
              <a:latin typeface="Times New Roman"/>
              <a:cs typeface="Times New Roman"/>
            </a:endParaRPr>
          </a:p>
          <a:p>
            <a:pPr marL="12700" marR="80645" algn="just">
              <a:lnSpc>
                <a:spcPts val="1660"/>
              </a:lnSpc>
              <a:spcBef>
                <a:spcPts val="760"/>
              </a:spcBef>
            </a:pPr>
            <a:r>
              <a:rPr sz="1450" spc="-25" dirty="0">
                <a:latin typeface="Times New Roman"/>
                <a:cs typeface="Times New Roman"/>
              </a:rPr>
              <a:t>Here’s </a:t>
            </a:r>
            <a:r>
              <a:rPr sz="1450" spc="-10" dirty="0">
                <a:latin typeface="Times New Roman"/>
                <a:cs typeface="Times New Roman"/>
              </a:rPr>
              <a:t>the CSS that improves the look </a:t>
            </a:r>
            <a:r>
              <a:rPr sz="1450" spc="-5" dirty="0">
                <a:latin typeface="Times New Roman"/>
                <a:cs typeface="Times New Roman"/>
              </a:rPr>
              <a:t>of </a:t>
            </a:r>
            <a:r>
              <a:rPr sz="1450" spc="-10" dirty="0">
                <a:latin typeface="Times New Roman"/>
                <a:cs typeface="Times New Roman"/>
              </a:rPr>
              <a:t>the form. This style information is added to  the &lt;head&gt; section </a:t>
            </a:r>
            <a:r>
              <a:rPr sz="1450" spc="-5" dirty="0">
                <a:latin typeface="Times New Roman"/>
                <a:cs typeface="Times New Roman"/>
              </a:rPr>
              <a:t>of </a:t>
            </a:r>
            <a:r>
              <a:rPr sz="1450" spc="-10" dirty="0">
                <a:latin typeface="Times New Roman"/>
                <a:cs typeface="Times New Roman"/>
              </a:rPr>
              <a:t>the page, </a:t>
            </a:r>
            <a:r>
              <a:rPr sz="1450" spc="-5" dirty="0">
                <a:latin typeface="Times New Roman"/>
                <a:cs typeface="Times New Roman"/>
              </a:rPr>
              <a:t>but </a:t>
            </a:r>
            <a:r>
              <a:rPr sz="1450" spc="-10" dirty="0">
                <a:latin typeface="Times New Roman"/>
                <a:cs typeface="Times New Roman"/>
              </a:rPr>
              <a:t>often people </a:t>
            </a:r>
            <a:r>
              <a:rPr sz="1450" spc="-5" dirty="0">
                <a:latin typeface="Times New Roman"/>
                <a:cs typeface="Times New Roman"/>
              </a:rPr>
              <a:t>put </a:t>
            </a:r>
            <a:r>
              <a:rPr sz="1450" spc="-10" dirty="0">
                <a:latin typeface="Times New Roman"/>
                <a:cs typeface="Times New Roman"/>
              </a:rPr>
              <a:t>styles into </a:t>
            </a:r>
            <a:r>
              <a:rPr sz="1450" spc="-5" dirty="0">
                <a:latin typeface="Times New Roman"/>
                <a:cs typeface="Times New Roman"/>
              </a:rPr>
              <a:t>a </a:t>
            </a:r>
            <a:r>
              <a:rPr sz="1450" spc="-10" dirty="0">
                <a:latin typeface="Times New Roman"/>
                <a:cs typeface="Times New Roman"/>
              </a:rPr>
              <a:t>separate style sheet  too. See the file </a:t>
            </a:r>
            <a:r>
              <a:rPr sz="1450" b="1" spc="-10" dirty="0">
                <a:latin typeface="Times New Roman"/>
                <a:cs typeface="Times New Roman"/>
              </a:rPr>
              <a:t>viewcarswithstyle.php </a:t>
            </a:r>
            <a:r>
              <a:rPr sz="1450" spc="-10" dirty="0">
                <a:latin typeface="Times New Roman"/>
                <a:cs typeface="Times New Roman"/>
              </a:rPr>
              <a:t>to see the form in</a:t>
            </a:r>
            <a:r>
              <a:rPr sz="1450" spc="50" dirty="0">
                <a:latin typeface="Times New Roman"/>
                <a:cs typeface="Times New Roman"/>
              </a:rPr>
              <a:t> </a:t>
            </a:r>
            <a:r>
              <a:rPr sz="1450" spc="-10" dirty="0">
                <a:latin typeface="Times New Roman"/>
                <a:cs typeface="Times New Roman"/>
              </a:rPr>
              <a:t>action.</a:t>
            </a:r>
            <a:endParaRPr sz="1450">
              <a:latin typeface="Times New Roman"/>
              <a:cs typeface="Times New Roman"/>
            </a:endParaRPr>
          </a:p>
          <a:p>
            <a:pPr marL="12700" marR="5080">
              <a:lnSpc>
                <a:spcPts val="1660"/>
              </a:lnSpc>
              <a:spcBef>
                <a:spcPts val="710"/>
              </a:spcBef>
            </a:pPr>
            <a:r>
              <a:rPr sz="1450" spc="-10" dirty="0">
                <a:latin typeface="Times New Roman"/>
                <a:cs typeface="Times New Roman"/>
              </a:rPr>
              <a:t>Explaining how CSS works is beyond the scope </a:t>
            </a:r>
            <a:r>
              <a:rPr sz="1450" spc="-5" dirty="0">
                <a:latin typeface="Times New Roman"/>
                <a:cs typeface="Times New Roman"/>
              </a:rPr>
              <a:t>of </a:t>
            </a:r>
            <a:r>
              <a:rPr sz="1450" spc="-10" dirty="0">
                <a:latin typeface="Times New Roman"/>
                <a:cs typeface="Times New Roman"/>
              </a:rPr>
              <a:t>this </a:t>
            </a:r>
            <a:r>
              <a:rPr sz="1450" spc="-5" dirty="0">
                <a:latin typeface="Times New Roman"/>
                <a:cs typeface="Times New Roman"/>
              </a:rPr>
              <a:t>book, </a:t>
            </a:r>
            <a:r>
              <a:rPr sz="1450" spc="-10" dirty="0">
                <a:latin typeface="Times New Roman"/>
                <a:cs typeface="Times New Roman"/>
              </a:rPr>
              <a:t>and </a:t>
            </a:r>
            <a:r>
              <a:rPr sz="1450" spc="-5" dirty="0">
                <a:latin typeface="Times New Roman"/>
                <a:cs typeface="Times New Roman"/>
              </a:rPr>
              <a:t>a </a:t>
            </a:r>
            <a:r>
              <a:rPr sz="1450" spc="-10" dirty="0">
                <a:latin typeface="Times New Roman"/>
                <a:cs typeface="Times New Roman"/>
              </a:rPr>
              <a:t>topic in itself. But  the important thing is to see how easily we were able to change the look </a:t>
            </a:r>
            <a:r>
              <a:rPr sz="1450" spc="-5" dirty="0">
                <a:latin typeface="Times New Roman"/>
                <a:cs typeface="Times New Roman"/>
              </a:rPr>
              <a:t>of </a:t>
            </a:r>
            <a:r>
              <a:rPr sz="1450" spc="-10" dirty="0">
                <a:latin typeface="Times New Roman"/>
                <a:cs typeface="Times New Roman"/>
              </a:rPr>
              <a:t>the </a:t>
            </a:r>
            <a:r>
              <a:rPr sz="1450" spc="-15" dirty="0">
                <a:latin typeface="Times New Roman"/>
                <a:cs typeface="Times New Roman"/>
              </a:rPr>
              <a:t>HTML  </a:t>
            </a:r>
            <a:r>
              <a:rPr sz="1450" spc="-10" dirty="0">
                <a:latin typeface="Times New Roman"/>
                <a:cs typeface="Times New Roman"/>
              </a:rPr>
              <a:t>table using </a:t>
            </a:r>
            <a:r>
              <a:rPr sz="1450" spc="-5" dirty="0">
                <a:latin typeface="Times New Roman"/>
                <a:cs typeface="Times New Roman"/>
              </a:rPr>
              <a:t>a </a:t>
            </a:r>
            <a:r>
              <a:rPr sz="1450" spc="-10" dirty="0">
                <a:latin typeface="Times New Roman"/>
                <a:cs typeface="Times New Roman"/>
              </a:rPr>
              <a:t>little style information. </a:t>
            </a:r>
            <a:r>
              <a:rPr sz="1450" spc="-35" dirty="0">
                <a:latin typeface="Times New Roman"/>
                <a:cs typeface="Times New Roman"/>
              </a:rPr>
              <a:t>Take </a:t>
            </a:r>
            <a:r>
              <a:rPr sz="1450" spc="-5" dirty="0">
                <a:latin typeface="Times New Roman"/>
                <a:cs typeface="Times New Roman"/>
              </a:rPr>
              <a:t>a </a:t>
            </a:r>
            <a:r>
              <a:rPr sz="1450" spc="-10" dirty="0">
                <a:latin typeface="Times New Roman"/>
                <a:cs typeface="Times New Roman"/>
              </a:rPr>
              <a:t>look at the complete style sheet here, and  I’ll explain it</a:t>
            </a:r>
            <a:r>
              <a:rPr sz="1450" dirty="0">
                <a:latin typeface="Times New Roman"/>
                <a:cs typeface="Times New Roman"/>
              </a:rPr>
              <a:t> </a:t>
            </a:r>
            <a:r>
              <a:rPr sz="1450" spc="-10" dirty="0">
                <a:latin typeface="Times New Roman"/>
                <a:cs typeface="Times New Roman"/>
              </a:rPr>
              <a:t>next.</a:t>
            </a:r>
            <a:endParaRPr sz="1450">
              <a:latin typeface="Times New Roman"/>
              <a:cs typeface="Times New Roman"/>
            </a:endParaRPr>
          </a:p>
        </p:txBody>
      </p:sp>
      <p:sp>
        <p:nvSpPr>
          <p:cNvPr id="3" name="object 3"/>
          <p:cNvSpPr/>
          <p:nvPr/>
        </p:nvSpPr>
        <p:spPr>
          <a:xfrm>
            <a:off x="1462724" y="2707296"/>
            <a:ext cx="4634552" cy="30822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62724" y="5862760"/>
            <a:ext cx="4634552" cy="329265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62724" y="448167"/>
            <a:ext cx="4634552" cy="254266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2724" y="3064001"/>
            <a:ext cx="4634552" cy="2268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5621403"/>
            <a:ext cx="1167765" cy="245110"/>
          </a:xfrm>
          <a:prstGeom prst="rect">
            <a:avLst/>
          </a:prstGeom>
        </p:spPr>
        <p:txBody>
          <a:bodyPr vert="horz" wrap="square" lIns="0" tIns="11430" rIns="0" bIns="0" rtlCol="0">
            <a:spAutoFit/>
          </a:bodyPr>
          <a:lstStyle/>
          <a:p>
            <a:pPr marL="12700">
              <a:lnSpc>
                <a:spcPct val="100000"/>
              </a:lnSpc>
              <a:spcBef>
                <a:spcPts val="90"/>
              </a:spcBef>
            </a:pPr>
            <a:r>
              <a:rPr sz="1450" b="1" i="1" spc="-10" dirty="0">
                <a:solidFill>
                  <a:srgbClr val="003366"/>
                </a:solidFill>
                <a:latin typeface="Times New Roman"/>
                <a:cs typeface="Times New Roman"/>
              </a:rPr>
              <a:t>CSS</a:t>
            </a:r>
            <a:r>
              <a:rPr sz="1450" b="1" i="1" spc="-65" dirty="0">
                <a:solidFill>
                  <a:srgbClr val="003366"/>
                </a:solidFill>
                <a:latin typeface="Times New Roman"/>
                <a:cs typeface="Times New Roman"/>
              </a:rPr>
              <a:t> </a:t>
            </a:r>
            <a:r>
              <a:rPr sz="1450" b="1" i="1" spc="-10" dirty="0">
                <a:solidFill>
                  <a:srgbClr val="003366"/>
                </a:solidFill>
                <a:latin typeface="Times New Roman"/>
                <a:cs typeface="Times New Roman"/>
              </a:rPr>
              <a:t>Explained</a:t>
            </a:r>
            <a:endParaRPr sz="1450">
              <a:latin typeface="Times New Roman"/>
              <a:cs typeface="Times New Roman"/>
            </a:endParaRPr>
          </a:p>
        </p:txBody>
      </p:sp>
      <p:sp>
        <p:nvSpPr>
          <p:cNvPr id="5" name="object 5"/>
          <p:cNvSpPr/>
          <p:nvPr/>
        </p:nvSpPr>
        <p:spPr>
          <a:xfrm>
            <a:off x="630881" y="5954223"/>
            <a:ext cx="3939826" cy="411582"/>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6426275"/>
            <a:ext cx="643382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1 </a:t>
            </a:r>
            <a:r>
              <a:rPr sz="1450" spc="-10" dirty="0">
                <a:latin typeface="Times New Roman"/>
                <a:cs typeface="Times New Roman"/>
              </a:rPr>
              <a:t>opens the &lt;style&gt; tag, telling the browser that what follows is </a:t>
            </a:r>
            <a:r>
              <a:rPr sz="1450" spc="-5" dirty="0">
                <a:latin typeface="Times New Roman"/>
                <a:cs typeface="Times New Roman"/>
              </a:rPr>
              <a:t>a </a:t>
            </a:r>
            <a:r>
              <a:rPr sz="1450" spc="-10" dirty="0">
                <a:latin typeface="Times New Roman"/>
                <a:cs typeface="Times New Roman"/>
              </a:rPr>
              <a:t>style sheet. Line  2 is </a:t>
            </a:r>
            <a:r>
              <a:rPr sz="1450" spc="-5" dirty="0">
                <a:latin typeface="Times New Roman"/>
                <a:cs typeface="Times New Roman"/>
              </a:rPr>
              <a:t>a</a:t>
            </a:r>
            <a:r>
              <a:rPr sz="1450" dirty="0">
                <a:latin typeface="Times New Roman"/>
                <a:cs typeface="Times New Roman"/>
              </a:rPr>
              <a:t> </a:t>
            </a:r>
            <a:r>
              <a:rPr sz="1450" spc="-10" dirty="0">
                <a:latin typeface="Times New Roman"/>
                <a:cs typeface="Times New Roman"/>
              </a:rPr>
              <a:t>comment.</a:t>
            </a:r>
            <a:endParaRPr sz="1450">
              <a:latin typeface="Times New Roman"/>
              <a:cs typeface="Times New Roman"/>
            </a:endParaRPr>
          </a:p>
        </p:txBody>
      </p:sp>
      <p:sp>
        <p:nvSpPr>
          <p:cNvPr id="7" name="object 7"/>
          <p:cNvSpPr/>
          <p:nvPr/>
        </p:nvSpPr>
        <p:spPr>
          <a:xfrm>
            <a:off x="630881" y="6969459"/>
            <a:ext cx="5292714" cy="1673768"/>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8941501"/>
            <a:ext cx="6312535" cy="108648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Line 3 says to select an item on the page with the id </a:t>
            </a:r>
            <a:r>
              <a:rPr sz="1450" spc="-5" dirty="0">
                <a:latin typeface="Times New Roman"/>
                <a:cs typeface="Times New Roman"/>
              </a:rPr>
              <a:t>of </a:t>
            </a:r>
            <a:r>
              <a:rPr sz="1450" spc="-10" dirty="0">
                <a:latin typeface="Times New Roman"/>
                <a:cs typeface="Times New Roman"/>
              </a:rPr>
              <a:t>Grid. The # symbol is the  selector to select something defined using an id, and what follows is the name </a:t>
            </a:r>
            <a:r>
              <a:rPr sz="1450" spc="-5" dirty="0">
                <a:latin typeface="Times New Roman"/>
                <a:cs typeface="Times New Roman"/>
              </a:rPr>
              <a:t>of </a:t>
            </a:r>
            <a:r>
              <a:rPr sz="1450" spc="-10" dirty="0">
                <a:latin typeface="Times New Roman"/>
                <a:cs typeface="Times New Roman"/>
              </a:rPr>
              <a:t>the  specific thing you want to select. See line 23 </a:t>
            </a:r>
            <a:r>
              <a:rPr sz="1450" spc="-5" dirty="0">
                <a:latin typeface="Times New Roman"/>
                <a:cs typeface="Times New Roman"/>
              </a:rPr>
              <a:t>of </a:t>
            </a:r>
            <a:r>
              <a:rPr sz="1450" spc="-10" dirty="0">
                <a:latin typeface="Times New Roman"/>
                <a:cs typeface="Times New Roman"/>
              </a:rPr>
              <a:t>the previous PHP script, which set the  id </a:t>
            </a:r>
            <a:r>
              <a:rPr sz="1450" spc="-5" dirty="0">
                <a:latin typeface="Times New Roman"/>
                <a:cs typeface="Times New Roman"/>
              </a:rPr>
              <a:t>of our </a:t>
            </a:r>
            <a:r>
              <a:rPr sz="1450" spc="-10" dirty="0">
                <a:latin typeface="Times New Roman"/>
                <a:cs typeface="Times New Roman"/>
              </a:rPr>
              <a:t>table to ‘grid’ with the line </a:t>
            </a:r>
            <a:r>
              <a:rPr sz="1450" b="1" spc="-10" dirty="0">
                <a:latin typeface="Times New Roman"/>
                <a:cs typeface="Times New Roman"/>
              </a:rPr>
              <a:t>echo “&lt;table id=‘Grid’ style=‘width: 80%’&gt;;  </a:t>
            </a:r>
            <a:r>
              <a:rPr sz="1450" spc="-10" dirty="0">
                <a:latin typeface="Times New Roman"/>
                <a:cs typeface="Times New Roman"/>
              </a:rPr>
              <a:t>Since we have </a:t>
            </a:r>
            <a:r>
              <a:rPr sz="1450" spc="-5" dirty="0">
                <a:latin typeface="Times New Roman"/>
                <a:cs typeface="Times New Roman"/>
              </a:rPr>
              <a:t>a </a:t>
            </a:r>
            <a:r>
              <a:rPr sz="1450" spc="-10" dirty="0">
                <a:latin typeface="Times New Roman"/>
                <a:cs typeface="Times New Roman"/>
              </a:rPr>
              <a:t>table with an id=‘Grid’, this style will</a:t>
            </a:r>
            <a:r>
              <a:rPr sz="1450" spc="45" dirty="0">
                <a:latin typeface="Times New Roman"/>
                <a:cs typeface="Times New Roman"/>
              </a:rPr>
              <a:t> </a:t>
            </a:r>
            <a:r>
              <a:rPr sz="1450" spc="-25" dirty="0">
                <a:latin typeface="Times New Roman"/>
                <a:cs typeface="Times New Roman"/>
              </a:rPr>
              <a:t>apply.</a:t>
            </a:r>
            <a:endParaRPr sz="1450">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331585"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Everything that follows between the </a:t>
            </a:r>
            <a:r>
              <a:rPr sz="1450" spc="-5" dirty="0">
                <a:latin typeface="Times New Roman"/>
                <a:cs typeface="Times New Roman"/>
              </a:rPr>
              <a:t>{ </a:t>
            </a:r>
            <a:r>
              <a:rPr sz="1450" spc="-10" dirty="0">
                <a:latin typeface="Times New Roman"/>
                <a:cs typeface="Times New Roman"/>
              </a:rPr>
              <a:t>and the </a:t>
            </a:r>
            <a:r>
              <a:rPr sz="1450" spc="-5" dirty="0">
                <a:latin typeface="Times New Roman"/>
                <a:cs typeface="Times New Roman"/>
              </a:rPr>
              <a:t>} </a:t>
            </a:r>
            <a:r>
              <a:rPr sz="1450" spc="-10" dirty="0">
                <a:latin typeface="Times New Roman"/>
                <a:cs typeface="Times New Roman"/>
              </a:rPr>
              <a:t>symbols define the style for that item.  </a:t>
            </a:r>
            <a:r>
              <a:rPr sz="1450" spc="-70" dirty="0">
                <a:latin typeface="Times New Roman"/>
                <a:cs typeface="Times New Roman"/>
              </a:rPr>
              <a:t>We </a:t>
            </a:r>
            <a:r>
              <a:rPr sz="1450" spc="-10" dirty="0">
                <a:latin typeface="Times New Roman"/>
                <a:cs typeface="Times New Roman"/>
              </a:rPr>
              <a:t>pick font, </a:t>
            </a:r>
            <a:r>
              <a:rPr sz="1450" spc="-15" dirty="0">
                <a:latin typeface="Times New Roman"/>
                <a:cs typeface="Times New Roman"/>
              </a:rPr>
              <a:t>border, margin,</a:t>
            </a:r>
            <a:r>
              <a:rPr sz="1450" spc="75" dirty="0">
                <a:latin typeface="Times New Roman"/>
                <a:cs typeface="Times New Roman"/>
              </a:rPr>
              <a:t> </a:t>
            </a:r>
            <a:r>
              <a:rPr sz="1450" spc="-10" dirty="0">
                <a:latin typeface="Times New Roman"/>
                <a:cs typeface="Times New Roman"/>
              </a:rPr>
              <a:t>etc.</a:t>
            </a:r>
            <a:endParaRPr sz="1450">
              <a:latin typeface="Times New Roman"/>
              <a:cs typeface="Times New Roman"/>
            </a:endParaRPr>
          </a:p>
        </p:txBody>
      </p:sp>
      <p:sp>
        <p:nvSpPr>
          <p:cNvPr id="3" name="object 3"/>
          <p:cNvSpPr/>
          <p:nvPr/>
        </p:nvSpPr>
        <p:spPr>
          <a:xfrm>
            <a:off x="630881" y="960358"/>
            <a:ext cx="2989149" cy="129877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2319599"/>
            <a:ext cx="6318250" cy="1388745"/>
          </a:xfrm>
          <a:prstGeom prst="rect">
            <a:avLst/>
          </a:prstGeom>
        </p:spPr>
        <p:txBody>
          <a:bodyPr vert="horz" wrap="square" lIns="0" tIns="26670" rIns="0" bIns="0" rtlCol="0">
            <a:spAutoFit/>
          </a:bodyPr>
          <a:lstStyle/>
          <a:p>
            <a:pPr marL="12700" marR="309245">
              <a:lnSpc>
                <a:spcPts val="1660"/>
              </a:lnSpc>
              <a:spcBef>
                <a:spcPts val="210"/>
              </a:spcBef>
            </a:pPr>
            <a:r>
              <a:rPr sz="1450" spc="-10" dirty="0">
                <a:latin typeface="Times New Roman"/>
                <a:cs typeface="Times New Roman"/>
              </a:rPr>
              <a:t>Line </a:t>
            </a:r>
            <a:r>
              <a:rPr sz="1450" spc="-35" dirty="0">
                <a:latin typeface="Times New Roman"/>
                <a:cs typeface="Times New Roman"/>
              </a:rPr>
              <a:t>11 </a:t>
            </a:r>
            <a:r>
              <a:rPr sz="1450" spc="-10" dirty="0">
                <a:latin typeface="Times New Roman"/>
                <a:cs typeface="Times New Roman"/>
              </a:rPr>
              <a:t>specifies that the following lines only apply to &lt;td&gt; and &lt;th&gt; tags, if they  appear within an item with an ID </a:t>
            </a:r>
            <a:r>
              <a:rPr sz="1450" spc="-5" dirty="0">
                <a:latin typeface="Times New Roman"/>
                <a:cs typeface="Times New Roman"/>
              </a:rPr>
              <a:t>of</a:t>
            </a:r>
            <a:r>
              <a:rPr sz="1450" spc="25" dirty="0">
                <a:latin typeface="Times New Roman"/>
                <a:cs typeface="Times New Roman"/>
              </a:rPr>
              <a:t> </a:t>
            </a:r>
            <a:r>
              <a:rPr sz="1450" spc="-10" dirty="0">
                <a:latin typeface="Times New Roman"/>
                <a:cs typeface="Times New Roman"/>
              </a:rPr>
              <a:t>‘Grid’.</a:t>
            </a:r>
            <a:endParaRPr sz="1450">
              <a:latin typeface="Times New Roman"/>
              <a:cs typeface="Times New Roman"/>
            </a:endParaRPr>
          </a:p>
          <a:p>
            <a:pPr marL="12700" marR="5080">
              <a:lnSpc>
                <a:spcPts val="1660"/>
              </a:lnSpc>
              <a:spcBef>
                <a:spcPts val="715"/>
              </a:spcBef>
            </a:pPr>
            <a:r>
              <a:rPr sz="1450" spc="-10" dirty="0">
                <a:latin typeface="Times New Roman"/>
                <a:cs typeface="Times New Roman"/>
              </a:rPr>
              <a:t>Each line that follows gets more specific about how an item should </a:t>
            </a:r>
            <a:r>
              <a:rPr sz="1450" spc="-5" dirty="0">
                <a:latin typeface="Times New Roman"/>
                <a:cs typeface="Times New Roman"/>
              </a:rPr>
              <a:t>be </a:t>
            </a:r>
            <a:r>
              <a:rPr sz="1450" spc="-10" dirty="0">
                <a:latin typeface="Times New Roman"/>
                <a:cs typeface="Times New Roman"/>
              </a:rPr>
              <a:t>formatted. A  specific selector overwrites </a:t>
            </a:r>
            <a:r>
              <a:rPr sz="1450" spc="-5" dirty="0">
                <a:latin typeface="Times New Roman"/>
                <a:cs typeface="Times New Roman"/>
              </a:rPr>
              <a:t>a </a:t>
            </a:r>
            <a:r>
              <a:rPr sz="1450" spc="-10" dirty="0">
                <a:latin typeface="Times New Roman"/>
                <a:cs typeface="Times New Roman"/>
              </a:rPr>
              <a:t>general one. So we started </a:t>
            </a:r>
            <a:r>
              <a:rPr sz="1450" spc="-15" dirty="0">
                <a:latin typeface="Times New Roman"/>
                <a:cs typeface="Times New Roman"/>
              </a:rPr>
              <a:t>off </a:t>
            </a:r>
            <a:r>
              <a:rPr sz="1450" spc="-10" dirty="0">
                <a:latin typeface="Times New Roman"/>
                <a:cs typeface="Times New Roman"/>
              </a:rPr>
              <a:t>specifying default  formatting for Grid, </a:t>
            </a:r>
            <a:r>
              <a:rPr sz="1450" spc="-5" dirty="0">
                <a:latin typeface="Times New Roman"/>
                <a:cs typeface="Times New Roman"/>
              </a:rPr>
              <a:t>but </a:t>
            </a:r>
            <a:r>
              <a:rPr sz="1450" spc="-10" dirty="0">
                <a:latin typeface="Times New Roman"/>
                <a:cs typeface="Times New Roman"/>
              </a:rPr>
              <a:t>later we modified specific elements </a:t>
            </a:r>
            <a:r>
              <a:rPr sz="1450" spc="-5" dirty="0">
                <a:latin typeface="Times New Roman"/>
                <a:cs typeface="Times New Roman"/>
              </a:rPr>
              <a:t>of </a:t>
            </a:r>
            <a:r>
              <a:rPr sz="1450" spc="-10" dirty="0">
                <a:latin typeface="Times New Roman"/>
                <a:cs typeface="Times New Roman"/>
              </a:rPr>
              <a:t>the grid item. The next  bit is how we color alternate rows</a:t>
            </a:r>
            <a:r>
              <a:rPr sz="1450" spc="20" dirty="0">
                <a:latin typeface="Times New Roman"/>
                <a:cs typeface="Times New Roman"/>
              </a:rPr>
              <a:t> </a:t>
            </a:r>
            <a:r>
              <a:rPr sz="1450" spc="-10" dirty="0">
                <a:latin typeface="Times New Roman"/>
                <a:cs typeface="Times New Roman"/>
              </a:rPr>
              <a:t>differently:</a:t>
            </a:r>
            <a:endParaRPr sz="1450">
              <a:latin typeface="Times New Roman"/>
              <a:cs typeface="Times New Roman"/>
            </a:endParaRPr>
          </a:p>
        </p:txBody>
      </p:sp>
      <p:sp>
        <p:nvSpPr>
          <p:cNvPr id="5" name="object 5"/>
          <p:cNvSpPr/>
          <p:nvPr/>
        </p:nvSpPr>
        <p:spPr>
          <a:xfrm>
            <a:off x="630881" y="3795703"/>
            <a:ext cx="3025713" cy="107011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18181" y="4926286"/>
            <a:ext cx="6370320" cy="2924810"/>
          </a:xfrm>
          <a:prstGeom prst="rect">
            <a:avLst/>
          </a:prstGeom>
        </p:spPr>
        <p:txBody>
          <a:bodyPr vert="horz" wrap="square" lIns="0" tIns="26670" rIns="0" bIns="0" rtlCol="0">
            <a:spAutoFit/>
          </a:bodyPr>
          <a:lstStyle/>
          <a:p>
            <a:pPr marL="12700" marR="5080" algn="just">
              <a:lnSpc>
                <a:spcPts val="1660"/>
              </a:lnSpc>
              <a:spcBef>
                <a:spcPts val="210"/>
              </a:spcBef>
            </a:pPr>
            <a:r>
              <a:rPr sz="1450" b="1" spc="-10" dirty="0">
                <a:latin typeface="Times New Roman"/>
                <a:cs typeface="Times New Roman"/>
              </a:rPr>
              <a:t>Line 27 </a:t>
            </a:r>
            <a:r>
              <a:rPr sz="1450" spc="-10" dirty="0">
                <a:latin typeface="Times New Roman"/>
                <a:cs typeface="Times New Roman"/>
              </a:rPr>
              <a:t>says to selects </a:t>
            </a:r>
            <a:r>
              <a:rPr sz="1450" spc="-5" dirty="0">
                <a:latin typeface="Times New Roman"/>
                <a:cs typeface="Times New Roman"/>
              </a:rPr>
              <a:t>a </a:t>
            </a:r>
            <a:r>
              <a:rPr sz="1450" spc="-10" dirty="0">
                <a:latin typeface="Times New Roman"/>
                <a:cs typeface="Times New Roman"/>
              </a:rPr>
              <a:t>&lt;td&gt; tag, within </a:t>
            </a:r>
            <a:r>
              <a:rPr sz="1450" spc="-5" dirty="0">
                <a:latin typeface="Times New Roman"/>
                <a:cs typeface="Times New Roman"/>
              </a:rPr>
              <a:t>a </a:t>
            </a:r>
            <a:r>
              <a:rPr sz="1450" spc="-10" dirty="0">
                <a:latin typeface="Times New Roman"/>
                <a:cs typeface="Times New Roman"/>
              </a:rPr>
              <a:t>table row &lt;tr&gt; if it is </a:t>
            </a:r>
            <a:r>
              <a:rPr sz="1450" spc="-5" dirty="0">
                <a:latin typeface="Times New Roman"/>
                <a:cs typeface="Times New Roman"/>
              </a:rPr>
              <a:t>a </a:t>
            </a:r>
            <a:r>
              <a:rPr sz="1450" spc="-10" dirty="0">
                <a:latin typeface="Times New Roman"/>
                <a:cs typeface="Times New Roman"/>
              </a:rPr>
              <a:t>member </a:t>
            </a:r>
            <a:r>
              <a:rPr sz="1450" spc="-5" dirty="0">
                <a:latin typeface="Times New Roman"/>
                <a:cs typeface="Times New Roman"/>
              </a:rPr>
              <a:t>of </a:t>
            </a:r>
            <a:r>
              <a:rPr sz="1450" spc="-10" dirty="0">
                <a:latin typeface="Times New Roman"/>
                <a:cs typeface="Times New Roman"/>
              </a:rPr>
              <a:t>the class  </a:t>
            </a:r>
            <a:r>
              <a:rPr sz="1450" spc="-5" dirty="0">
                <a:latin typeface="Times New Roman"/>
                <a:cs typeface="Times New Roman"/>
              </a:rPr>
              <a:t>odd. </a:t>
            </a:r>
            <a:r>
              <a:rPr sz="1450" spc="-10" dirty="0">
                <a:latin typeface="Times New Roman"/>
                <a:cs typeface="Times New Roman"/>
              </a:rPr>
              <a:t>Look at the </a:t>
            </a:r>
            <a:r>
              <a:rPr sz="1450" spc="-15" dirty="0">
                <a:latin typeface="Times New Roman"/>
                <a:cs typeface="Times New Roman"/>
              </a:rPr>
              <a:t>HTML </a:t>
            </a:r>
            <a:r>
              <a:rPr sz="1450" spc="-10" dirty="0">
                <a:latin typeface="Times New Roman"/>
                <a:cs typeface="Times New Roman"/>
              </a:rPr>
              <a:t>that is output by the script. </a:t>
            </a:r>
            <a:r>
              <a:rPr sz="1450" spc="-35" dirty="0">
                <a:latin typeface="Times New Roman"/>
                <a:cs typeface="Times New Roman"/>
              </a:rPr>
              <a:t>You’ll </a:t>
            </a:r>
            <a:r>
              <a:rPr sz="1450" spc="-10" dirty="0">
                <a:latin typeface="Times New Roman"/>
                <a:cs typeface="Times New Roman"/>
              </a:rPr>
              <a:t>see </a:t>
            </a:r>
            <a:r>
              <a:rPr sz="1450" spc="-5" dirty="0">
                <a:latin typeface="Times New Roman"/>
                <a:cs typeface="Times New Roman"/>
              </a:rPr>
              <a:t>a </a:t>
            </a:r>
            <a:r>
              <a:rPr sz="1450" spc="-10" dirty="0">
                <a:latin typeface="Times New Roman"/>
                <a:cs typeface="Times New Roman"/>
              </a:rPr>
              <a:t>table row for the table  defined like this: &lt;tr class=‘odd’&gt; </a:t>
            </a:r>
            <a:r>
              <a:rPr sz="1450" spc="-5" dirty="0">
                <a:latin typeface="Times New Roman"/>
                <a:cs typeface="Times New Roman"/>
              </a:rPr>
              <a:t>or </a:t>
            </a:r>
            <a:r>
              <a:rPr sz="1450" spc="-10" dirty="0">
                <a:latin typeface="Times New Roman"/>
                <a:cs typeface="Times New Roman"/>
              </a:rPr>
              <a:t>&lt;tr</a:t>
            </a:r>
            <a:r>
              <a:rPr sz="1450" spc="20" dirty="0">
                <a:latin typeface="Times New Roman"/>
                <a:cs typeface="Times New Roman"/>
              </a:rPr>
              <a:t> </a:t>
            </a:r>
            <a:r>
              <a:rPr sz="1450" spc="-10" dirty="0">
                <a:latin typeface="Times New Roman"/>
                <a:cs typeface="Times New Roman"/>
              </a:rPr>
              <a:t>class=‘even’&gt;.</a:t>
            </a:r>
            <a:endParaRPr sz="1450">
              <a:latin typeface="Times New Roman"/>
              <a:cs typeface="Times New Roman"/>
            </a:endParaRPr>
          </a:p>
          <a:p>
            <a:pPr marL="12700" marR="5715">
              <a:lnSpc>
                <a:spcPts val="1660"/>
              </a:lnSpc>
              <a:spcBef>
                <a:spcPts val="710"/>
              </a:spcBef>
            </a:pPr>
            <a:r>
              <a:rPr sz="1450" spc="-10" dirty="0">
                <a:latin typeface="Times New Roman"/>
                <a:cs typeface="Times New Roman"/>
              </a:rPr>
              <a:t>There is another selector for the table headers. It does make sense if you look at it long  enough. The # symbol in CSS is </a:t>
            </a:r>
            <a:r>
              <a:rPr sz="1450" spc="-5" dirty="0">
                <a:latin typeface="Times New Roman"/>
                <a:cs typeface="Times New Roman"/>
              </a:rPr>
              <a:t>a </a:t>
            </a:r>
            <a:r>
              <a:rPr sz="1450" spc="-20" dirty="0">
                <a:latin typeface="Times New Roman"/>
                <a:cs typeface="Times New Roman"/>
              </a:rPr>
              <a:t>selector. </a:t>
            </a:r>
            <a:r>
              <a:rPr sz="1450" spc="-10" dirty="0">
                <a:latin typeface="Times New Roman"/>
                <a:cs typeface="Times New Roman"/>
              </a:rPr>
              <a:t>OK, </a:t>
            </a:r>
            <a:r>
              <a:rPr sz="1450" spc="-25" dirty="0">
                <a:latin typeface="Times New Roman"/>
                <a:cs typeface="Times New Roman"/>
              </a:rPr>
              <a:t>that’s </a:t>
            </a:r>
            <a:r>
              <a:rPr sz="1450" spc="-10" dirty="0">
                <a:latin typeface="Times New Roman"/>
                <a:cs typeface="Times New Roman"/>
              </a:rPr>
              <a:t>it for </a:t>
            </a:r>
            <a:r>
              <a:rPr sz="1450" spc="-30" dirty="0">
                <a:latin typeface="Times New Roman"/>
                <a:cs typeface="Times New Roman"/>
              </a:rPr>
              <a:t>now. </a:t>
            </a:r>
            <a:r>
              <a:rPr sz="1450" spc="-10" dirty="0">
                <a:latin typeface="Times New Roman"/>
                <a:cs typeface="Times New Roman"/>
              </a:rPr>
              <a:t>Maybe someday I’ll  do </a:t>
            </a:r>
            <a:r>
              <a:rPr sz="1450" spc="-5" dirty="0">
                <a:latin typeface="Times New Roman"/>
                <a:cs typeface="Times New Roman"/>
              </a:rPr>
              <a:t>a </a:t>
            </a:r>
            <a:r>
              <a:rPr sz="1450" spc="-10" dirty="0">
                <a:latin typeface="Times New Roman"/>
                <a:cs typeface="Times New Roman"/>
              </a:rPr>
              <a:t>“Joy </a:t>
            </a:r>
            <a:r>
              <a:rPr sz="1450" spc="-5" dirty="0">
                <a:latin typeface="Times New Roman"/>
                <a:cs typeface="Times New Roman"/>
              </a:rPr>
              <a:t>of </a:t>
            </a:r>
            <a:r>
              <a:rPr sz="1450" spc="-10" dirty="0">
                <a:latin typeface="Times New Roman"/>
                <a:cs typeface="Times New Roman"/>
              </a:rPr>
              <a:t>CSS” </a:t>
            </a:r>
            <a:r>
              <a:rPr sz="1450" spc="-5" dirty="0">
                <a:latin typeface="Times New Roman"/>
                <a:cs typeface="Times New Roman"/>
              </a:rPr>
              <a:t>book. </a:t>
            </a:r>
            <a:r>
              <a:rPr sz="1450" spc="-10" dirty="0">
                <a:latin typeface="Times New Roman"/>
                <a:cs typeface="Times New Roman"/>
              </a:rPr>
              <a:t>Let me</a:t>
            </a:r>
            <a:r>
              <a:rPr sz="1450" spc="5" dirty="0">
                <a:latin typeface="Times New Roman"/>
                <a:cs typeface="Times New Roman"/>
              </a:rPr>
              <a:t> </a:t>
            </a:r>
            <a:r>
              <a:rPr sz="1450" spc="-10" dirty="0">
                <a:latin typeface="Times New Roman"/>
                <a:cs typeface="Times New Roman"/>
              </a:rPr>
              <a:t>know…</a:t>
            </a:r>
            <a:endParaRPr sz="1450">
              <a:latin typeface="Times New Roman"/>
              <a:cs typeface="Times New Roman"/>
            </a:endParaRPr>
          </a:p>
          <a:p>
            <a:pPr>
              <a:lnSpc>
                <a:spcPct val="100000"/>
              </a:lnSpc>
            </a:pPr>
            <a:endParaRPr sz="1600">
              <a:latin typeface="Times New Roman"/>
              <a:cs typeface="Times New Roman"/>
            </a:endParaRPr>
          </a:p>
          <a:p>
            <a:pPr marL="12700">
              <a:lnSpc>
                <a:spcPct val="100000"/>
              </a:lnSpc>
              <a:spcBef>
                <a:spcPts val="1125"/>
              </a:spcBef>
            </a:pPr>
            <a:r>
              <a:rPr sz="1450" b="1" i="1" spc="-10" dirty="0">
                <a:solidFill>
                  <a:srgbClr val="003366"/>
                </a:solidFill>
                <a:latin typeface="Times New Roman"/>
                <a:cs typeface="Times New Roman"/>
              </a:rPr>
              <a:t>Modifying the form to link to the detail</a:t>
            </a:r>
            <a:r>
              <a:rPr sz="1450" b="1" i="1" spc="30" dirty="0">
                <a:solidFill>
                  <a:srgbClr val="003366"/>
                </a:solidFill>
                <a:latin typeface="Times New Roman"/>
                <a:cs typeface="Times New Roman"/>
              </a:rPr>
              <a:t> </a:t>
            </a:r>
            <a:r>
              <a:rPr sz="1450" b="1" i="1" spc="-10" dirty="0">
                <a:solidFill>
                  <a:srgbClr val="003366"/>
                </a:solidFill>
                <a:latin typeface="Times New Roman"/>
                <a:cs typeface="Times New Roman"/>
              </a:rPr>
              <a:t>page</a:t>
            </a:r>
            <a:endParaRPr sz="1450">
              <a:latin typeface="Times New Roman"/>
              <a:cs typeface="Times New Roman"/>
            </a:endParaRPr>
          </a:p>
          <a:p>
            <a:pPr marL="12700" marR="53975">
              <a:lnSpc>
                <a:spcPts val="1660"/>
              </a:lnSpc>
              <a:spcBef>
                <a:spcPts val="760"/>
              </a:spcBef>
            </a:pPr>
            <a:r>
              <a:rPr sz="1450" spc="-10" dirty="0">
                <a:latin typeface="Times New Roman"/>
                <a:cs typeface="Times New Roman"/>
              </a:rPr>
              <a:t>The last thing this form needs is way to link to </a:t>
            </a:r>
            <a:r>
              <a:rPr sz="1450" spc="-5" dirty="0">
                <a:latin typeface="Times New Roman"/>
                <a:cs typeface="Times New Roman"/>
              </a:rPr>
              <a:t>a </a:t>
            </a:r>
            <a:r>
              <a:rPr sz="1450" spc="-10" dirty="0">
                <a:latin typeface="Times New Roman"/>
                <a:cs typeface="Times New Roman"/>
              </a:rPr>
              <a:t>specific </a:t>
            </a:r>
            <a:r>
              <a:rPr sz="1450" spc="-30" dirty="0">
                <a:latin typeface="Times New Roman"/>
                <a:cs typeface="Times New Roman"/>
              </a:rPr>
              <a:t>car. </a:t>
            </a:r>
            <a:r>
              <a:rPr sz="1450" spc="-10" dirty="0">
                <a:latin typeface="Times New Roman"/>
                <a:cs typeface="Times New Roman"/>
              </a:rPr>
              <a:t>When the site visitor  clicks on </a:t>
            </a:r>
            <a:r>
              <a:rPr sz="1450" spc="-5" dirty="0">
                <a:latin typeface="Times New Roman"/>
                <a:cs typeface="Times New Roman"/>
              </a:rPr>
              <a:t>a </a:t>
            </a:r>
            <a:r>
              <a:rPr sz="1450" spc="-10" dirty="0">
                <a:latin typeface="Times New Roman"/>
                <a:cs typeface="Times New Roman"/>
              </a:rPr>
              <a:t>specific car in </a:t>
            </a:r>
            <a:r>
              <a:rPr sz="1450" spc="-5" dirty="0">
                <a:latin typeface="Times New Roman"/>
                <a:cs typeface="Times New Roman"/>
              </a:rPr>
              <a:t>a </a:t>
            </a:r>
            <a:r>
              <a:rPr sz="1450" spc="-30" dirty="0">
                <a:latin typeface="Times New Roman"/>
                <a:cs typeface="Times New Roman"/>
              </a:rPr>
              <a:t>row, </a:t>
            </a:r>
            <a:r>
              <a:rPr sz="1450" spc="-10" dirty="0">
                <a:latin typeface="Times New Roman"/>
                <a:cs typeface="Times New Roman"/>
              </a:rPr>
              <a:t>it should take them to more detail about that specific  </a:t>
            </a:r>
            <a:r>
              <a:rPr sz="1450" spc="-30" dirty="0">
                <a:latin typeface="Times New Roman"/>
                <a:cs typeface="Times New Roman"/>
              </a:rPr>
              <a:t>car. </a:t>
            </a:r>
            <a:r>
              <a:rPr sz="1450" spc="-10" dirty="0">
                <a:latin typeface="Times New Roman"/>
                <a:cs typeface="Times New Roman"/>
              </a:rPr>
              <a:t>In other words, it should take them to the ‘car detail’ page. </a:t>
            </a:r>
            <a:r>
              <a:rPr sz="1450" spc="-35" dirty="0">
                <a:latin typeface="Times New Roman"/>
                <a:cs typeface="Times New Roman"/>
              </a:rPr>
              <a:t>We’re </a:t>
            </a:r>
            <a:r>
              <a:rPr sz="1450" spc="-10" dirty="0">
                <a:latin typeface="Times New Roman"/>
                <a:cs typeface="Times New Roman"/>
              </a:rPr>
              <a:t>going to have to  make that page, </a:t>
            </a:r>
            <a:r>
              <a:rPr sz="1450" spc="-5" dirty="0">
                <a:latin typeface="Times New Roman"/>
                <a:cs typeface="Times New Roman"/>
              </a:rPr>
              <a:t>of</a:t>
            </a:r>
            <a:r>
              <a:rPr sz="1450" spc="5" dirty="0">
                <a:latin typeface="Times New Roman"/>
                <a:cs typeface="Times New Roman"/>
              </a:rPr>
              <a:t> </a:t>
            </a:r>
            <a:r>
              <a:rPr sz="1450" spc="-10" dirty="0">
                <a:latin typeface="Times New Roman"/>
                <a:cs typeface="Times New Roman"/>
              </a:rPr>
              <a:t>course.</a:t>
            </a:r>
            <a:endParaRPr sz="1450">
              <a:latin typeface="Times New Roman"/>
              <a:cs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52478" y="448167"/>
            <a:ext cx="5055044" cy="258839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8181" y="3334835"/>
            <a:ext cx="6257925" cy="666115"/>
          </a:xfrm>
          <a:prstGeom prst="rect">
            <a:avLst/>
          </a:prstGeom>
        </p:spPr>
        <p:txBody>
          <a:bodyPr vert="horz" wrap="square" lIns="0" tIns="26670" rIns="0" bIns="0" rtlCol="0">
            <a:spAutoFit/>
          </a:bodyPr>
          <a:lstStyle/>
          <a:p>
            <a:pPr marL="12700" marR="5080" algn="just">
              <a:lnSpc>
                <a:spcPts val="1660"/>
              </a:lnSpc>
              <a:spcBef>
                <a:spcPts val="210"/>
              </a:spcBef>
            </a:pPr>
            <a:r>
              <a:rPr sz="1450" spc="-10" dirty="0">
                <a:latin typeface="Times New Roman"/>
                <a:cs typeface="Times New Roman"/>
              </a:rPr>
              <a:t>Note that for this to work we will need to </a:t>
            </a:r>
            <a:r>
              <a:rPr sz="1450" b="1" spc="-10" dirty="0">
                <a:latin typeface="Times New Roman"/>
                <a:cs typeface="Times New Roman"/>
              </a:rPr>
              <a:t>build </a:t>
            </a:r>
            <a:r>
              <a:rPr sz="1450" spc="-10" dirty="0">
                <a:latin typeface="Times New Roman"/>
                <a:cs typeface="Times New Roman"/>
              </a:rPr>
              <a:t>the detail page because otherwise the  link will naturally fail. Nothing happens </a:t>
            </a:r>
            <a:r>
              <a:rPr sz="1450" spc="-15" dirty="0">
                <a:latin typeface="Times New Roman"/>
                <a:cs typeface="Times New Roman"/>
              </a:rPr>
              <a:t>automatically. </a:t>
            </a:r>
            <a:r>
              <a:rPr sz="1450" spc="-10" dirty="0">
                <a:latin typeface="Times New Roman"/>
                <a:cs typeface="Times New Roman"/>
              </a:rPr>
              <a:t>Assuming that the detail page  exists, we can modify the code on line 34 that reads</a:t>
            </a:r>
            <a:r>
              <a:rPr sz="1450" spc="50" dirty="0">
                <a:latin typeface="Times New Roman"/>
                <a:cs typeface="Times New Roman"/>
              </a:rPr>
              <a:t> </a:t>
            </a:r>
            <a:r>
              <a:rPr sz="1450" spc="-10" dirty="0">
                <a:latin typeface="Times New Roman"/>
                <a:cs typeface="Times New Roman"/>
              </a:rPr>
              <a:t>as:</a:t>
            </a:r>
            <a:endParaRPr sz="1450">
              <a:latin typeface="Times New Roman"/>
              <a:cs typeface="Times New Roman"/>
            </a:endParaRPr>
          </a:p>
        </p:txBody>
      </p:sp>
      <p:sp>
        <p:nvSpPr>
          <p:cNvPr id="4" name="object 4"/>
          <p:cNvSpPr/>
          <p:nvPr/>
        </p:nvSpPr>
        <p:spPr>
          <a:xfrm>
            <a:off x="1764381" y="4088383"/>
            <a:ext cx="4040379" cy="23780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8181" y="4615313"/>
            <a:ext cx="1339850" cy="245110"/>
          </a:xfrm>
          <a:prstGeom prst="rect">
            <a:avLst/>
          </a:prstGeom>
        </p:spPr>
        <p:txBody>
          <a:bodyPr vert="horz" wrap="square" lIns="0" tIns="11430" rIns="0" bIns="0" rtlCol="0">
            <a:spAutoFit/>
          </a:bodyPr>
          <a:lstStyle/>
          <a:p>
            <a:pPr marL="12700">
              <a:lnSpc>
                <a:spcPct val="100000"/>
              </a:lnSpc>
              <a:spcBef>
                <a:spcPts val="90"/>
              </a:spcBef>
            </a:pPr>
            <a:r>
              <a:rPr sz="1450" spc="-10" dirty="0">
                <a:latin typeface="Times New Roman"/>
                <a:cs typeface="Times New Roman"/>
              </a:rPr>
              <a:t>to instead read</a:t>
            </a:r>
            <a:r>
              <a:rPr sz="1450" spc="-50" dirty="0">
                <a:latin typeface="Times New Roman"/>
                <a:cs typeface="Times New Roman"/>
              </a:rPr>
              <a:t> </a:t>
            </a:r>
            <a:r>
              <a:rPr sz="1450" spc="-10" dirty="0">
                <a:latin typeface="Times New Roman"/>
                <a:cs typeface="Times New Roman"/>
              </a:rPr>
              <a:t>as:</a:t>
            </a:r>
            <a:endParaRPr sz="1450">
              <a:latin typeface="Times New Roman"/>
              <a:cs typeface="Times New Roman"/>
            </a:endParaRPr>
          </a:p>
        </p:txBody>
      </p:sp>
      <p:sp>
        <p:nvSpPr>
          <p:cNvPr id="6" name="object 6"/>
          <p:cNvSpPr/>
          <p:nvPr/>
        </p:nvSpPr>
        <p:spPr>
          <a:xfrm>
            <a:off x="1215913" y="4948133"/>
            <a:ext cx="5137314" cy="61280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18181" y="5859206"/>
            <a:ext cx="6408420" cy="455295"/>
          </a:xfrm>
          <a:prstGeom prst="rect">
            <a:avLst/>
          </a:prstGeom>
        </p:spPr>
        <p:txBody>
          <a:bodyPr vert="horz" wrap="square" lIns="0" tIns="26670" rIns="0" bIns="0" rtlCol="0">
            <a:spAutoFit/>
          </a:bodyPr>
          <a:lstStyle/>
          <a:p>
            <a:pPr marL="12700" marR="5080">
              <a:lnSpc>
                <a:spcPts val="1660"/>
              </a:lnSpc>
              <a:spcBef>
                <a:spcPts val="210"/>
              </a:spcBef>
            </a:pPr>
            <a:r>
              <a:rPr sz="1450" spc="-10" dirty="0">
                <a:latin typeface="Times New Roman"/>
                <a:cs typeface="Times New Roman"/>
              </a:rPr>
              <a:t>What this does is create an </a:t>
            </a:r>
            <a:r>
              <a:rPr sz="1450" spc="-5" dirty="0">
                <a:latin typeface="Times New Roman"/>
                <a:cs typeface="Times New Roman"/>
              </a:rPr>
              <a:t>‘anchor’ or a </a:t>
            </a:r>
            <a:r>
              <a:rPr sz="1450" spc="-10" dirty="0">
                <a:latin typeface="Times New Roman"/>
                <a:cs typeface="Times New Roman"/>
              </a:rPr>
              <a:t>link which makes the first column </a:t>
            </a:r>
            <a:r>
              <a:rPr sz="1450" spc="-5" dirty="0">
                <a:latin typeface="Times New Roman"/>
                <a:cs typeface="Times New Roman"/>
              </a:rPr>
              <a:t>of </a:t>
            </a:r>
            <a:r>
              <a:rPr sz="1450" spc="-10" dirty="0">
                <a:latin typeface="Times New Roman"/>
                <a:cs typeface="Times New Roman"/>
              </a:rPr>
              <a:t>each row  </a:t>
            </a:r>
            <a:r>
              <a:rPr sz="1450" spc="-5" dirty="0">
                <a:latin typeface="Times New Roman"/>
                <a:cs typeface="Times New Roman"/>
              </a:rPr>
              <a:t>a </a:t>
            </a:r>
            <a:r>
              <a:rPr sz="1450" spc="-10" dirty="0">
                <a:latin typeface="Times New Roman"/>
                <a:cs typeface="Times New Roman"/>
              </a:rPr>
              <a:t>clickable link. It should output </a:t>
            </a:r>
            <a:r>
              <a:rPr sz="1450" spc="-15" dirty="0">
                <a:latin typeface="Times New Roman"/>
                <a:cs typeface="Times New Roman"/>
              </a:rPr>
              <a:t>HTML </a:t>
            </a:r>
            <a:r>
              <a:rPr sz="1450" spc="-10" dirty="0">
                <a:latin typeface="Times New Roman"/>
                <a:cs typeface="Times New Roman"/>
              </a:rPr>
              <a:t>similar</a:t>
            </a:r>
            <a:r>
              <a:rPr sz="1450" spc="-20" dirty="0">
                <a:latin typeface="Times New Roman"/>
                <a:cs typeface="Times New Roman"/>
              </a:rPr>
              <a:t> </a:t>
            </a:r>
            <a:r>
              <a:rPr sz="1450" spc="-10" dirty="0">
                <a:latin typeface="Times New Roman"/>
                <a:cs typeface="Times New Roman"/>
              </a:rPr>
              <a:t>to:</a:t>
            </a:r>
            <a:endParaRPr sz="1450">
              <a:latin typeface="Times New Roman"/>
              <a:cs typeface="Times New Roman"/>
            </a:endParaRPr>
          </a:p>
        </p:txBody>
      </p:sp>
      <p:sp>
        <p:nvSpPr>
          <p:cNvPr id="8" name="object 8"/>
          <p:cNvSpPr/>
          <p:nvPr/>
        </p:nvSpPr>
        <p:spPr>
          <a:xfrm>
            <a:off x="1928921" y="6402390"/>
            <a:ext cx="3711298" cy="439021"/>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444500" y="7130539"/>
            <a:ext cx="6562090" cy="3086100"/>
          </a:xfrm>
          <a:prstGeom prst="rect">
            <a:avLst/>
          </a:prstGeom>
        </p:spPr>
        <p:txBody>
          <a:bodyPr vert="horz" wrap="square" lIns="0" tIns="26670" rIns="0" bIns="0" rtlCol="0">
            <a:spAutoFit/>
          </a:bodyPr>
          <a:lstStyle/>
          <a:p>
            <a:pPr marL="186055" marR="12065">
              <a:lnSpc>
                <a:spcPts val="1660"/>
              </a:lnSpc>
              <a:spcBef>
                <a:spcPts val="210"/>
              </a:spcBef>
            </a:pPr>
            <a:r>
              <a:rPr sz="1450" spc="-60" dirty="0">
                <a:latin typeface="Times New Roman"/>
                <a:cs typeface="Times New Roman"/>
              </a:rPr>
              <a:t>You </a:t>
            </a:r>
            <a:r>
              <a:rPr sz="1450" spc="-10" dirty="0">
                <a:latin typeface="Times New Roman"/>
                <a:cs typeface="Times New Roman"/>
              </a:rPr>
              <a:t>can see that the </a:t>
            </a:r>
            <a:r>
              <a:rPr sz="1450" spc="-15" dirty="0">
                <a:latin typeface="Times New Roman"/>
                <a:cs typeface="Times New Roman"/>
              </a:rPr>
              <a:t>URL </a:t>
            </a:r>
            <a:r>
              <a:rPr sz="1450" spc="-10" dirty="0">
                <a:latin typeface="Times New Roman"/>
                <a:cs typeface="Times New Roman"/>
              </a:rPr>
              <a:t>created will </a:t>
            </a:r>
            <a:r>
              <a:rPr sz="1450" spc="-5" dirty="0">
                <a:latin typeface="Times New Roman"/>
                <a:cs typeface="Times New Roman"/>
              </a:rPr>
              <a:t>be </a:t>
            </a:r>
            <a:r>
              <a:rPr sz="1450" spc="-10" dirty="0">
                <a:latin typeface="Times New Roman"/>
                <a:cs typeface="Times New Roman"/>
              </a:rPr>
              <a:t>similar to </a:t>
            </a:r>
            <a:r>
              <a:rPr sz="1450" b="1" spc="-15" dirty="0">
                <a:latin typeface="Times New Roman"/>
                <a:cs typeface="Times New Roman"/>
              </a:rPr>
              <a:t>/viewcar.php?VIN=123234FE221  </a:t>
            </a:r>
            <a:r>
              <a:rPr sz="1450" spc="-10" dirty="0">
                <a:latin typeface="Times New Roman"/>
                <a:cs typeface="Times New Roman"/>
              </a:rPr>
              <a:t>as shown above. This tells the browser to open the </a:t>
            </a:r>
            <a:r>
              <a:rPr sz="1450" b="1" spc="-20" dirty="0">
                <a:latin typeface="Times New Roman"/>
                <a:cs typeface="Times New Roman"/>
              </a:rPr>
              <a:t>viewcar.php </a:t>
            </a:r>
            <a:r>
              <a:rPr sz="1450" spc="-10" dirty="0">
                <a:latin typeface="Times New Roman"/>
                <a:cs typeface="Times New Roman"/>
              </a:rPr>
              <a:t>file and pass it the  query string </a:t>
            </a:r>
            <a:r>
              <a:rPr sz="1450" spc="-5" dirty="0">
                <a:latin typeface="Times New Roman"/>
                <a:cs typeface="Times New Roman"/>
              </a:rPr>
              <a:t>of </a:t>
            </a:r>
            <a:r>
              <a:rPr sz="1450" spc="-10" dirty="0">
                <a:latin typeface="Times New Roman"/>
                <a:cs typeface="Times New Roman"/>
              </a:rPr>
              <a:t>VIN= followed by </a:t>
            </a:r>
            <a:r>
              <a:rPr sz="1450" spc="-5" dirty="0">
                <a:latin typeface="Times New Roman"/>
                <a:cs typeface="Times New Roman"/>
              </a:rPr>
              <a:t>a </a:t>
            </a:r>
            <a:r>
              <a:rPr sz="1450" spc="-10" dirty="0">
                <a:latin typeface="Times New Roman"/>
                <a:cs typeface="Times New Roman"/>
              </a:rPr>
              <a:t>VIN. It is called </a:t>
            </a:r>
            <a:r>
              <a:rPr sz="1450" spc="-5" dirty="0">
                <a:latin typeface="Times New Roman"/>
                <a:cs typeface="Times New Roman"/>
              </a:rPr>
              <a:t>a </a:t>
            </a:r>
            <a:r>
              <a:rPr sz="1450" b="1" spc="-10" dirty="0">
                <a:latin typeface="Times New Roman"/>
                <a:cs typeface="Times New Roman"/>
              </a:rPr>
              <a:t>query string </a:t>
            </a:r>
            <a:r>
              <a:rPr sz="1450" spc="-10" dirty="0">
                <a:latin typeface="Times New Roman"/>
                <a:cs typeface="Times New Roman"/>
              </a:rPr>
              <a:t>because the  primary purpose </a:t>
            </a:r>
            <a:r>
              <a:rPr sz="1450" spc="-5" dirty="0">
                <a:latin typeface="Times New Roman"/>
                <a:cs typeface="Times New Roman"/>
              </a:rPr>
              <a:t>of </a:t>
            </a:r>
            <a:r>
              <a:rPr sz="1450" spc="-10" dirty="0">
                <a:latin typeface="Times New Roman"/>
                <a:cs typeface="Times New Roman"/>
              </a:rPr>
              <a:t>passing data to </a:t>
            </a:r>
            <a:r>
              <a:rPr sz="1450" spc="-5" dirty="0">
                <a:latin typeface="Times New Roman"/>
                <a:cs typeface="Times New Roman"/>
              </a:rPr>
              <a:t>a </a:t>
            </a:r>
            <a:r>
              <a:rPr sz="1450" spc="-10" dirty="0">
                <a:latin typeface="Times New Roman"/>
                <a:cs typeface="Times New Roman"/>
              </a:rPr>
              <a:t>form this way is so it can use the data in </a:t>
            </a:r>
            <a:r>
              <a:rPr sz="1450" spc="-5" dirty="0">
                <a:latin typeface="Times New Roman"/>
                <a:cs typeface="Times New Roman"/>
              </a:rPr>
              <a:t>a </a:t>
            </a:r>
            <a:r>
              <a:rPr sz="1450" spc="-10" dirty="0">
                <a:latin typeface="Times New Roman"/>
                <a:cs typeface="Times New Roman"/>
              </a:rPr>
              <a:t>SQL  query—and </a:t>
            </a:r>
            <a:r>
              <a:rPr sz="1450" spc="-25" dirty="0">
                <a:latin typeface="Times New Roman"/>
                <a:cs typeface="Times New Roman"/>
              </a:rPr>
              <a:t>that’s </a:t>
            </a:r>
            <a:r>
              <a:rPr sz="1450" spc="-10" dirty="0">
                <a:latin typeface="Times New Roman"/>
                <a:cs typeface="Times New Roman"/>
              </a:rPr>
              <a:t>exactly what we are going to</a:t>
            </a:r>
            <a:r>
              <a:rPr sz="1450" spc="45" dirty="0">
                <a:latin typeface="Times New Roman"/>
                <a:cs typeface="Times New Roman"/>
              </a:rPr>
              <a:t> </a:t>
            </a:r>
            <a:r>
              <a:rPr sz="1450" spc="-5" dirty="0">
                <a:latin typeface="Times New Roman"/>
                <a:cs typeface="Times New Roman"/>
              </a:rPr>
              <a:t>do.</a:t>
            </a:r>
            <a:endParaRPr sz="1450">
              <a:latin typeface="Times New Roman"/>
              <a:cs typeface="Times New Roman"/>
            </a:endParaRPr>
          </a:p>
          <a:p>
            <a:pPr marL="186055" marR="5080">
              <a:lnSpc>
                <a:spcPts val="1660"/>
              </a:lnSpc>
              <a:spcBef>
                <a:spcPts val="705"/>
              </a:spcBef>
            </a:pPr>
            <a:r>
              <a:rPr sz="1450" spc="-10" dirty="0">
                <a:latin typeface="Times New Roman"/>
                <a:cs typeface="Times New Roman"/>
              </a:rPr>
              <a:t>Remember back when </a:t>
            </a:r>
            <a:r>
              <a:rPr sz="1450" spc="-5" dirty="0">
                <a:latin typeface="Times New Roman"/>
                <a:cs typeface="Times New Roman"/>
              </a:rPr>
              <a:t>I </a:t>
            </a:r>
            <a:r>
              <a:rPr sz="1450" spc="-10" dirty="0">
                <a:latin typeface="Times New Roman"/>
                <a:cs typeface="Times New Roman"/>
              </a:rPr>
              <a:t>said to use ‘Post’ rather then ‘Get’ when submitting </a:t>
            </a:r>
            <a:r>
              <a:rPr sz="1450" spc="-5" dirty="0">
                <a:latin typeface="Times New Roman"/>
                <a:cs typeface="Times New Roman"/>
              </a:rPr>
              <a:t>a </a:t>
            </a:r>
            <a:r>
              <a:rPr sz="1450" spc="-10" dirty="0">
                <a:latin typeface="Times New Roman"/>
                <a:cs typeface="Times New Roman"/>
              </a:rPr>
              <a:t>form? If  you </a:t>
            </a:r>
            <a:r>
              <a:rPr sz="1450" i="1" spc="-10" dirty="0">
                <a:latin typeface="Times New Roman"/>
                <a:cs typeface="Times New Roman"/>
              </a:rPr>
              <a:t>had </a:t>
            </a:r>
            <a:r>
              <a:rPr sz="1450" spc="-10" dirty="0">
                <a:latin typeface="Times New Roman"/>
                <a:cs typeface="Times New Roman"/>
              </a:rPr>
              <a:t>used get, clicking the submit button would send to the browser </a:t>
            </a:r>
            <a:r>
              <a:rPr sz="1450" spc="-5" dirty="0">
                <a:latin typeface="Times New Roman"/>
                <a:cs typeface="Times New Roman"/>
              </a:rPr>
              <a:t>a </a:t>
            </a:r>
            <a:r>
              <a:rPr sz="1450" spc="-10" dirty="0">
                <a:latin typeface="Times New Roman"/>
                <a:cs typeface="Times New Roman"/>
              </a:rPr>
              <a:t>really long  </a:t>
            </a:r>
            <a:r>
              <a:rPr sz="1450" spc="-15" dirty="0">
                <a:latin typeface="Times New Roman"/>
                <a:cs typeface="Times New Roman"/>
              </a:rPr>
              <a:t>URL </a:t>
            </a:r>
            <a:r>
              <a:rPr sz="1450" spc="-10" dirty="0">
                <a:latin typeface="Times New Roman"/>
                <a:cs typeface="Times New Roman"/>
              </a:rPr>
              <a:t>with all the field names and values appended to the end </a:t>
            </a:r>
            <a:r>
              <a:rPr sz="1450" spc="-5" dirty="0">
                <a:latin typeface="Times New Roman"/>
                <a:cs typeface="Times New Roman"/>
              </a:rPr>
              <a:t>of </a:t>
            </a:r>
            <a:r>
              <a:rPr sz="1450" spc="-10" dirty="0">
                <a:latin typeface="Times New Roman"/>
                <a:cs typeface="Times New Roman"/>
              </a:rPr>
              <a:t>it as </a:t>
            </a:r>
            <a:r>
              <a:rPr sz="1450" spc="-5" dirty="0">
                <a:latin typeface="Times New Roman"/>
                <a:cs typeface="Times New Roman"/>
              </a:rPr>
              <a:t>a </a:t>
            </a:r>
            <a:r>
              <a:rPr sz="1450" spc="-10" dirty="0">
                <a:latin typeface="Times New Roman"/>
                <a:cs typeface="Times New Roman"/>
              </a:rPr>
              <a:t>query string in </a:t>
            </a:r>
            <a:r>
              <a:rPr sz="1450" spc="-5" dirty="0">
                <a:latin typeface="Times New Roman"/>
                <a:cs typeface="Times New Roman"/>
              </a:rPr>
              <a:t>a  </a:t>
            </a:r>
            <a:r>
              <a:rPr sz="1450" spc="-10" dirty="0">
                <a:latin typeface="Times New Roman"/>
                <a:cs typeface="Times New Roman"/>
              </a:rPr>
              <a:t>format similar to </a:t>
            </a:r>
            <a:r>
              <a:rPr sz="1450" i="1" spc="-20" dirty="0">
                <a:latin typeface="Times New Roman"/>
                <a:cs typeface="Times New Roman"/>
              </a:rPr>
              <a:t>?Make=Ford&amp;Model=Explorer, </a:t>
            </a:r>
            <a:r>
              <a:rPr sz="1450" i="1" spc="-10" dirty="0">
                <a:latin typeface="Times New Roman"/>
                <a:cs typeface="Times New Roman"/>
              </a:rPr>
              <a:t>etc. </a:t>
            </a:r>
            <a:r>
              <a:rPr sz="1450" spc="-70" dirty="0">
                <a:latin typeface="Times New Roman"/>
                <a:cs typeface="Times New Roman"/>
              </a:rPr>
              <a:t>We </a:t>
            </a:r>
            <a:r>
              <a:rPr sz="1450" spc="-10" dirty="0">
                <a:latin typeface="Times New Roman"/>
                <a:cs typeface="Times New Roman"/>
              </a:rPr>
              <a:t>are going to take advantage  </a:t>
            </a:r>
            <a:r>
              <a:rPr sz="1450" spc="-5" dirty="0">
                <a:latin typeface="Times New Roman"/>
                <a:cs typeface="Times New Roman"/>
              </a:rPr>
              <a:t>of </a:t>
            </a:r>
            <a:r>
              <a:rPr sz="1450" spc="-10" dirty="0">
                <a:latin typeface="Times New Roman"/>
                <a:cs typeface="Times New Roman"/>
              </a:rPr>
              <a:t>that technique to create </a:t>
            </a:r>
            <a:r>
              <a:rPr sz="1450" spc="-5" dirty="0">
                <a:latin typeface="Times New Roman"/>
                <a:cs typeface="Times New Roman"/>
              </a:rPr>
              <a:t>our </a:t>
            </a:r>
            <a:r>
              <a:rPr sz="1450" spc="-10" dirty="0">
                <a:latin typeface="Times New Roman"/>
                <a:cs typeface="Times New Roman"/>
              </a:rPr>
              <a:t>own query string and pass it to </a:t>
            </a:r>
            <a:r>
              <a:rPr sz="1450" spc="-5" dirty="0">
                <a:latin typeface="Times New Roman"/>
                <a:cs typeface="Times New Roman"/>
              </a:rPr>
              <a:t>a</a:t>
            </a:r>
            <a:r>
              <a:rPr sz="1450" spc="65" dirty="0">
                <a:latin typeface="Times New Roman"/>
                <a:cs typeface="Times New Roman"/>
              </a:rPr>
              <a:t> </a:t>
            </a:r>
            <a:r>
              <a:rPr sz="1450" spc="-10" dirty="0">
                <a:latin typeface="Times New Roman"/>
                <a:cs typeface="Times New Roman"/>
              </a:rPr>
              <a:t>script.</a:t>
            </a:r>
            <a:endParaRPr sz="1450">
              <a:latin typeface="Times New Roman"/>
              <a:cs typeface="Times New Roman"/>
            </a:endParaRPr>
          </a:p>
          <a:p>
            <a:pPr marL="186055" marR="196215">
              <a:lnSpc>
                <a:spcPts val="1660"/>
              </a:lnSpc>
              <a:spcBef>
                <a:spcPts val="700"/>
              </a:spcBef>
            </a:pPr>
            <a:r>
              <a:rPr sz="1450" spc="-10" dirty="0">
                <a:latin typeface="Times New Roman"/>
                <a:cs typeface="Times New Roman"/>
              </a:rPr>
              <a:t>For </a:t>
            </a:r>
            <a:r>
              <a:rPr sz="1450" spc="-30" dirty="0">
                <a:latin typeface="Times New Roman"/>
                <a:cs typeface="Times New Roman"/>
              </a:rPr>
              <a:t>now, </a:t>
            </a:r>
            <a:r>
              <a:rPr sz="1450" spc="-10" dirty="0">
                <a:latin typeface="Times New Roman"/>
                <a:cs typeface="Times New Roman"/>
              </a:rPr>
              <a:t>clicking on the link will only trigger an </a:t>
            </a:r>
            <a:r>
              <a:rPr sz="1450" spc="-20" dirty="0">
                <a:latin typeface="Times New Roman"/>
                <a:cs typeface="Times New Roman"/>
              </a:rPr>
              <a:t>error, </a:t>
            </a:r>
            <a:r>
              <a:rPr sz="1450" spc="-10" dirty="0">
                <a:latin typeface="Times New Roman"/>
                <a:cs typeface="Times New Roman"/>
              </a:rPr>
              <a:t>because the </a:t>
            </a:r>
            <a:r>
              <a:rPr sz="1450" b="1" spc="-20" dirty="0">
                <a:latin typeface="Times New Roman"/>
                <a:cs typeface="Times New Roman"/>
              </a:rPr>
              <a:t>viewcar.php </a:t>
            </a:r>
            <a:r>
              <a:rPr sz="1450" spc="-10" dirty="0">
                <a:latin typeface="Times New Roman"/>
                <a:cs typeface="Times New Roman"/>
              </a:rPr>
              <a:t>file  does </a:t>
            </a:r>
            <a:r>
              <a:rPr sz="1450" spc="-5" dirty="0">
                <a:latin typeface="Times New Roman"/>
                <a:cs typeface="Times New Roman"/>
              </a:rPr>
              <a:t>not </a:t>
            </a:r>
            <a:r>
              <a:rPr sz="1450" spc="-10" dirty="0">
                <a:latin typeface="Times New Roman"/>
                <a:cs typeface="Times New Roman"/>
              </a:rPr>
              <a:t>yet exist, </a:t>
            </a:r>
            <a:r>
              <a:rPr sz="1450" spc="-5" dirty="0">
                <a:latin typeface="Times New Roman"/>
                <a:cs typeface="Times New Roman"/>
              </a:rPr>
              <a:t>but </a:t>
            </a:r>
            <a:r>
              <a:rPr sz="1450" spc="-25" dirty="0">
                <a:latin typeface="Times New Roman"/>
                <a:cs typeface="Times New Roman"/>
              </a:rPr>
              <a:t>that’s </a:t>
            </a:r>
            <a:r>
              <a:rPr sz="1450" spc="-10" dirty="0">
                <a:latin typeface="Times New Roman"/>
                <a:cs typeface="Times New Roman"/>
              </a:rPr>
              <a:t>what we’re going to build</a:t>
            </a:r>
            <a:r>
              <a:rPr sz="1450" spc="60" dirty="0">
                <a:latin typeface="Times New Roman"/>
                <a:cs typeface="Times New Roman"/>
              </a:rPr>
              <a:t> </a:t>
            </a:r>
            <a:r>
              <a:rPr sz="1450" spc="-10" dirty="0">
                <a:latin typeface="Times New Roman"/>
                <a:cs typeface="Times New Roman"/>
              </a:rPr>
              <a:t>next.</a:t>
            </a:r>
            <a:endParaRPr sz="1450">
              <a:latin typeface="Times New Roman"/>
              <a:cs typeface="Times New Roman"/>
            </a:endParaRPr>
          </a:p>
          <a:p>
            <a:pPr marL="12700">
              <a:lnSpc>
                <a:spcPct val="100000"/>
              </a:lnSpc>
              <a:spcBef>
                <a:spcPts val="680"/>
              </a:spcBef>
            </a:pPr>
            <a:r>
              <a:rPr sz="1650" b="1" dirty="0">
                <a:solidFill>
                  <a:srgbClr val="003366"/>
                </a:solidFill>
                <a:latin typeface="Times New Roman"/>
                <a:cs typeface="Times New Roman"/>
              </a:rPr>
              <a:t>Forms </a:t>
            </a:r>
            <a:r>
              <a:rPr sz="1650" b="1" spc="-5" dirty="0">
                <a:solidFill>
                  <a:srgbClr val="003366"/>
                </a:solidFill>
                <a:latin typeface="Times New Roman"/>
                <a:cs typeface="Times New Roman"/>
              </a:rPr>
              <a:t>that Display Detail</a:t>
            </a:r>
            <a:r>
              <a:rPr sz="1650" b="1" spc="5" dirty="0">
                <a:solidFill>
                  <a:srgbClr val="003366"/>
                </a:solidFill>
                <a:latin typeface="Times New Roman"/>
                <a:cs typeface="Times New Roman"/>
              </a:rPr>
              <a:t> </a:t>
            </a:r>
            <a:r>
              <a:rPr sz="1650" b="1" dirty="0">
                <a:solidFill>
                  <a:srgbClr val="003366"/>
                </a:solidFill>
                <a:latin typeface="Times New Roman"/>
                <a:cs typeface="Times New Roman"/>
              </a:rPr>
              <a:t>Data</a:t>
            </a:r>
            <a:endParaRPr sz="1650">
              <a:latin typeface="Times New Roman"/>
              <a:cs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8181" y="417174"/>
            <a:ext cx="6363970" cy="1598930"/>
          </a:xfrm>
          <a:prstGeom prst="rect">
            <a:avLst/>
          </a:prstGeom>
        </p:spPr>
        <p:txBody>
          <a:bodyPr vert="horz" wrap="square" lIns="0" tIns="26670" rIns="0" bIns="0" rtlCol="0">
            <a:spAutoFit/>
          </a:bodyPr>
          <a:lstStyle/>
          <a:p>
            <a:pPr marL="12700" marR="142240" algn="just">
              <a:lnSpc>
                <a:spcPts val="1660"/>
              </a:lnSpc>
              <a:spcBef>
                <a:spcPts val="210"/>
              </a:spcBef>
            </a:pPr>
            <a:r>
              <a:rPr sz="1450" spc="-10" dirty="0">
                <a:latin typeface="Times New Roman"/>
                <a:cs typeface="Times New Roman"/>
              </a:rPr>
              <a:t>Once </a:t>
            </a:r>
            <a:r>
              <a:rPr sz="1450" spc="-5" dirty="0">
                <a:latin typeface="Times New Roman"/>
                <a:cs typeface="Times New Roman"/>
              </a:rPr>
              <a:t>a </a:t>
            </a:r>
            <a:r>
              <a:rPr sz="1450" spc="-10" dirty="0">
                <a:latin typeface="Times New Roman"/>
                <a:cs typeface="Times New Roman"/>
              </a:rPr>
              <a:t>site visitor has identified </a:t>
            </a:r>
            <a:r>
              <a:rPr sz="1450" spc="-5" dirty="0">
                <a:latin typeface="Times New Roman"/>
                <a:cs typeface="Times New Roman"/>
              </a:rPr>
              <a:t>a </a:t>
            </a:r>
            <a:r>
              <a:rPr sz="1450" spc="-10" dirty="0">
                <a:latin typeface="Times New Roman"/>
                <a:cs typeface="Times New Roman"/>
              </a:rPr>
              <a:t>car that they want more information about, the car  shopper will want to click on </a:t>
            </a:r>
            <a:r>
              <a:rPr sz="1450" spc="-5" dirty="0">
                <a:latin typeface="Times New Roman"/>
                <a:cs typeface="Times New Roman"/>
              </a:rPr>
              <a:t>a </a:t>
            </a:r>
            <a:r>
              <a:rPr sz="1450" spc="-10" dirty="0">
                <a:latin typeface="Times New Roman"/>
                <a:cs typeface="Times New Roman"/>
              </a:rPr>
              <a:t>particular car to learn more about it. So we’ll make </a:t>
            </a:r>
            <a:r>
              <a:rPr sz="1450" spc="-5" dirty="0">
                <a:latin typeface="Times New Roman"/>
                <a:cs typeface="Times New Roman"/>
              </a:rPr>
              <a:t>a  </a:t>
            </a:r>
            <a:r>
              <a:rPr sz="1450" spc="-10" dirty="0">
                <a:latin typeface="Times New Roman"/>
                <a:cs typeface="Times New Roman"/>
              </a:rPr>
              <a:t>PHP page to handle this. </a:t>
            </a:r>
            <a:r>
              <a:rPr sz="1450" spc="-35" dirty="0">
                <a:latin typeface="Times New Roman"/>
                <a:cs typeface="Times New Roman"/>
              </a:rPr>
              <a:t>We’ll </a:t>
            </a:r>
            <a:r>
              <a:rPr sz="1450" spc="-10" dirty="0">
                <a:latin typeface="Times New Roman"/>
                <a:cs typeface="Times New Roman"/>
              </a:rPr>
              <a:t>call this the Car Detail page, and its file name will </a:t>
            </a:r>
            <a:r>
              <a:rPr sz="1450" spc="-5" dirty="0">
                <a:latin typeface="Times New Roman"/>
                <a:cs typeface="Times New Roman"/>
              </a:rPr>
              <a:t>be  </a:t>
            </a:r>
            <a:r>
              <a:rPr sz="1450" spc="-15" dirty="0">
                <a:latin typeface="Times New Roman"/>
                <a:cs typeface="Times New Roman"/>
              </a:rPr>
              <a:t>viewcar.php.</a:t>
            </a:r>
            <a:endParaRPr sz="1450">
              <a:latin typeface="Times New Roman"/>
              <a:cs typeface="Times New Roman"/>
            </a:endParaRPr>
          </a:p>
          <a:p>
            <a:pPr marL="12700" marR="5080" algn="just">
              <a:lnSpc>
                <a:spcPts val="1660"/>
              </a:lnSpc>
              <a:spcBef>
                <a:spcPts val="705"/>
              </a:spcBef>
            </a:pPr>
            <a:r>
              <a:rPr sz="1450" spc="-10" dirty="0">
                <a:latin typeface="Times New Roman"/>
                <a:cs typeface="Times New Roman"/>
              </a:rPr>
              <a:t>Again, we’ll keep the example relatively simple for the purpose </a:t>
            </a:r>
            <a:r>
              <a:rPr sz="1450" spc="-5" dirty="0">
                <a:latin typeface="Times New Roman"/>
                <a:cs typeface="Times New Roman"/>
              </a:rPr>
              <a:t>of </a:t>
            </a:r>
            <a:r>
              <a:rPr sz="1450" spc="-10" dirty="0">
                <a:latin typeface="Times New Roman"/>
                <a:cs typeface="Times New Roman"/>
              </a:rPr>
              <a:t>following the logic.  If all goes well, clicking on </a:t>
            </a:r>
            <a:r>
              <a:rPr sz="1450" spc="-5" dirty="0">
                <a:latin typeface="Times New Roman"/>
                <a:cs typeface="Times New Roman"/>
              </a:rPr>
              <a:t>a </a:t>
            </a:r>
            <a:r>
              <a:rPr sz="1450" spc="-10" dirty="0">
                <a:latin typeface="Times New Roman"/>
                <a:cs typeface="Times New Roman"/>
              </a:rPr>
              <a:t>car from the previous screen will bring up </a:t>
            </a:r>
            <a:r>
              <a:rPr sz="1450" spc="-5" dirty="0">
                <a:latin typeface="Times New Roman"/>
                <a:cs typeface="Times New Roman"/>
              </a:rPr>
              <a:t>a </a:t>
            </a:r>
            <a:r>
              <a:rPr sz="1450" spc="-10" dirty="0">
                <a:latin typeface="Times New Roman"/>
                <a:cs typeface="Times New Roman"/>
              </a:rPr>
              <a:t>form similar  to:</a:t>
            </a:r>
            <a:endParaRPr sz="1450">
              <a:latin typeface="Times New Roman"/>
              <a:cs typeface="Times New Roman"/>
            </a:endParaRPr>
          </a:p>
        </p:txBody>
      </p:sp>
      <p:sp>
        <p:nvSpPr>
          <p:cNvPr id="3" name="object 3"/>
          <p:cNvSpPr/>
          <p:nvPr/>
        </p:nvSpPr>
        <p:spPr>
          <a:xfrm>
            <a:off x="1983768" y="2103642"/>
            <a:ext cx="3592464" cy="216766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18181" y="4331779"/>
            <a:ext cx="411480" cy="245110"/>
          </a:xfrm>
          <a:prstGeom prst="rect">
            <a:avLst/>
          </a:prstGeom>
        </p:spPr>
        <p:txBody>
          <a:bodyPr vert="horz" wrap="square" lIns="0" tIns="11430" rIns="0" bIns="0" rtlCol="0">
            <a:spAutoFit/>
          </a:bodyPr>
          <a:lstStyle/>
          <a:p>
            <a:pPr marL="12700">
              <a:lnSpc>
                <a:spcPct val="100000"/>
              </a:lnSpc>
              <a:spcBef>
                <a:spcPts val="90"/>
              </a:spcBef>
            </a:pPr>
            <a:r>
              <a:rPr sz="1450" b="1" i="1" spc="-15" dirty="0">
                <a:solidFill>
                  <a:srgbClr val="003366"/>
                </a:solidFill>
                <a:latin typeface="Times New Roman"/>
                <a:cs typeface="Times New Roman"/>
              </a:rPr>
              <a:t>C</a:t>
            </a:r>
            <a:r>
              <a:rPr sz="1450" b="1" i="1" spc="-5" dirty="0">
                <a:solidFill>
                  <a:srgbClr val="003366"/>
                </a:solidFill>
                <a:latin typeface="Times New Roman"/>
                <a:cs typeface="Times New Roman"/>
              </a:rPr>
              <a:t>ode</a:t>
            </a:r>
            <a:endParaRPr sz="1450">
              <a:latin typeface="Times New Roman"/>
              <a:cs typeface="Times New Roman"/>
            </a:endParaRPr>
          </a:p>
        </p:txBody>
      </p:sp>
      <p:sp>
        <p:nvSpPr>
          <p:cNvPr id="5" name="object 5"/>
          <p:cNvSpPr/>
          <p:nvPr/>
        </p:nvSpPr>
        <p:spPr>
          <a:xfrm>
            <a:off x="1151925" y="4664598"/>
            <a:ext cx="5265290" cy="253351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51925" y="7271287"/>
            <a:ext cx="5265290" cy="25426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51925" y="448167"/>
            <a:ext cx="5265290" cy="33109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51925" y="3832288"/>
            <a:ext cx="5265290" cy="252437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6718956"/>
            <a:ext cx="1228725" cy="245110"/>
          </a:xfrm>
          <a:prstGeom prst="rect">
            <a:avLst/>
          </a:prstGeom>
        </p:spPr>
        <p:txBody>
          <a:bodyPr vert="horz" wrap="square" lIns="0" tIns="11430" rIns="0" bIns="0" rtlCol="0">
            <a:spAutoFit/>
          </a:bodyPr>
          <a:lstStyle/>
          <a:p>
            <a:pPr marL="12700">
              <a:lnSpc>
                <a:spcPct val="100000"/>
              </a:lnSpc>
              <a:spcBef>
                <a:spcPts val="90"/>
              </a:spcBef>
            </a:pPr>
            <a:r>
              <a:rPr sz="1450" b="1" i="1" spc="-10" dirty="0">
                <a:solidFill>
                  <a:srgbClr val="003366"/>
                </a:solidFill>
                <a:latin typeface="Times New Roman"/>
                <a:cs typeface="Times New Roman"/>
              </a:rPr>
              <a:t>Code</a:t>
            </a:r>
            <a:r>
              <a:rPr sz="1450" b="1" i="1" spc="-55" dirty="0">
                <a:solidFill>
                  <a:srgbClr val="003366"/>
                </a:solidFill>
                <a:latin typeface="Times New Roman"/>
                <a:cs typeface="Times New Roman"/>
              </a:rPr>
              <a:t> </a:t>
            </a:r>
            <a:r>
              <a:rPr sz="1450" b="1" i="1" spc="-10" dirty="0">
                <a:solidFill>
                  <a:srgbClr val="003366"/>
                </a:solidFill>
                <a:latin typeface="Times New Roman"/>
                <a:cs typeface="Times New Roman"/>
              </a:rPr>
              <a:t>Explained</a:t>
            </a:r>
            <a:endParaRPr sz="1450">
              <a:latin typeface="Times New Roman"/>
              <a:cs typeface="Times New Roman"/>
            </a:endParaRPr>
          </a:p>
        </p:txBody>
      </p:sp>
      <p:sp>
        <p:nvSpPr>
          <p:cNvPr id="5" name="object 5"/>
          <p:cNvSpPr/>
          <p:nvPr/>
        </p:nvSpPr>
        <p:spPr>
          <a:xfrm>
            <a:off x="630881" y="7051776"/>
            <a:ext cx="1060371" cy="21036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7551267"/>
            <a:ext cx="3906520" cy="245110"/>
          </a:xfrm>
          <a:prstGeom prst="rect">
            <a:avLst/>
          </a:prstGeom>
        </p:spPr>
        <p:txBody>
          <a:bodyPr vert="horz" wrap="square" lIns="0" tIns="11430" rIns="0" bIns="0" rtlCol="0">
            <a:spAutoFit/>
          </a:bodyPr>
          <a:lstStyle/>
          <a:p>
            <a:pPr marL="12700">
              <a:lnSpc>
                <a:spcPct val="100000"/>
              </a:lnSpc>
              <a:spcBef>
                <a:spcPts val="90"/>
              </a:spcBef>
            </a:pPr>
            <a:r>
              <a:rPr sz="1450" b="1" spc="-10" dirty="0">
                <a:latin typeface="Times New Roman"/>
                <a:cs typeface="Times New Roman"/>
              </a:rPr>
              <a:t>Line 1 </a:t>
            </a:r>
            <a:r>
              <a:rPr sz="1450" spc="-10" dirty="0">
                <a:latin typeface="Times New Roman"/>
                <a:cs typeface="Times New Roman"/>
              </a:rPr>
              <a:t>opens the </a:t>
            </a:r>
            <a:r>
              <a:rPr sz="1450" spc="-15" dirty="0">
                <a:latin typeface="Times New Roman"/>
                <a:cs typeface="Times New Roman"/>
              </a:rPr>
              <a:t>HTML </a:t>
            </a:r>
            <a:r>
              <a:rPr sz="1450" spc="-10" dirty="0">
                <a:latin typeface="Times New Roman"/>
                <a:cs typeface="Times New Roman"/>
              </a:rPr>
              <a:t>tag and starts the</a:t>
            </a:r>
            <a:r>
              <a:rPr sz="1450" spc="5" dirty="0">
                <a:latin typeface="Times New Roman"/>
                <a:cs typeface="Times New Roman"/>
              </a:rPr>
              <a:t> </a:t>
            </a:r>
            <a:r>
              <a:rPr sz="1450" spc="-10" dirty="0">
                <a:latin typeface="Times New Roman"/>
                <a:cs typeface="Times New Roman"/>
              </a:rPr>
              <a:t>document.</a:t>
            </a:r>
            <a:endParaRPr sz="1450">
              <a:latin typeface="Times New Roman"/>
              <a:cs typeface="Times New Roman"/>
            </a:endParaRPr>
          </a:p>
        </p:txBody>
      </p:sp>
      <p:sp>
        <p:nvSpPr>
          <p:cNvPr id="7" name="object 7"/>
          <p:cNvSpPr/>
          <p:nvPr/>
        </p:nvSpPr>
        <p:spPr>
          <a:xfrm>
            <a:off x="630881" y="7884086"/>
            <a:ext cx="3098843" cy="63109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0881" y="9356637"/>
            <a:ext cx="2879455" cy="21036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18181" y="8813453"/>
            <a:ext cx="6430645" cy="1269365"/>
          </a:xfrm>
          <a:prstGeom prst="rect">
            <a:avLst/>
          </a:prstGeom>
        </p:spPr>
        <p:txBody>
          <a:bodyPr vert="horz" wrap="square" lIns="0" tIns="26670" rIns="0" bIns="0" rtlCol="0">
            <a:spAutoFit/>
          </a:bodyPr>
          <a:lstStyle/>
          <a:p>
            <a:pPr marL="12700" marR="35560">
              <a:lnSpc>
                <a:spcPts val="1660"/>
              </a:lnSpc>
              <a:spcBef>
                <a:spcPts val="210"/>
              </a:spcBef>
            </a:pPr>
            <a:r>
              <a:rPr sz="1450" b="1" spc="-10" dirty="0">
                <a:latin typeface="Times New Roman"/>
                <a:cs typeface="Times New Roman"/>
              </a:rPr>
              <a:t>Lines 2 – 4 </a:t>
            </a:r>
            <a:r>
              <a:rPr sz="1450" spc="-10" dirty="0">
                <a:latin typeface="Times New Roman"/>
                <a:cs typeface="Times New Roman"/>
              </a:rPr>
              <a:t>are the head tags, and in between specifies the document title, </a:t>
            </a:r>
            <a:r>
              <a:rPr sz="1450" spc="-25" dirty="0">
                <a:latin typeface="Times New Roman"/>
                <a:cs typeface="Times New Roman"/>
              </a:rPr>
              <a:t>‘Sam’s </a:t>
            </a:r>
            <a:r>
              <a:rPr sz="1450" spc="-10" dirty="0">
                <a:latin typeface="Times New Roman"/>
                <a:cs typeface="Times New Roman"/>
              </a:rPr>
              <a:t>Used  Cars’.</a:t>
            </a:r>
            <a:endParaRPr sz="1450">
              <a:latin typeface="Times New Roman"/>
              <a:cs typeface="Times New Roman"/>
            </a:endParaRPr>
          </a:p>
          <a:p>
            <a:pPr>
              <a:lnSpc>
                <a:spcPct val="100000"/>
              </a:lnSpc>
            </a:pPr>
            <a:endParaRPr sz="1600">
              <a:latin typeface="Times New Roman"/>
              <a:cs typeface="Times New Roman"/>
            </a:endParaRPr>
          </a:p>
          <a:p>
            <a:pPr marL="12700" marR="5080">
              <a:lnSpc>
                <a:spcPts val="1660"/>
              </a:lnSpc>
              <a:spcBef>
                <a:spcPts val="1250"/>
              </a:spcBef>
            </a:pPr>
            <a:r>
              <a:rPr sz="1450" b="1" spc="-10" dirty="0">
                <a:latin typeface="Times New Roman"/>
                <a:cs typeface="Times New Roman"/>
              </a:rPr>
              <a:t>Line 8 </a:t>
            </a:r>
            <a:r>
              <a:rPr sz="1450" spc="-10" dirty="0">
                <a:latin typeface="Times New Roman"/>
                <a:cs typeface="Times New Roman"/>
              </a:rPr>
              <a:t>is ordinary </a:t>
            </a:r>
            <a:r>
              <a:rPr sz="1450" spc="-15" dirty="0">
                <a:latin typeface="Times New Roman"/>
                <a:cs typeface="Times New Roman"/>
              </a:rPr>
              <a:t>HTML; </a:t>
            </a:r>
            <a:r>
              <a:rPr sz="1450" spc="-10" dirty="0">
                <a:latin typeface="Times New Roman"/>
                <a:cs typeface="Times New Roman"/>
              </a:rPr>
              <a:t>it prints </a:t>
            </a:r>
            <a:r>
              <a:rPr sz="1450" spc="-30" dirty="0">
                <a:latin typeface="Times New Roman"/>
                <a:cs typeface="Times New Roman"/>
              </a:rPr>
              <a:t>Sam’s </a:t>
            </a:r>
            <a:r>
              <a:rPr sz="1450" spc="-10" dirty="0">
                <a:latin typeface="Times New Roman"/>
                <a:cs typeface="Times New Roman"/>
              </a:rPr>
              <a:t>Used Cars at the top </a:t>
            </a:r>
            <a:r>
              <a:rPr sz="1450" spc="-5" dirty="0">
                <a:latin typeface="Times New Roman"/>
                <a:cs typeface="Times New Roman"/>
              </a:rPr>
              <a:t>of </a:t>
            </a:r>
            <a:r>
              <a:rPr sz="1450" spc="-10" dirty="0">
                <a:latin typeface="Times New Roman"/>
                <a:cs typeface="Times New Roman"/>
              </a:rPr>
              <a:t>the page in </a:t>
            </a:r>
            <a:r>
              <a:rPr sz="1450" spc="-5" dirty="0">
                <a:latin typeface="Times New Roman"/>
                <a:cs typeface="Times New Roman"/>
              </a:rPr>
              <a:t>a </a:t>
            </a:r>
            <a:r>
              <a:rPr sz="1450" spc="-10" dirty="0">
                <a:latin typeface="Times New Roman"/>
                <a:cs typeface="Times New Roman"/>
              </a:rPr>
              <a:t>headline  style type.</a:t>
            </a:r>
            <a:endParaRPr sz="1450">
              <a:latin typeface="Times New Roman"/>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2468105" cy="18292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0881" y="1234746"/>
            <a:ext cx="2376693" cy="22865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18181" y="691563"/>
            <a:ext cx="6360795" cy="1708785"/>
          </a:xfrm>
          <a:prstGeom prst="rect">
            <a:avLst/>
          </a:prstGeom>
        </p:spPr>
        <p:txBody>
          <a:bodyPr vert="horz" wrap="square" lIns="0" tIns="26670" rIns="0" bIns="0" rtlCol="0">
            <a:spAutoFit/>
          </a:bodyPr>
          <a:lstStyle/>
          <a:p>
            <a:pPr marL="12700" marR="381635">
              <a:lnSpc>
                <a:spcPts val="1660"/>
              </a:lnSpc>
              <a:spcBef>
                <a:spcPts val="210"/>
              </a:spcBef>
            </a:pPr>
            <a:r>
              <a:rPr sz="1450" b="1" spc="-10" dirty="0">
                <a:latin typeface="Times New Roman"/>
                <a:cs typeface="Times New Roman"/>
              </a:rPr>
              <a:t>Line 9 </a:t>
            </a:r>
            <a:r>
              <a:rPr sz="1450" spc="-10" dirty="0">
                <a:latin typeface="Times New Roman"/>
                <a:cs typeface="Times New Roman"/>
              </a:rPr>
              <a:t>specifies that the current script </a:t>
            </a:r>
            <a:r>
              <a:rPr sz="1450" i="1" spc="-10" dirty="0">
                <a:latin typeface="Times New Roman"/>
                <a:cs typeface="Times New Roman"/>
              </a:rPr>
              <a:t>include </a:t>
            </a:r>
            <a:r>
              <a:rPr sz="1450" spc="-10" dirty="0">
                <a:latin typeface="Times New Roman"/>
                <a:cs typeface="Times New Roman"/>
              </a:rPr>
              <a:t>the </a:t>
            </a:r>
            <a:r>
              <a:rPr sz="1450" spc="-5" dirty="0">
                <a:latin typeface="Times New Roman"/>
                <a:cs typeface="Times New Roman"/>
              </a:rPr>
              <a:t>db.php </a:t>
            </a:r>
            <a:r>
              <a:rPr sz="1450" spc="-10" dirty="0">
                <a:latin typeface="Times New Roman"/>
                <a:cs typeface="Times New Roman"/>
              </a:rPr>
              <a:t>file, which logs into the  mySQL</a:t>
            </a:r>
            <a:r>
              <a:rPr sz="1450" spc="-65" dirty="0">
                <a:latin typeface="Times New Roman"/>
                <a:cs typeface="Times New Roman"/>
              </a:rPr>
              <a:t> </a:t>
            </a:r>
            <a:r>
              <a:rPr sz="1450" spc="-10" dirty="0">
                <a:latin typeface="Times New Roman"/>
                <a:cs typeface="Times New Roman"/>
              </a:rPr>
              <a:t>database.</a:t>
            </a:r>
            <a:endParaRPr sz="1450">
              <a:latin typeface="Times New Roman"/>
              <a:cs typeface="Times New Roman"/>
            </a:endParaRPr>
          </a:p>
          <a:p>
            <a:pPr>
              <a:lnSpc>
                <a:spcPct val="100000"/>
              </a:lnSpc>
            </a:pPr>
            <a:endParaRPr sz="1600">
              <a:latin typeface="Times New Roman"/>
              <a:cs typeface="Times New Roman"/>
            </a:endParaRPr>
          </a:p>
          <a:p>
            <a:pPr marL="12700" marR="5080">
              <a:lnSpc>
                <a:spcPts val="1660"/>
              </a:lnSpc>
              <a:spcBef>
                <a:spcPts val="1395"/>
              </a:spcBef>
            </a:pPr>
            <a:r>
              <a:rPr sz="1450" b="1" spc="-10" dirty="0">
                <a:latin typeface="Times New Roman"/>
                <a:cs typeface="Times New Roman"/>
              </a:rPr>
              <a:t>Line 10 </a:t>
            </a:r>
            <a:r>
              <a:rPr sz="1450" spc="-10" dirty="0">
                <a:latin typeface="Times New Roman"/>
                <a:cs typeface="Times New Roman"/>
              </a:rPr>
              <a:t>creates </a:t>
            </a:r>
            <a:r>
              <a:rPr sz="1450" spc="-5" dirty="0">
                <a:latin typeface="Times New Roman"/>
                <a:cs typeface="Times New Roman"/>
              </a:rPr>
              <a:t>a </a:t>
            </a:r>
            <a:r>
              <a:rPr sz="1450" spc="-10" dirty="0">
                <a:latin typeface="Times New Roman"/>
                <a:cs typeface="Times New Roman"/>
              </a:rPr>
              <a:t>variable called $vin and assigns it the value that follows VIN= in the  </a:t>
            </a:r>
            <a:r>
              <a:rPr sz="1450" spc="-15" dirty="0">
                <a:latin typeface="Times New Roman"/>
                <a:cs typeface="Times New Roman"/>
              </a:rPr>
              <a:t>URL </a:t>
            </a:r>
            <a:r>
              <a:rPr sz="1450" spc="-10" dirty="0">
                <a:latin typeface="Times New Roman"/>
                <a:cs typeface="Times New Roman"/>
              </a:rPr>
              <a:t>string. </a:t>
            </a:r>
            <a:r>
              <a:rPr sz="1450" spc="-20" dirty="0">
                <a:latin typeface="Times New Roman"/>
                <a:cs typeface="Times New Roman"/>
              </a:rPr>
              <a:t>Remember, </a:t>
            </a:r>
            <a:r>
              <a:rPr sz="1450" spc="-10" dirty="0">
                <a:latin typeface="Times New Roman"/>
                <a:cs typeface="Times New Roman"/>
              </a:rPr>
              <a:t>for this form to work, you have to pass it the VIN like</a:t>
            </a:r>
            <a:r>
              <a:rPr sz="1450" spc="130" dirty="0">
                <a:latin typeface="Times New Roman"/>
                <a:cs typeface="Times New Roman"/>
              </a:rPr>
              <a:t> </a:t>
            </a:r>
            <a:r>
              <a:rPr sz="1450" spc="-10" dirty="0">
                <a:latin typeface="Times New Roman"/>
                <a:cs typeface="Times New Roman"/>
              </a:rPr>
              <a:t>this:</a:t>
            </a:r>
            <a:endParaRPr sz="1450">
              <a:latin typeface="Times New Roman"/>
              <a:cs typeface="Times New Roman"/>
            </a:endParaRPr>
          </a:p>
          <a:p>
            <a:pPr marL="12700">
              <a:lnSpc>
                <a:spcPts val="1570"/>
              </a:lnSpc>
            </a:pPr>
            <a:r>
              <a:rPr sz="1450" b="1" spc="-15" dirty="0">
                <a:latin typeface="Times New Roman"/>
                <a:cs typeface="Times New Roman"/>
              </a:rPr>
              <a:t>/viewcar.php?VIN=123234FE221. </a:t>
            </a:r>
            <a:r>
              <a:rPr sz="1450" spc="-70" dirty="0">
                <a:latin typeface="Times New Roman"/>
                <a:cs typeface="Times New Roman"/>
              </a:rPr>
              <a:t>We </a:t>
            </a:r>
            <a:r>
              <a:rPr sz="1450" spc="-10" dirty="0">
                <a:latin typeface="Times New Roman"/>
                <a:cs typeface="Times New Roman"/>
              </a:rPr>
              <a:t>use the command $_GET because when</a:t>
            </a:r>
            <a:r>
              <a:rPr sz="1450" spc="110" dirty="0">
                <a:latin typeface="Times New Roman"/>
                <a:cs typeface="Times New Roman"/>
              </a:rPr>
              <a:t> </a:t>
            </a:r>
            <a:r>
              <a:rPr sz="1450" spc="-10" dirty="0">
                <a:latin typeface="Times New Roman"/>
                <a:cs typeface="Times New Roman"/>
              </a:rPr>
              <a:t>you</a:t>
            </a:r>
            <a:endParaRPr sz="1450">
              <a:latin typeface="Times New Roman"/>
              <a:cs typeface="Times New Roman"/>
            </a:endParaRPr>
          </a:p>
          <a:p>
            <a:pPr marL="12700">
              <a:lnSpc>
                <a:spcPts val="1700"/>
              </a:lnSpc>
            </a:pPr>
            <a:r>
              <a:rPr sz="1450" spc="-10" dirty="0">
                <a:latin typeface="Times New Roman"/>
                <a:cs typeface="Times New Roman"/>
              </a:rPr>
              <a:t>submit </a:t>
            </a:r>
            <a:r>
              <a:rPr sz="1450" spc="-5" dirty="0">
                <a:latin typeface="Times New Roman"/>
                <a:cs typeface="Times New Roman"/>
              </a:rPr>
              <a:t>a </a:t>
            </a:r>
            <a:r>
              <a:rPr sz="1450" spc="-10" dirty="0">
                <a:latin typeface="Times New Roman"/>
                <a:cs typeface="Times New Roman"/>
              </a:rPr>
              <a:t>form using get the values are appended to the </a:t>
            </a:r>
            <a:r>
              <a:rPr sz="1450" spc="-15" dirty="0">
                <a:latin typeface="Times New Roman"/>
                <a:cs typeface="Times New Roman"/>
              </a:rPr>
              <a:t>URL </a:t>
            </a:r>
            <a:r>
              <a:rPr sz="1450" spc="-10" dirty="0">
                <a:latin typeface="Times New Roman"/>
                <a:cs typeface="Times New Roman"/>
              </a:rPr>
              <a:t>in </a:t>
            </a:r>
            <a:r>
              <a:rPr sz="1450" spc="-5" dirty="0">
                <a:latin typeface="Times New Roman"/>
                <a:cs typeface="Times New Roman"/>
              </a:rPr>
              <a:t>a </a:t>
            </a:r>
            <a:r>
              <a:rPr sz="1450" spc="-10" dirty="0">
                <a:latin typeface="Times New Roman"/>
                <a:cs typeface="Times New Roman"/>
              </a:rPr>
              <a:t>similar</a:t>
            </a:r>
            <a:r>
              <a:rPr sz="1450" spc="60" dirty="0">
                <a:latin typeface="Times New Roman"/>
                <a:cs typeface="Times New Roman"/>
              </a:rPr>
              <a:t> </a:t>
            </a:r>
            <a:r>
              <a:rPr sz="1450" spc="-10" dirty="0">
                <a:latin typeface="Times New Roman"/>
                <a:cs typeface="Times New Roman"/>
              </a:rPr>
              <a:t>fashion.</a:t>
            </a:r>
            <a:endParaRPr sz="1450">
              <a:latin typeface="Times New Roman"/>
              <a:cs typeface="Times New Roman"/>
            </a:endParaRPr>
          </a:p>
        </p:txBody>
      </p:sp>
      <p:sp>
        <p:nvSpPr>
          <p:cNvPr id="5" name="object 5"/>
          <p:cNvSpPr/>
          <p:nvPr/>
        </p:nvSpPr>
        <p:spPr>
          <a:xfrm>
            <a:off x="630881" y="2487785"/>
            <a:ext cx="4698540" cy="429874"/>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18181" y="2978131"/>
            <a:ext cx="6184900" cy="45529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 </a:t>
            </a:r>
            <a:r>
              <a:rPr sz="1450" b="1" spc="-50" dirty="0">
                <a:latin typeface="Times New Roman"/>
                <a:cs typeface="Times New Roman"/>
              </a:rPr>
              <a:t>11 </a:t>
            </a:r>
            <a:r>
              <a:rPr sz="1450" spc="-10" dirty="0">
                <a:latin typeface="Times New Roman"/>
                <a:cs typeface="Times New Roman"/>
              </a:rPr>
              <a:t>builds </a:t>
            </a:r>
            <a:r>
              <a:rPr sz="1450" spc="-5" dirty="0">
                <a:latin typeface="Times New Roman"/>
                <a:cs typeface="Times New Roman"/>
              </a:rPr>
              <a:t>a </a:t>
            </a:r>
            <a:r>
              <a:rPr sz="1450" spc="-10" dirty="0">
                <a:latin typeface="Times New Roman"/>
                <a:cs typeface="Times New Roman"/>
              </a:rPr>
              <a:t>query using the value passed to the form in the Query String, and  assigns it to the cleverly named variable </a:t>
            </a:r>
            <a:r>
              <a:rPr sz="1450" spc="-20" dirty="0">
                <a:latin typeface="Times New Roman"/>
                <a:cs typeface="Times New Roman"/>
              </a:rPr>
              <a:t>$query. </a:t>
            </a:r>
            <a:r>
              <a:rPr sz="1450" spc="-10" dirty="0">
                <a:latin typeface="Times New Roman"/>
                <a:cs typeface="Times New Roman"/>
              </a:rPr>
              <a:t>See why we call it </a:t>
            </a:r>
            <a:r>
              <a:rPr sz="1450" spc="-5" dirty="0">
                <a:latin typeface="Times New Roman"/>
                <a:cs typeface="Times New Roman"/>
              </a:rPr>
              <a:t>a </a:t>
            </a:r>
            <a:r>
              <a:rPr sz="1450" spc="-10" dirty="0">
                <a:latin typeface="Times New Roman"/>
                <a:cs typeface="Times New Roman"/>
              </a:rPr>
              <a:t>‘query</a:t>
            </a:r>
            <a:r>
              <a:rPr sz="1450" spc="135" dirty="0">
                <a:latin typeface="Times New Roman"/>
                <a:cs typeface="Times New Roman"/>
              </a:rPr>
              <a:t> </a:t>
            </a:r>
            <a:r>
              <a:rPr sz="1450" spc="-10" dirty="0">
                <a:latin typeface="Times New Roman"/>
                <a:cs typeface="Times New Roman"/>
              </a:rPr>
              <a:t>string’?</a:t>
            </a:r>
            <a:endParaRPr sz="1450">
              <a:latin typeface="Times New Roman"/>
              <a:cs typeface="Times New Roman"/>
            </a:endParaRPr>
          </a:p>
        </p:txBody>
      </p:sp>
      <p:sp>
        <p:nvSpPr>
          <p:cNvPr id="7" name="object 7"/>
          <p:cNvSpPr/>
          <p:nvPr/>
        </p:nvSpPr>
        <p:spPr>
          <a:xfrm>
            <a:off x="630881" y="3521314"/>
            <a:ext cx="5100750" cy="1911571"/>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18181" y="5493355"/>
            <a:ext cx="6398260" cy="666115"/>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12 – 19 </a:t>
            </a:r>
            <a:r>
              <a:rPr sz="1450" spc="-10" dirty="0">
                <a:latin typeface="Times New Roman"/>
                <a:cs typeface="Times New Roman"/>
              </a:rPr>
              <a:t>run the query against the mySQL database and create something called </a:t>
            </a:r>
            <a:r>
              <a:rPr sz="1450" spc="-5" dirty="0">
                <a:latin typeface="Times New Roman"/>
                <a:cs typeface="Times New Roman"/>
              </a:rPr>
              <a:t>a  </a:t>
            </a:r>
            <a:r>
              <a:rPr sz="1450" spc="-10" dirty="0">
                <a:latin typeface="Times New Roman"/>
                <a:cs typeface="Times New Roman"/>
              </a:rPr>
              <a:t>‘result set’. A result set is the set </a:t>
            </a:r>
            <a:r>
              <a:rPr sz="1450" spc="-5" dirty="0">
                <a:latin typeface="Times New Roman"/>
                <a:cs typeface="Times New Roman"/>
              </a:rPr>
              <a:t>of </a:t>
            </a:r>
            <a:r>
              <a:rPr sz="1450" spc="-10" dirty="0">
                <a:latin typeface="Times New Roman"/>
                <a:cs typeface="Times New Roman"/>
              </a:rPr>
              <a:t>data that results from the running </a:t>
            </a:r>
            <a:r>
              <a:rPr sz="1450" spc="-5" dirty="0">
                <a:latin typeface="Times New Roman"/>
                <a:cs typeface="Times New Roman"/>
              </a:rPr>
              <a:t>of a </a:t>
            </a:r>
            <a:r>
              <a:rPr sz="1450" spc="-25" dirty="0">
                <a:latin typeface="Times New Roman"/>
                <a:cs typeface="Times New Roman"/>
              </a:rPr>
              <a:t>query. </a:t>
            </a:r>
            <a:r>
              <a:rPr sz="1450" spc="-10" dirty="0">
                <a:latin typeface="Times New Roman"/>
                <a:cs typeface="Times New Roman"/>
              </a:rPr>
              <a:t>This  result set is assigned to the variable</a:t>
            </a:r>
            <a:r>
              <a:rPr sz="1450" spc="25" dirty="0">
                <a:latin typeface="Times New Roman"/>
                <a:cs typeface="Times New Roman"/>
              </a:rPr>
              <a:t> </a:t>
            </a:r>
            <a:r>
              <a:rPr sz="1450" spc="-10" dirty="0">
                <a:latin typeface="Times New Roman"/>
                <a:cs typeface="Times New Roman"/>
              </a:rPr>
              <a:t>$result.</a:t>
            </a:r>
            <a:endParaRPr sz="1450">
              <a:latin typeface="Times New Roman"/>
              <a:cs typeface="Times New Roman"/>
            </a:endParaRPr>
          </a:p>
        </p:txBody>
      </p:sp>
      <p:sp>
        <p:nvSpPr>
          <p:cNvPr id="9" name="object 9"/>
          <p:cNvSpPr/>
          <p:nvPr/>
        </p:nvSpPr>
        <p:spPr>
          <a:xfrm>
            <a:off x="630881" y="6246904"/>
            <a:ext cx="5064185" cy="2743881"/>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618181" y="9051256"/>
            <a:ext cx="6410325" cy="876300"/>
          </a:xfrm>
          <a:prstGeom prst="rect">
            <a:avLst/>
          </a:prstGeom>
        </p:spPr>
        <p:txBody>
          <a:bodyPr vert="horz" wrap="square" lIns="0" tIns="26670" rIns="0" bIns="0" rtlCol="0">
            <a:spAutoFit/>
          </a:bodyPr>
          <a:lstStyle/>
          <a:p>
            <a:pPr marL="12700" marR="5080">
              <a:lnSpc>
                <a:spcPts val="1660"/>
              </a:lnSpc>
              <a:spcBef>
                <a:spcPts val="210"/>
              </a:spcBef>
            </a:pPr>
            <a:r>
              <a:rPr sz="1450" b="1" spc="-10" dirty="0">
                <a:latin typeface="Times New Roman"/>
                <a:cs typeface="Times New Roman"/>
              </a:rPr>
              <a:t>Lines 20 – 31 </a:t>
            </a:r>
            <a:r>
              <a:rPr sz="1450" spc="-10" dirty="0">
                <a:latin typeface="Times New Roman"/>
                <a:cs typeface="Times New Roman"/>
              </a:rPr>
              <a:t>loop through ‘all’ the rows returned as </a:t>
            </a:r>
            <a:r>
              <a:rPr sz="1450" spc="-5" dirty="0">
                <a:latin typeface="Times New Roman"/>
                <a:cs typeface="Times New Roman"/>
              </a:rPr>
              <a:t>a </a:t>
            </a:r>
            <a:r>
              <a:rPr sz="1450" spc="-10" dirty="0">
                <a:latin typeface="Times New Roman"/>
                <a:cs typeface="Times New Roman"/>
              </a:rPr>
              <a:t>result </a:t>
            </a:r>
            <a:r>
              <a:rPr sz="1450" spc="-5" dirty="0">
                <a:latin typeface="Times New Roman"/>
                <a:cs typeface="Times New Roman"/>
              </a:rPr>
              <a:t>of </a:t>
            </a:r>
            <a:r>
              <a:rPr sz="1450" spc="-10" dirty="0">
                <a:latin typeface="Times New Roman"/>
                <a:cs typeface="Times New Roman"/>
              </a:rPr>
              <a:t>the </a:t>
            </a:r>
            <a:r>
              <a:rPr sz="1450" spc="-25" dirty="0">
                <a:latin typeface="Times New Roman"/>
                <a:cs typeface="Times New Roman"/>
              </a:rPr>
              <a:t>query. </a:t>
            </a:r>
            <a:r>
              <a:rPr sz="1450" spc="-10" dirty="0">
                <a:latin typeface="Times New Roman"/>
                <a:cs typeface="Times New Roman"/>
              </a:rPr>
              <a:t>In </a:t>
            </a:r>
            <a:r>
              <a:rPr sz="1450" spc="-5" dirty="0">
                <a:latin typeface="Times New Roman"/>
                <a:cs typeface="Times New Roman"/>
              </a:rPr>
              <a:t>our </a:t>
            </a:r>
            <a:r>
              <a:rPr sz="1450" spc="-10" dirty="0">
                <a:latin typeface="Times New Roman"/>
                <a:cs typeface="Times New Roman"/>
              </a:rPr>
              <a:t>case,  since VINs are unique we would only expect to get </a:t>
            </a:r>
            <a:r>
              <a:rPr sz="1450" spc="-5" dirty="0">
                <a:latin typeface="Times New Roman"/>
                <a:cs typeface="Times New Roman"/>
              </a:rPr>
              <a:t>one </a:t>
            </a:r>
            <a:r>
              <a:rPr sz="1450" spc="-10" dirty="0">
                <a:latin typeface="Times New Roman"/>
                <a:cs typeface="Times New Roman"/>
              </a:rPr>
              <a:t>row </a:t>
            </a:r>
            <a:r>
              <a:rPr sz="1450" spc="-5" dirty="0">
                <a:latin typeface="Times New Roman"/>
                <a:cs typeface="Times New Roman"/>
              </a:rPr>
              <a:t>of </a:t>
            </a:r>
            <a:r>
              <a:rPr sz="1450" spc="-10" dirty="0">
                <a:latin typeface="Times New Roman"/>
                <a:cs typeface="Times New Roman"/>
              </a:rPr>
              <a:t>data back, </a:t>
            </a:r>
            <a:r>
              <a:rPr sz="1450" spc="-5" dirty="0">
                <a:latin typeface="Times New Roman"/>
                <a:cs typeface="Times New Roman"/>
              </a:rPr>
              <a:t>but </a:t>
            </a:r>
            <a:r>
              <a:rPr sz="1450" spc="-10" dirty="0">
                <a:latin typeface="Times New Roman"/>
                <a:cs typeface="Times New Roman"/>
              </a:rPr>
              <a:t>we are  using basically the same technique we learned in the prior section – Forms that Display  Summary Data.</a:t>
            </a:r>
            <a:endParaRPr sz="1450">
              <a:latin typeface="Times New Roman"/>
              <a:cs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0881" y="448167"/>
            <a:ext cx="3208536" cy="6676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0881" y="1719498"/>
            <a:ext cx="575891" cy="23780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44500" y="1176314"/>
            <a:ext cx="6660515" cy="4909820"/>
          </a:xfrm>
          <a:prstGeom prst="rect">
            <a:avLst/>
          </a:prstGeom>
        </p:spPr>
        <p:txBody>
          <a:bodyPr vert="horz" wrap="square" lIns="0" tIns="26670" rIns="0" bIns="0" rtlCol="0">
            <a:spAutoFit/>
          </a:bodyPr>
          <a:lstStyle/>
          <a:p>
            <a:pPr marL="186055" marR="5080">
              <a:lnSpc>
                <a:spcPts val="1660"/>
              </a:lnSpc>
              <a:spcBef>
                <a:spcPts val="210"/>
              </a:spcBef>
            </a:pPr>
            <a:r>
              <a:rPr sz="1450" b="1" spc="-10" dirty="0">
                <a:latin typeface="Times New Roman"/>
                <a:cs typeface="Times New Roman"/>
              </a:rPr>
              <a:t>Lines 22 to 30 </a:t>
            </a:r>
            <a:r>
              <a:rPr sz="1450" spc="-10" dirty="0">
                <a:latin typeface="Times New Roman"/>
                <a:cs typeface="Times New Roman"/>
              </a:rPr>
              <a:t>assign </a:t>
            </a:r>
            <a:r>
              <a:rPr sz="1450" spc="-5" dirty="0">
                <a:latin typeface="Times New Roman"/>
                <a:cs typeface="Times New Roman"/>
              </a:rPr>
              <a:t>a </a:t>
            </a:r>
            <a:r>
              <a:rPr sz="1450" spc="-10" dirty="0">
                <a:latin typeface="Times New Roman"/>
                <a:cs typeface="Times New Roman"/>
              </a:rPr>
              <a:t>series </a:t>
            </a:r>
            <a:r>
              <a:rPr sz="1450" spc="-5" dirty="0">
                <a:latin typeface="Times New Roman"/>
                <a:cs typeface="Times New Roman"/>
              </a:rPr>
              <a:t>of </a:t>
            </a:r>
            <a:r>
              <a:rPr sz="1450" spc="-10" dirty="0">
                <a:latin typeface="Times New Roman"/>
                <a:cs typeface="Times New Roman"/>
              </a:rPr>
              <a:t>variables with the values </a:t>
            </a:r>
            <a:r>
              <a:rPr sz="1450" spc="-5" dirty="0">
                <a:latin typeface="Times New Roman"/>
                <a:cs typeface="Times New Roman"/>
              </a:rPr>
              <a:t>of </a:t>
            </a:r>
            <a:r>
              <a:rPr sz="1450" spc="-10" dirty="0">
                <a:latin typeface="Times New Roman"/>
                <a:cs typeface="Times New Roman"/>
              </a:rPr>
              <a:t>the specified data columns,  which match the names </a:t>
            </a:r>
            <a:r>
              <a:rPr sz="1450" spc="-5" dirty="0">
                <a:latin typeface="Times New Roman"/>
                <a:cs typeface="Times New Roman"/>
              </a:rPr>
              <a:t>of </a:t>
            </a:r>
            <a:r>
              <a:rPr sz="1450" spc="-10" dirty="0">
                <a:latin typeface="Times New Roman"/>
                <a:cs typeface="Times New Roman"/>
              </a:rPr>
              <a:t>the columns in the database table</a:t>
            </a:r>
            <a:r>
              <a:rPr sz="1450" spc="55" dirty="0">
                <a:latin typeface="Times New Roman"/>
                <a:cs typeface="Times New Roman"/>
              </a:rPr>
              <a:t> </a:t>
            </a:r>
            <a:r>
              <a:rPr sz="1450" spc="-10" dirty="0">
                <a:latin typeface="Times New Roman"/>
                <a:cs typeface="Times New Roman"/>
              </a:rPr>
              <a:t>‘inventory’.</a:t>
            </a:r>
            <a:endParaRPr sz="1450">
              <a:latin typeface="Times New Roman"/>
              <a:cs typeface="Times New Roman"/>
            </a:endParaRPr>
          </a:p>
          <a:p>
            <a:pPr>
              <a:lnSpc>
                <a:spcPct val="100000"/>
              </a:lnSpc>
            </a:pPr>
            <a:endParaRPr sz="1600">
              <a:latin typeface="Times New Roman"/>
              <a:cs typeface="Times New Roman"/>
            </a:endParaRPr>
          </a:p>
          <a:p>
            <a:pPr marL="186055">
              <a:lnSpc>
                <a:spcPct val="100000"/>
              </a:lnSpc>
              <a:spcBef>
                <a:spcPts val="1345"/>
              </a:spcBef>
            </a:pPr>
            <a:r>
              <a:rPr sz="1450" b="1" spc="-10" dirty="0">
                <a:latin typeface="Times New Roman"/>
                <a:cs typeface="Times New Roman"/>
              </a:rPr>
              <a:t>Line 31 </a:t>
            </a:r>
            <a:r>
              <a:rPr sz="1450" spc="-10" dirty="0">
                <a:latin typeface="Times New Roman"/>
                <a:cs typeface="Times New Roman"/>
              </a:rPr>
              <a:t>closes the while</a:t>
            </a:r>
            <a:r>
              <a:rPr sz="1450" spc="10" dirty="0">
                <a:latin typeface="Times New Roman"/>
                <a:cs typeface="Times New Roman"/>
              </a:rPr>
              <a:t> </a:t>
            </a:r>
            <a:r>
              <a:rPr sz="1450" spc="-10" dirty="0">
                <a:latin typeface="Times New Roman"/>
                <a:cs typeface="Times New Roman"/>
              </a:rPr>
              <a:t>loop.</a:t>
            </a:r>
            <a:endParaRPr sz="1450">
              <a:latin typeface="Times New Roman"/>
              <a:cs typeface="Times New Roman"/>
            </a:endParaRPr>
          </a:p>
          <a:p>
            <a:pPr marL="12700">
              <a:lnSpc>
                <a:spcPct val="100000"/>
              </a:lnSpc>
              <a:spcBef>
                <a:spcPts val="725"/>
              </a:spcBef>
            </a:pPr>
            <a:r>
              <a:rPr sz="1650" b="1" dirty="0">
                <a:solidFill>
                  <a:srgbClr val="003366"/>
                </a:solidFill>
                <a:latin typeface="Times New Roman"/>
                <a:cs typeface="Times New Roman"/>
              </a:rPr>
              <a:t>Forms </a:t>
            </a:r>
            <a:r>
              <a:rPr sz="1650" b="1" spc="-5" dirty="0">
                <a:solidFill>
                  <a:srgbClr val="003366"/>
                </a:solidFill>
                <a:latin typeface="Times New Roman"/>
                <a:cs typeface="Times New Roman"/>
              </a:rPr>
              <a:t>that Edit</a:t>
            </a:r>
            <a:r>
              <a:rPr sz="1650" b="1" dirty="0">
                <a:solidFill>
                  <a:srgbClr val="003366"/>
                </a:solidFill>
                <a:latin typeface="Times New Roman"/>
                <a:cs typeface="Times New Roman"/>
              </a:rPr>
              <a:t> Data</a:t>
            </a:r>
            <a:endParaRPr sz="1650">
              <a:latin typeface="Times New Roman"/>
              <a:cs typeface="Times New Roman"/>
            </a:endParaRPr>
          </a:p>
          <a:p>
            <a:pPr marL="186055" marR="373380">
              <a:lnSpc>
                <a:spcPts val="1660"/>
              </a:lnSpc>
              <a:spcBef>
                <a:spcPts val="935"/>
              </a:spcBef>
            </a:pPr>
            <a:r>
              <a:rPr sz="1450" spc="-10" dirty="0">
                <a:latin typeface="Times New Roman"/>
                <a:cs typeface="Times New Roman"/>
              </a:rPr>
              <a:t>If you understand how to make </a:t>
            </a:r>
            <a:r>
              <a:rPr sz="1450" i="1" spc="-10" dirty="0">
                <a:latin typeface="Times New Roman"/>
                <a:cs typeface="Times New Roman"/>
              </a:rPr>
              <a:t>Forms that Add Data to a Database, </a:t>
            </a:r>
            <a:r>
              <a:rPr sz="1450" spc="-10" dirty="0">
                <a:latin typeface="Times New Roman"/>
                <a:cs typeface="Times New Roman"/>
              </a:rPr>
              <a:t>and you  understand </a:t>
            </a:r>
            <a:r>
              <a:rPr sz="1450" i="1" spc="-10" dirty="0">
                <a:latin typeface="Times New Roman"/>
                <a:cs typeface="Times New Roman"/>
              </a:rPr>
              <a:t>Forms that Display Detail Data, </a:t>
            </a:r>
            <a:r>
              <a:rPr sz="1450" spc="-10" dirty="0">
                <a:latin typeface="Times New Roman"/>
                <a:cs typeface="Times New Roman"/>
              </a:rPr>
              <a:t>it </a:t>
            </a:r>
            <a:r>
              <a:rPr sz="1450" spc="-15" dirty="0">
                <a:latin typeface="Times New Roman"/>
                <a:cs typeface="Times New Roman"/>
              </a:rPr>
              <a:t>isn’t </a:t>
            </a:r>
            <a:r>
              <a:rPr sz="1450" spc="-10" dirty="0">
                <a:latin typeface="Times New Roman"/>
                <a:cs typeface="Times New Roman"/>
              </a:rPr>
              <a:t>much </a:t>
            </a:r>
            <a:r>
              <a:rPr sz="1450" spc="-5" dirty="0">
                <a:latin typeface="Times New Roman"/>
                <a:cs typeface="Times New Roman"/>
              </a:rPr>
              <a:t>of a </a:t>
            </a:r>
            <a:r>
              <a:rPr sz="1450" spc="-10" dirty="0">
                <a:latin typeface="Times New Roman"/>
                <a:cs typeface="Times New Roman"/>
              </a:rPr>
              <a:t>stretch (conceptually  anyway) to make </a:t>
            </a:r>
            <a:r>
              <a:rPr sz="1450" spc="-5" dirty="0">
                <a:latin typeface="Times New Roman"/>
                <a:cs typeface="Times New Roman"/>
              </a:rPr>
              <a:t>a </a:t>
            </a:r>
            <a:r>
              <a:rPr sz="1450" spc="-10" dirty="0">
                <a:latin typeface="Times New Roman"/>
                <a:cs typeface="Times New Roman"/>
              </a:rPr>
              <a:t>form that Edits data. Simply create </a:t>
            </a:r>
            <a:r>
              <a:rPr sz="1450" spc="-5" dirty="0">
                <a:latin typeface="Times New Roman"/>
                <a:cs typeface="Times New Roman"/>
              </a:rPr>
              <a:t>a </a:t>
            </a:r>
            <a:r>
              <a:rPr sz="1450" spc="-10" dirty="0">
                <a:latin typeface="Times New Roman"/>
                <a:cs typeface="Times New Roman"/>
              </a:rPr>
              <a:t>form just like the </a:t>
            </a:r>
            <a:r>
              <a:rPr sz="1450" spc="-5" dirty="0">
                <a:latin typeface="Times New Roman"/>
                <a:cs typeface="Times New Roman"/>
              </a:rPr>
              <a:t>one </a:t>
            </a:r>
            <a:r>
              <a:rPr sz="1450" spc="-10" dirty="0">
                <a:latin typeface="Times New Roman"/>
                <a:cs typeface="Times New Roman"/>
              </a:rPr>
              <a:t>you  made to add data, </a:t>
            </a:r>
            <a:r>
              <a:rPr sz="1450" spc="-5" dirty="0">
                <a:latin typeface="Times New Roman"/>
                <a:cs typeface="Times New Roman"/>
              </a:rPr>
              <a:t>but </a:t>
            </a:r>
            <a:r>
              <a:rPr sz="1450" spc="-10" dirty="0">
                <a:latin typeface="Times New Roman"/>
                <a:cs typeface="Times New Roman"/>
              </a:rPr>
              <a:t>before displaying it retrieve data from the database and pre-  populate it with</a:t>
            </a:r>
            <a:r>
              <a:rPr sz="1450" dirty="0">
                <a:latin typeface="Times New Roman"/>
                <a:cs typeface="Times New Roman"/>
              </a:rPr>
              <a:t> </a:t>
            </a:r>
            <a:r>
              <a:rPr sz="1450" spc="-10" dirty="0">
                <a:latin typeface="Times New Roman"/>
                <a:cs typeface="Times New Roman"/>
              </a:rPr>
              <a:t>values.</a:t>
            </a:r>
            <a:endParaRPr sz="1450">
              <a:latin typeface="Times New Roman"/>
              <a:cs typeface="Times New Roman"/>
            </a:endParaRPr>
          </a:p>
          <a:p>
            <a:pPr marL="186055" marR="560070">
              <a:lnSpc>
                <a:spcPts val="1660"/>
              </a:lnSpc>
              <a:spcBef>
                <a:spcPts val="700"/>
              </a:spcBef>
            </a:pPr>
            <a:r>
              <a:rPr sz="1450" spc="-10" dirty="0">
                <a:latin typeface="Times New Roman"/>
                <a:cs typeface="Times New Roman"/>
              </a:rPr>
              <a:t>Instead </a:t>
            </a:r>
            <a:r>
              <a:rPr sz="1450" spc="-5" dirty="0">
                <a:latin typeface="Times New Roman"/>
                <a:cs typeface="Times New Roman"/>
              </a:rPr>
              <a:t>of </a:t>
            </a:r>
            <a:r>
              <a:rPr sz="1450" spc="-10" dirty="0">
                <a:latin typeface="Times New Roman"/>
                <a:cs typeface="Times New Roman"/>
              </a:rPr>
              <a:t>executing </a:t>
            </a:r>
            <a:r>
              <a:rPr sz="1450" spc="-5" dirty="0">
                <a:latin typeface="Times New Roman"/>
                <a:cs typeface="Times New Roman"/>
              </a:rPr>
              <a:t>a </a:t>
            </a:r>
            <a:r>
              <a:rPr sz="1450" spc="-10" dirty="0">
                <a:latin typeface="Times New Roman"/>
                <a:cs typeface="Times New Roman"/>
              </a:rPr>
              <a:t>SQL Insert command when the user clicks submit, instead  execute an</a:t>
            </a:r>
            <a:r>
              <a:rPr sz="1450" spc="-5" dirty="0">
                <a:latin typeface="Times New Roman"/>
                <a:cs typeface="Times New Roman"/>
              </a:rPr>
              <a:t> </a:t>
            </a:r>
            <a:r>
              <a:rPr sz="1450" spc="-10" dirty="0">
                <a:latin typeface="Times New Roman"/>
                <a:cs typeface="Times New Roman"/>
              </a:rPr>
              <a:t>Update.</a:t>
            </a:r>
            <a:endParaRPr sz="1450">
              <a:latin typeface="Times New Roman"/>
              <a:cs typeface="Times New Roman"/>
            </a:endParaRPr>
          </a:p>
          <a:p>
            <a:pPr marL="12700">
              <a:lnSpc>
                <a:spcPct val="100000"/>
              </a:lnSpc>
              <a:spcBef>
                <a:spcPts val="680"/>
              </a:spcBef>
            </a:pPr>
            <a:r>
              <a:rPr sz="1650" b="1" dirty="0">
                <a:solidFill>
                  <a:srgbClr val="003366"/>
                </a:solidFill>
                <a:latin typeface="Times New Roman"/>
                <a:cs typeface="Times New Roman"/>
              </a:rPr>
              <a:t>Forms </a:t>
            </a:r>
            <a:r>
              <a:rPr sz="1650" b="1" spc="-5" dirty="0">
                <a:solidFill>
                  <a:srgbClr val="003366"/>
                </a:solidFill>
                <a:latin typeface="Times New Roman"/>
                <a:cs typeface="Times New Roman"/>
              </a:rPr>
              <a:t>that Delete</a:t>
            </a:r>
            <a:r>
              <a:rPr sz="1650" b="1" dirty="0">
                <a:solidFill>
                  <a:srgbClr val="003366"/>
                </a:solidFill>
                <a:latin typeface="Times New Roman"/>
                <a:cs typeface="Times New Roman"/>
              </a:rPr>
              <a:t> Data</a:t>
            </a:r>
            <a:endParaRPr sz="1650">
              <a:latin typeface="Times New Roman"/>
              <a:cs typeface="Times New Roman"/>
            </a:endParaRPr>
          </a:p>
          <a:p>
            <a:pPr marL="186055" marR="131445">
              <a:lnSpc>
                <a:spcPts val="1660"/>
              </a:lnSpc>
              <a:spcBef>
                <a:spcPts val="865"/>
              </a:spcBef>
            </a:pPr>
            <a:r>
              <a:rPr sz="1450" spc="-60" dirty="0">
                <a:latin typeface="Times New Roman"/>
                <a:cs typeface="Times New Roman"/>
              </a:rPr>
              <a:t>To </a:t>
            </a:r>
            <a:r>
              <a:rPr sz="1450" spc="-10" dirty="0">
                <a:latin typeface="Times New Roman"/>
                <a:cs typeface="Times New Roman"/>
              </a:rPr>
              <a:t>delete </a:t>
            </a:r>
            <a:r>
              <a:rPr sz="1450" spc="-5" dirty="0">
                <a:latin typeface="Times New Roman"/>
                <a:cs typeface="Times New Roman"/>
              </a:rPr>
              <a:t>a </a:t>
            </a:r>
            <a:r>
              <a:rPr sz="1450" spc="-10" dirty="0">
                <a:latin typeface="Times New Roman"/>
                <a:cs typeface="Times New Roman"/>
              </a:rPr>
              <a:t>specific record from </a:t>
            </a:r>
            <a:r>
              <a:rPr sz="1450" spc="-5" dirty="0">
                <a:latin typeface="Times New Roman"/>
                <a:cs typeface="Times New Roman"/>
              </a:rPr>
              <a:t>a </a:t>
            </a:r>
            <a:r>
              <a:rPr sz="1450" spc="-10" dirty="0">
                <a:latin typeface="Times New Roman"/>
                <a:cs typeface="Times New Roman"/>
              </a:rPr>
              <a:t>database, you need </a:t>
            </a:r>
            <a:r>
              <a:rPr sz="1450" spc="-5" dirty="0">
                <a:latin typeface="Times New Roman"/>
                <a:cs typeface="Times New Roman"/>
              </a:rPr>
              <a:t>a </a:t>
            </a:r>
            <a:r>
              <a:rPr sz="1450" spc="-10" dirty="0">
                <a:latin typeface="Times New Roman"/>
                <a:cs typeface="Times New Roman"/>
              </a:rPr>
              <a:t>way for the user to select the  data they want to delete. </a:t>
            </a:r>
            <a:r>
              <a:rPr sz="1450" spc="-60" dirty="0">
                <a:latin typeface="Times New Roman"/>
                <a:cs typeface="Times New Roman"/>
              </a:rPr>
              <a:t>You </a:t>
            </a:r>
            <a:r>
              <a:rPr sz="1450" spc="-10" dirty="0">
                <a:latin typeface="Times New Roman"/>
                <a:cs typeface="Times New Roman"/>
              </a:rPr>
              <a:t>already learned how to do this in the section </a:t>
            </a:r>
            <a:r>
              <a:rPr sz="1450" i="1" spc="-10" dirty="0">
                <a:latin typeface="Times New Roman"/>
                <a:cs typeface="Times New Roman"/>
              </a:rPr>
              <a:t>Forms that  Display Summary Data. </a:t>
            </a:r>
            <a:r>
              <a:rPr sz="1450" spc="-10" dirty="0">
                <a:latin typeface="Times New Roman"/>
                <a:cs typeface="Times New Roman"/>
              </a:rPr>
              <a:t>In the section </a:t>
            </a:r>
            <a:r>
              <a:rPr sz="1450" i="1" spc="-10" dirty="0">
                <a:latin typeface="Times New Roman"/>
                <a:cs typeface="Times New Roman"/>
              </a:rPr>
              <a:t>Modifying the form to link to the detail page </a:t>
            </a:r>
            <a:r>
              <a:rPr sz="1450" spc="-10" dirty="0">
                <a:latin typeface="Times New Roman"/>
                <a:cs typeface="Times New Roman"/>
              </a:rPr>
              <a:t>we  created an </a:t>
            </a:r>
            <a:r>
              <a:rPr sz="1450" spc="-15" dirty="0">
                <a:latin typeface="Times New Roman"/>
                <a:cs typeface="Times New Roman"/>
              </a:rPr>
              <a:t>&lt;HREF&gt; </a:t>
            </a:r>
            <a:r>
              <a:rPr sz="1450" spc="-10" dirty="0">
                <a:latin typeface="Times New Roman"/>
                <a:cs typeface="Times New Roman"/>
              </a:rPr>
              <a:t>link that takes the user to </a:t>
            </a:r>
            <a:r>
              <a:rPr sz="1450" spc="-5" dirty="0">
                <a:latin typeface="Times New Roman"/>
                <a:cs typeface="Times New Roman"/>
              </a:rPr>
              <a:t>a </a:t>
            </a:r>
            <a:r>
              <a:rPr sz="1450" spc="-10" dirty="0">
                <a:latin typeface="Times New Roman"/>
                <a:cs typeface="Times New Roman"/>
              </a:rPr>
              <a:t>detail page, and you can use that same  technique to take them to </a:t>
            </a:r>
            <a:r>
              <a:rPr sz="1450" spc="-5" dirty="0">
                <a:latin typeface="Times New Roman"/>
                <a:cs typeface="Times New Roman"/>
              </a:rPr>
              <a:t>a </a:t>
            </a:r>
            <a:r>
              <a:rPr sz="1450" spc="-10" dirty="0">
                <a:latin typeface="Times New Roman"/>
                <a:cs typeface="Times New Roman"/>
              </a:rPr>
              <a:t>delete page, such as the </a:t>
            </a:r>
            <a:r>
              <a:rPr sz="1450" spc="-5" dirty="0">
                <a:latin typeface="Times New Roman"/>
                <a:cs typeface="Times New Roman"/>
              </a:rPr>
              <a:t>one </a:t>
            </a:r>
            <a:r>
              <a:rPr sz="1450" spc="-10" dirty="0">
                <a:latin typeface="Times New Roman"/>
                <a:cs typeface="Times New Roman"/>
              </a:rPr>
              <a:t>shown</a:t>
            </a:r>
            <a:r>
              <a:rPr sz="1450" spc="60" dirty="0">
                <a:latin typeface="Times New Roman"/>
                <a:cs typeface="Times New Roman"/>
              </a:rPr>
              <a:t> </a:t>
            </a:r>
            <a:r>
              <a:rPr sz="1450" spc="-10" dirty="0">
                <a:latin typeface="Times New Roman"/>
                <a:cs typeface="Times New Roman"/>
              </a:rPr>
              <a:t>below:</a:t>
            </a:r>
            <a:endParaRPr sz="1450">
              <a:latin typeface="Times New Roman"/>
              <a:cs typeface="Times New Roman"/>
            </a:endParaRPr>
          </a:p>
          <a:p>
            <a:pPr marL="186055">
              <a:lnSpc>
                <a:spcPct val="100000"/>
              </a:lnSpc>
              <a:spcBef>
                <a:spcPts val="580"/>
              </a:spcBef>
            </a:pPr>
            <a:r>
              <a:rPr sz="1450" b="1" i="1" spc="-10" dirty="0">
                <a:solidFill>
                  <a:srgbClr val="003366"/>
                </a:solidFill>
                <a:latin typeface="Times New Roman"/>
                <a:cs typeface="Times New Roman"/>
              </a:rPr>
              <a:t>Code to delete</a:t>
            </a:r>
            <a:r>
              <a:rPr sz="1450" b="1" i="1" dirty="0">
                <a:solidFill>
                  <a:srgbClr val="003366"/>
                </a:solidFill>
                <a:latin typeface="Times New Roman"/>
                <a:cs typeface="Times New Roman"/>
              </a:rPr>
              <a:t> </a:t>
            </a:r>
            <a:r>
              <a:rPr sz="1450" b="1" i="1" spc="-10" dirty="0">
                <a:solidFill>
                  <a:srgbClr val="003366"/>
                </a:solidFill>
                <a:latin typeface="Times New Roman"/>
                <a:cs typeface="Times New Roman"/>
              </a:rPr>
              <a:t>data</a:t>
            </a:r>
            <a:endParaRPr sz="1450">
              <a:latin typeface="Times New Roman"/>
              <a:cs typeface="Times New Roman"/>
            </a:endParaRPr>
          </a:p>
        </p:txBody>
      </p:sp>
      <p:sp>
        <p:nvSpPr>
          <p:cNvPr id="5" name="object 5"/>
          <p:cNvSpPr/>
          <p:nvPr/>
        </p:nvSpPr>
        <p:spPr>
          <a:xfrm>
            <a:off x="1316466" y="6173734"/>
            <a:ext cx="4936210" cy="3054855"/>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29848</Words>
  <Application>Microsoft Office PowerPoint</Application>
  <PresentationFormat>Custom</PresentationFormat>
  <Paragraphs>1336</Paragraphs>
  <Slides>128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128</vt:i4>
      </vt:variant>
    </vt:vector>
  </HeadingPairs>
  <TitlesOfParts>
    <vt:vector size="134" baseType="lpstr">
      <vt:lpstr>Arial</vt:lpstr>
      <vt:lpstr>Calibri</vt:lpstr>
      <vt:lpstr>Consolas</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Joy of PHP: A Beginner's Guide to Programming Interactive Web Applications with PHP and mySQL</dc:title>
  <dc:creator>Alan Forbes</dc:creator>
  <cp:keywords>PHP, computer programming</cp:keywords>
  <cp:lastModifiedBy>danfeng lu</cp:lastModifiedBy>
  <cp:revision>1</cp:revision>
  <dcterms:created xsi:type="dcterms:W3CDTF">2022-01-24T05:20:19Z</dcterms:created>
  <dcterms:modified xsi:type="dcterms:W3CDTF">2022-01-24T05:21:16Z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2015-11-19T00:00:00Z</vt:filetime>
  </property>
  <property fmtid="{D5CDD505-2E9C-101B-9397-08002B2CF9AE}" pid="3" name="Creator">
    <vt:lpwstr>calibre 2.35.0 [http://calibre-ebook.com]</vt:lpwstr>
  </property>
  <property fmtid="{D5CDD505-2E9C-101B-9397-08002B2CF9AE}" pid="4" name="LastSaved">
    <vt:filetime>2015-11-19T00:00:00Z</vt:filetime>
  </property>
</Properties>
</file>